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66" r:id="rId2"/>
    <p:sldId id="267" r:id="rId3"/>
    <p:sldId id="289" r:id="rId4"/>
    <p:sldId id="318" r:id="rId5"/>
    <p:sldId id="295" r:id="rId6"/>
    <p:sldId id="296" r:id="rId7"/>
    <p:sldId id="297" r:id="rId8"/>
    <p:sldId id="299" r:id="rId9"/>
    <p:sldId id="300" r:id="rId10"/>
    <p:sldId id="301" r:id="rId11"/>
    <p:sldId id="302" r:id="rId12"/>
    <p:sldId id="303" r:id="rId13"/>
    <p:sldId id="324" r:id="rId14"/>
    <p:sldId id="325" r:id="rId15"/>
    <p:sldId id="304" r:id="rId16"/>
    <p:sldId id="322" r:id="rId17"/>
    <p:sldId id="323" r:id="rId18"/>
    <p:sldId id="321" r:id="rId19"/>
    <p:sldId id="320" r:id="rId20"/>
    <p:sldId id="307" r:id="rId21"/>
    <p:sldId id="308" r:id="rId22"/>
    <p:sldId id="309" r:id="rId23"/>
    <p:sldId id="311" r:id="rId24"/>
    <p:sldId id="312" r:id="rId25"/>
    <p:sldId id="313" r:id="rId26"/>
    <p:sldId id="314" r:id="rId27"/>
    <p:sldId id="316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tserrat Bold" panose="00000800000000000000" pitchFamily="2" charset="-52"/>
      <p:regular r:id="rId34"/>
      <p:bold r:id="rId35"/>
    </p:embeddedFont>
    <p:embeddedFont>
      <p:font typeface="Montserrat Ultra-Bold" panose="020B0604020202020204" charset="-52"/>
      <p:regular r:id="rId36"/>
    </p:embeddedFont>
    <p:embeddedFont>
      <p:font typeface="Rubik" panose="00000500000000000000" pitchFamily="2" charset="-79"/>
      <p:regular r:id="rId37"/>
      <p:bold r:id="rId38"/>
      <p:italic r:id="rId39"/>
      <p:boldItalic r:id="rId40"/>
    </p:embeddedFont>
    <p:embeddedFont>
      <p:font typeface="Montserrat" panose="00000500000000000000" pitchFamily="2" charset="-52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врова Елена Васильевна" initials="ЛЕВ" lastIdx="11" clrIdx="0">
    <p:extLst>
      <p:ext uri="{19B8F6BF-5375-455C-9EA6-DF929625EA0E}">
        <p15:presenceInfo xmlns:p15="http://schemas.microsoft.com/office/powerpoint/2012/main" userId="S-1-5-21-2442575370-611960627-2375890280-74677" providerId="AD"/>
      </p:ext>
    </p:extLst>
  </p:cmAuthor>
  <p:cmAuthor id="2" name="Сейеднавид Мусави Бами" initials="СМ" lastIdx="3" clrIdx="1">
    <p:extLst>
      <p:ext uri="{19B8F6BF-5375-455C-9EA6-DF929625EA0E}">
        <p15:presenceInfo xmlns:p15="http://schemas.microsoft.com/office/powerpoint/2012/main" userId="c57f6e15a863ead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70FF"/>
    <a:srgbClr val="E600FE"/>
    <a:srgbClr val="00FDF9"/>
    <a:srgbClr val="78C8C5"/>
    <a:srgbClr val="EDE35D"/>
    <a:srgbClr val="EA9267"/>
    <a:srgbClr val="63E69A"/>
    <a:srgbClr val="22103F"/>
    <a:srgbClr val="418BC4"/>
    <a:srgbClr val="134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6102" autoAdjust="0"/>
  </p:normalViewPr>
  <p:slideViewPr>
    <p:cSldViewPr>
      <p:cViewPr varScale="1">
        <p:scale>
          <a:sx n="56" d="100"/>
          <a:sy n="56" d="100"/>
        </p:scale>
        <p:origin x="1536" y="-1194"/>
      </p:cViewPr>
      <p:guideLst>
        <p:guide orient="horz" pos="199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59157395683237"/>
          <c:y val="0.21173716065062892"/>
          <c:w val="0.54494938871606391"/>
          <c:h val="0.671475886302954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63E6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84-4865-BA25-D1677853CB43}"/>
              </c:ext>
            </c:extLst>
          </c:dPt>
          <c:dPt>
            <c:idx val="1"/>
            <c:bubble3D val="0"/>
            <c:spPr>
              <a:solidFill>
                <a:srgbClr val="957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984-4865-BA25-D1677853CB43}"/>
              </c:ext>
            </c:extLst>
          </c:dPt>
          <c:cat>
            <c:strRef>
              <c:f>Лист1!$A$2:$A$3</c:f>
              <c:strCache>
                <c:ptCount val="1"/>
                <c:pt idx="0">
                  <c:v>Факт в 2024 году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78.3</c:v>
                </c:pt>
                <c:pt idx="1">
                  <c:v>21.700000000000003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84-4865-BA25-D1677853C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"/>
          <c:y val="0.89816387471410353"/>
          <c:w val="0.94450546503983335"/>
          <c:h val="0.101836125285896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81404406332232"/>
          <c:y val="0.18255726353052215"/>
          <c:w val="0.54182501483463497"/>
          <c:h val="0.8646072171335887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63E6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CC-4357-97DF-4867FB1B47CE}"/>
              </c:ext>
            </c:extLst>
          </c:dPt>
          <c:dPt>
            <c:idx val="1"/>
            <c:bubble3D val="0"/>
            <c:spPr>
              <a:solidFill>
                <a:srgbClr val="957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CC-4357-97DF-4867FB1B47CE}"/>
              </c:ext>
            </c:extLst>
          </c:dPt>
          <c:cat>
            <c:strRef>
              <c:f>Лист1!$A$2:$A$3</c:f>
              <c:strCache>
                <c:ptCount val="1"/>
                <c:pt idx="0">
                  <c:v>План на 2025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CC-4357-97DF-4867FB1B4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9.0313886471177912E-2"/>
          <c:y val="0.87818162738701666"/>
          <c:w val="0.7258328446410669"/>
          <c:h val="0.10768786748553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5582381501636"/>
          <c:y val="7.5314867205847361E-2"/>
          <c:w val="0.54182501483463497"/>
          <c:h val="0.8646072171335887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63E6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AB-4577-98DE-146C8D986CBD}"/>
              </c:ext>
            </c:extLst>
          </c:dPt>
          <c:dPt>
            <c:idx val="1"/>
            <c:bubble3D val="0"/>
            <c:spPr>
              <a:solidFill>
                <a:srgbClr val="957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AB-4577-98DE-146C8D986CBD}"/>
              </c:ext>
            </c:extLst>
          </c:dPt>
          <c:cat>
            <c:strRef>
              <c:f>Лист1!$A$2:$A$3</c:f>
              <c:strCache>
                <c:ptCount val="1"/>
                <c:pt idx="0">
                  <c:v>План на 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AB-4577-98DE-146C8D986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3.1243811203735482E-3"/>
          <c:y val="0.92396603179564196"/>
          <c:w val="0.94450546503983335"/>
          <c:h val="7.200011688640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bg1"/>
          </a:solidFill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29639459684328"/>
          <c:y val="0.19908513020855259"/>
          <c:w val="0.42193077039366789"/>
          <c:h val="0.454466662737536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3E6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39-4CEF-8508-B5858C26F294}"/>
              </c:ext>
            </c:extLst>
          </c:dPt>
          <c:dPt>
            <c:idx val="1"/>
            <c:bubble3D val="0"/>
            <c:spPr>
              <a:solidFill>
                <a:srgbClr val="00FDF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39-4CEF-8508-B5858C26F294}"/>
              </c:ext>
            </c:extLst>
          </c:dPt>
          <c:dPt>
            <c:idx val="2"/>
            <c:bubble3D val="0"/>
            <c:spPr>
              <a:solidFill>
                <a:srgbClr val="E600F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39-4CEF-8508-B5858C26F294}"/>
              </c:ext>
            </c:extLst>
          </c:dPt>
          <c:dPt>
            <c:idx val="3"/>
            <c:bubble3D val="0"/>
            <c:spPr>
              <a:solidFill>
                <a:srgbClr val="F0E04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739-4CEF-8508-B5858C26F294}"/>
              </c:ext>
            </c:extLst>
          </c:dPt>
          <c:dPt>
            <c:idx val="4"/>
            <c:bubble3D val="0"/>
            <c:spPr>
              <a:solidFill>
                <a:srgbClr val="9570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739-4CEF-8508-B5858C26F2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2103F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Высокобалльник</c:v>
                </c:pt>
                <c:pt idx="1">
                  <c:v>Олимпиадник</c:v>
                </c:pt>
                <c:pt idx="2">
                  <c:v>Стобалльник</c:v>
                </c:pt>
                <c:pt idx="3">
                  <c:v>Высокобалльник + стобалльник </c:v>
                </c:pt>
                <c:pt idx="4">
                  <c:v>Олимпиадник + стобалльник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635</c:v>
                </c:pt>
                <c:pt idx="1">
                  <c:v>200</c:v>
                </c:pt>
                <c:pt idx="2">
                  <c:v>30</c:v>
                </c:pt>
                <c:pt idx="3">
                  <c:v>67</c:v>
                </c:pt>
                <c:pt idx="4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739-4CEF-8508-B5858C26F2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525461257381598"/>
          <c:y val="0.70369013582355944"/>
          <c:w val="0.68794117017117062"/>
          <c:h val="0.28136631138794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57679941043432"/>
          <c:y val="0.37125530146709518"/>
          <c:w val="0.58246648360854181"/>
          <c:h val="0.4829920800060192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3E6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2C-450B-A1AF-E15084BF143A}"/>
              </c:ext>
            </c:extLst>
          </c:dPt>
          <c:dPt>
            <c:idx val="1"/>
            <c:bubble3D val="0"/>
            <c:spPr>
              <a:solidFill>
                <a:srgbClr val="00FDF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2C-450B-A1AF-E15084BF143A}"/>
              </c:ext>
            </c:extLst>
          </c:dPt>
          <c:dPt>
            <c:idx val="2"/>
            <c:bubble3D val="0"/>
            <c:spPr>
              <a:solidFill>
                <a:srgbClr val="F0E04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2C-450B-A1AF-E15084BF143A}"/>
              </c:ext>
            </c:extLst>
          </c:dPt>
          <c:dPt>
            <c:idx val="3"/>
            <c:bubble3D val="0"/>
            <c:spPr>
              <a:solidFill>
                <a:srgbClr val="F0E04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A2C-450B-A1AF-E15084BF143A}"/>
              </c:ext>
            </c:extLst>
          </c:dPt>
          <c:dPt>
            <c:idx val="4"/>
            <c:bubble3D val="0"/>
            <c:spPr>
              <a:solidFill>
                <a:srgbClr val="62E69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A2C-450B-A1AF-E15084BF14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2103F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Бакалавриат</c:v>
                </c:pt>
                <c:pt idx="1">
                  <c:v>Специалитет</c:v>
                </c:pt>
                <c:pt idx="2">
                  <c:v>Магистратура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237</c:v>
                </c:pt>
                <c:pt idx="1">
                  <c:v>189</c:v>
                </c:pt>
                <c:pt idx="2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2C-450B-A1AF-E15084BF14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972156211966727"/>
          <c:y val="0.86469108694533403"/>
          <c:w val="0.47599359146358711"/>
          <c:h val="0.130994876317076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Montserrat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64763325969409"/>
          <c:y val="7.9037209698968131E-2"/>
          <c:w val="0.77186684314781473"/>
          <c:h val="0.90110719463316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14000">
                  <a:srgbClr val="63E69A"/>
                </a:gs>
                <a:gs pos="100000">
                  <a:srgbClr val="00FDF9"/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ysClr val="windowText" lastClr="000000"/>
                    </a:solidFill>
                    <a:latin typeface="Montserrat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Лист1!$A$2:$A$17</c:f>
              <c:strCache>
                <c:ptCount val="16"/>
                <c:pt idx="0">
                  <c:v>ВШУ</c:v>
                </c:pt>
                <c:pt idx="1">
                  <c:v>ИИЯ</c:v>
                </c:pt>
                <c:pt idx="2">
                  <c:v>ФГСН</c:v>
                </c:pt>
                <c:pt idx="3">
                  <c:v>ФилФ</c:v>
                </c:pt>
                <c:pt idx="4">
                  <c:v>АТИ</c:v>
                </c:pt>
                <c:pt idx="5">
                  <c:v>ФИИ</c:v>
                </c:pt>
                <c:pt idx="6">
                  <c:v>ЮИ</c:v>
                </c:pt>
                <c:pt idx="7">
                  <c:v>ИМЭБ</c:v>
                </c:pt>
                <c:pt idx="8">
                  <c:v>ИРЯ</c:v>
                </c:pt>
                <c:pt idx="9">
                  <c:v>ЭкономФ</c:v>
                </c:pt>
                <c:pt idx="10">
                  <c:v>ИА</c:v>
                </c:pt>
                <c:pt idx="11">
                  <c:v>ФФМиЕН</c:v>
                </c:pt>
                <c:pt idx="12">
                  <c:v>ИЭ</c:v>
                </c:pt>
                <c:pt idx="13">
                  <c:v>МИ</c:v>
                </c:pt>
                <c:pt idx="14">
                  <c:v>ИФиБ</c:v>
                </c:pt>
                <c:pt idx="15">
                  <c:v>ИВЭБиТД</c:v>
                </c:pt>
              </c:strCache>
            </c:strRef>
          </c:cat>
          <c:val>
            <c:numRef>
              <c:f>Лист1!$B$2:$B$17</c:f>
              <c:numCache>
                <c:formatCode>0%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0.94444444444444442</c:v>
                </c:pt>
                <c:pt idx="7">
                  <c:v>0.91666666666666663</c:v>
                </c:pt>
                <c:pt idx="8">
                  <c:v>0.90909090909090906</c:v>
                </c:pt>
                <c:pt idx="9">
                  <c:v>0.88888888888888884</c:v>
                </c:pt>
                <c:pt idx="10">
                  <c:v>0.88235294117647056</c:v>
                </c:pt>
                <c:pt idx="11">
                  <c:v>0.88235294117647056</c:v>
                </c:pt>
                <c:pt idx="12">
                  <c:v>0.875</c:v>
                </c:pt>
                <c:pt idx="13">
                  <c:v>0.8571428571428571</c:v>
                </c:pt>
                <c:pt idx="14">
                  <c:v>0.75</c:v>
                </c:pt>
                <c:pt idx="15">
                  <c:v>0.61538461538461542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1C-48FB-AEAB-FDC624188DA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3"/>
        <c:overlap val="-6"/>
        <c:axId val="869892656"/>
        <c:axId val="869893016"/>
      </c:barChart>
      <c:catAx>
        <c:axId val="8698926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869893016"/>
        <c:crosses val="autoZero"/>
        <c:auto val="1"/>
        <c:lblAlgn val="ctr"/>
        <c:lblOffset val="100"/>
        <c:noMultiLvlLbl val="0"/>
      </c:catAx>
      <c:valAx>
        <c:axId val="86989301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bg1"/>
                </a:solidFill>
                <a:latin typeface="Montserrat" panose="00000500000000000000" pitchFamily="2" charset="-52"/>
                <a:ea typeface="+mn-ea"/>
                <a:cs typeface="+mn-cs"/>
              </a:defRPr>
            </a:pPr>
            <a:endParaRPr lang="ru-RU"/>
          </a:p>
        </c:txPr>
        <c:crossAx val="86989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Montserrat" panose="00000500000000000000" pitchFamily="2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31089-E2A5-4858-B1DF-AAB6AAAC14AE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84993-FA98-4D87-9724-3138DD1BD0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5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84993-FA98-4D87-9724-3138DD1BD0F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47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84993-FA98-4D87-9724-3138DD1BD0F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48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84993-FA98-4D87-9724-3138DD1BD0F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3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82BD-60BC-733A-F2C7-76D71EBD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560C718-9F5C-0A5D-2B4C-D5DF58DD9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C380A24-63FE-5A00-A675-375EF1E28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627D4F-D2E1-66B8-6DC5-39F83241F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84993-FA98-4D87-9724-3138DD1BD0F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6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12C6E-3A90-F742-BD17-8BC590BC3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16E1C2B-F977-26E9-4413-016121C5B8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0943D70-154E-83DA-053C-853B4D2F3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8BAC7A-152F-ECC3-2261-D3A3588F8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84993-FA98-4D87-9724-3138DD1BD0F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76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84993-FA98-4D87-9724-3138DD1BD0F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4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01638"/>
            </a:gs>
            <a:gs pos="0">
              <a:srgbClr val="260741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chart" Target="../charts/chart1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1.pn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609600" y="876300"/>
            <a:ext cx="15240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О выполнении</a:t>
            </a:r>
            <a:r>
              <a:rPr lang="en-US" sz="6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 </a:t>
            </a:r>
            <a:r>
              <a:rPr lang="ru-RU" sz="6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программы комплексного развития РУДН «Качество образования» </a:t>
            </a:r>
            <a:br>
              <a:rPr lang="ru-RU" sz="6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</a:br>
            <a:r>
              <a:rPr lang="ru-RU" sz="6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в 2024 г. и о задачах на 2025 г.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000" y="6896100"/>
            <a:ext cx="784860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600" b="1" spc="114" dirty="0" err="1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Эбзеева</a:t>
            </a:r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 Юлия Николаевна</a:t>
            </a:r>
          </a:p>
          <a:p>
            <a:endParaRPr lang="ru-RU" sz="28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  <a:p>
            <a:r>
              <a:rPr lang="ru-RU" sz="2400" b="1" spc="202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первый проректор – проректор </a:t>
            </a:r>
            <a:r>
              <a:rPr lang="en-US" sz="2400" b="1" spc="202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/>
            </a:r>
            <a:br>
              <a:rPr lang="en-US" sz="2400" b="1" spc="202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lang="ru-RU" sz="2400" b="1" spc="202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 образовательной деятельности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343CE23-E178-B5E4-5552-EF8337E40D77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B5805-1F43-E578-93E5-0FED93045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0D634F3B-E4B3-9121-0103-4C889C2644FD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FEA022B-377F-13AE-1B4D-1A6AF0D631BE}"/>
              </a:ext>
            </a:extLst>
          </p:cNvPr>
          <p:cNvSpPr txBox="1"/>
          <p:nvPr/>
        </p:nvSpPr>
        <p:spPr>
          <a:xfrm>
            <a:off x="1330298" y="935907"/>
            <a:ext cx="146717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2.1. Расширение практики сотрудничества с профильными организациями-партнерами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773C9124-9640-7069-EE1B-3E7D3A8008EA}"/>
              </a:ext>
            </a:extLst>
          </p:cNvPr>
          <p:cNvSpPr txBox="1"/>
          <p:nvPr/>
        </p:nvSpPr>
        <p:spPr>
          <a:xfrm>
            <a:off x="7830929" y="7532555"/>
            <a:ext cx="8171071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2024 год:</a:t>
            </a:r>
          </a:p>
          <a:p>
            <a:pPr marL="0" lvl="0" indent="0" algn="l">
              <a:spcBef>
                <a:spcPct val="0"/>
              </a:spcBef>
            </a:pPr>
            <a:endParaRPr lang="ru-RU" sz="2000" b="1" spc="177" dirty="0">
              <a:solidFill>
                <a:srgbClr val="EA9267"/>
              </a:solidFill>
              <a:latin typeface="Montserrat Bold"/>
              <a:sym typeface="Montserrat Bold"/>
            </a:endParaRP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Мероприятия по содействию трудоустройству обучающихся и выпускников РУДН: </a:t>
            </a:r>
            <a:r>
              <a:rPr lang="ru-RU" u="none" strike="noStrike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ярмарки вакансий, дни карьеры, выездные встречи с представителями работодателей, мастер-классы и открытые лекции, проводимые работодателями для обучающихся РУДН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FCEBEDAB-D7CA-4759-B72C-2A10F1A9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10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A5548AB-4383-0E63-8B94-5D777ABD5098}"/>
              </a:ext>
            </a:extLst>
          </p:cNvPr>
          <p:cNvSpPr/>
          <p:nvPr/>
        </p:nvSpPr>
        <p:spPr>
          <a:xfrm>
            <a:off x="1331100" y="3198252"/>
            <a:ext cx="624840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8FBE405-1965-AB81-1A28-C40767CF3E39}"/>
              </a:ext>
            </a:extLst>
          </p:cNvPr>
          <p:cNvSpPr/>
          <p:nvPr/>
        </p:nvSpPr>
        <p:spPr>
          <a:xfrm>
            <a:off x="7856823" y="3198252"/>
            <a:ext cx="1744377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0156578-8629-D54E-839A-7024C74A8F77}"/>
              </a:ext>
            </a:extLst>
          </p:cNvPr>
          <p:cNvSpPr/>
          <p:nvPr/>
        </p:nvSpPr>
        <p:spPr>
          <a:xfrm>
            <a:off x="9726925" y="3198252"/>
            <a:ext cx="1744377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E4E124B-F858-2315-EA9D-886C2EDD5DA7}"/>
              </a:ext>
            </a:extLst>
          </p:cNvPr>
          <p:cNvSpPr/>
          <p:nvPr/>
        </p:nvSpPr>
        <p:spPr>
          <a:xfrm>
            <a:off x="11597027" y="3198252"/>
            <a:ext cx="1744377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DE9455B-DFE4-FD91-59DE-AA198E64BA6B}"/>
              </a:ext>
            </a:extLst>
          </p:cNvPr>
          <p:cNvSpPr/>
          <p:nvPr/>
        </p:nvSpPr>
        <p:spPr>
          <a:xfrm>
            <a:off x="13467129" y="3198252"/>
            <a:ext cx="1744377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90541-FEC0-021C-4301-DB2B6C6CA81F}"/>
              </a:ext>
            </a:extLst>
          </p:cNvPr>
          <p:cNvSpPr txBox="1"/>
          <p:nvPr/>
        </p:nvSpPr>
        <p:spPr>
          <a:xfrm>
            <a:off x="1331099" y="4236397"/>
            <a:ext cx="57555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Доля привлеченных к реализации ОП ВО преподавателей, лекторов, спикеров, являющихся руководителями или ведущими специалистами профильных организаций-партнеров,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78B86-CA16-0A7E-873D-26CBBBE30A50}"/>
              </a:ext>
            </a:extLst>
          </p:cNvPr>
          <p:cNvSpPr txBox="1"/>
          <p:nvPr/>
        </p:nvSpPr>
        <p:spPr>
          <a:xfrm>
            <a:off x="1331100" y="6169494"/>
            <a:ext cx="624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мероприятий, проведенных в отчетном году, направленных на содействие трудоустройству обучающихся и выпускников РУДН, ед./год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9C8E3FF-4558-464A-FFF4-27DD9921E614}"/>
              </a:ext>
            </a:extLst>
          </p:cNvPr>
          <p:cNvSpPr/>
          <p:nvPr/>
        </p:nvSpPr>
        <p:spPr>
          <a:xfrm>
            <a:off x="7856824" y="4102362"/>
            <a:ext cx="1744376" cy="1459583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10,6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F30D8ED-A800-FB7B-A537-590ECB5098CA}"/>
              </a:ext>
            </a:extLst>
          </p:cNvPr>
          <p:cNvSpPr/>
          <p:nvPr/>
        </p:nvSpPr>
        <p:spPr>
          <a:xfrm>
            <a:off x="9726925" y="4112817"/>
            <a:ext cx="1744377" cy="14773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Bold" panose="00000800000000000000" pitchFamily="2" charset="-52"/>
              </a:rPr>
              <a:t>Не менее требований ФГОС ВО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156051F-6E1A-38B3-137F-479079FF7080}"/>
              </a:ext>
            </a:extLst>
          </p:cNvPr>
          <p:cNvSpPr/>
          <p:nvPr/>
        </p:nvSpPr>
        <p:spPr>
          <a:xfrm>
            <a:off x="11590368" y="4099456"/>
            <a:ext cx="1744377" cy="1477328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31639"/>
                </a:solidFill>
                <a:latin typeface="Montserrat Bold"/>
                <a:cs typeface="Rubik" pitchFamily="2" charset="-79"/>
              </a:rPr>
              <a:t> 199 из 199 ОП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A699120-490E-304D-D59F-817783DDDA4C}"/>
              </a:ext>
            </a:extLst>
          </p:cNvPr>
          <p:cNvSpPr/>
          <p:nvPr/>
        </p:nvSpPr>
        <p:spPr>
          <a:xfrm>
            <a:off x="13453812" y="4099456"/>
            <a:ext cx="1744377" cy="14773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Bold" panose="00000800000000000000" pitchFamily="2" charset="-52"/>
              </a:rPr>
              <a:t>Не менее требований ФГОС ВО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E051EC3-C4D7-C2C1-069E-6145613DBE09}"/>
              </a:ext>
            </a:extLst>
          </p:cNvPr>
          <p:cNvSpPr/>
          <p:nvPr/>
        </p:nvSpPr>
        <p:spPr>
          <a:xfrm>
            <a:off x="7863483" y="6363747"/>
            <a:ext cx="1744376" cy="8160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207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AA17E9A-3516-412A-B839-CA740E9D4736}"/>
              </a:ext>
            </a:extLst>
          </p:cNvPr>
          <p:cNvSpPr/>
          <p:nvPr/>
        </p:nvSpPr>
        <p:spPr>
          <a:xfrm>
            <a:off x="9733584" y="6374202"/>
            <a:ext cx="1744377" cy="817636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210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37D4117-F07D-ABA4-BB4B-6CAD660C3AB7}"/>
              </a:ext>
            </a:extLst>
          </p:cNvPr>
          <p:cNvSpPr/>
          <p:nvPr/>
        </p:nvSpPr>
        <p:spPr>
          <a:xfrm>
            <a:off x="11597027" y="6360841"/>
            <a:ext cx="1744377" cy="817636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228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D3870-BA9F-3D66-FB5F-1CEE2296C9E4}"/>
              </a:ext>
            </a:extLst>
          </p:cNvPr>
          <p:cNvSpPr/>
          <p:nvPr/>
        </p:nvSpPr>
        <p:spPr>
          <a:xfrm>
            <a:off x="13460471" y="6360841"/>
            <a:ext cx="1744377" cy="817636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93600-C77B-E64B-37A4-DD3B41BE6E9D}"/>
              </a:ext>
            </a:extLst>
          </p:cNvPr>
          <p:cNvSpPr txBox="1"/>
          <p:nvPr/>
        </p:nvSpPr>
        <p:spPr>
          <a:xfrm>
            <a:off x="7856823" y="5628684"/>
            <a:ext cx="7771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9570FF"/>
              </a:buClr>
              <a:buSzTx/>
              <a:tabLst/>
              <a:defRPr/>
            </a:pPr>
            <a:r>
              <a:rPr kumimoji="0" lang="ru-RU" sz="120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*В 2024 г. изменена методика показателя</a:t>
            </a: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18B265CA-3BA8-ABBC-B92B-535BF6921DA8}"/>
              </a:ext>
            </a:extLst>
          </p:cNvPr>
          <p:cNvSpPr txBox="1"/>
          <p:nvPr/>
        </p:nvSpPr>
        <p:spPr>
          <a:xfrm>
            <a:off x="1493894" y="8645219"/>
            <a:ext cx="5357985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обучающихся РУДН приняли участие в мероприятиях в </a:t>
            </a:r>
            <a:r>
              <a:rPr lang="ru-RU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2024</a:t>
            </a:r>
            <a:r>
              <a:rPr kumimoji="0" lang="ru-RU" b="1" i="0" u="non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году </a:t>
            </a:r>
            <a:br>
              <a:rPr kumimoji="0" lang="ru-RU" b="1" i="0" u="non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</a:br>
            <a:endParaRPr kumimoji="0" lang="ru-RU" b="1" i="0" u="none" kern="1200" cap="none" spc="11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В 2023 г. – </a:t>
            </a:r>
            <a:r>
              <a:rPr lang="ru-RU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11 433 </a:t>
            </a:r>
            <a:r>
              <a:rPr kumimoji="0" lang="ru-RU" sz="1800" b="1" i="0" u="non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чел.</a:t>
            </a:r>
            <a:endParaRPr kumimoji="0" lang="ru-RU" b="1" i="0" u="none" kern="1200" cap="none" spc="11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D7373021-CE6A-CF84-4822-191B7E9CDF8D}"/>
              </a:ext>
            </a:extLst>
          </p:cNvPr>
          <p:cNvSpPr txBox="1"/>
          <p:nvPr/>
        </p:nvSpPr>
        <p:spPr>
          <a:xfrm>
            <a:off x="1222987" y="7524861"/>
            <a:ext cx="5899801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15 057</a:t>
            </a:r>
            <a:endParaRPr lang="en-US" sz="80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5EDC95FB-C46C-1358-5750-F2666F7B9045}"/>
              </a:ext>
            </a:extLst>
          </p:cNvPr>
          <p:cNvSpPr/>
          <p:nvPr/>
        </p:nvSpPr>
        <p:spPr>
          <a:xfrm>
            <a:off x="1330298" y="7524860"/>
            <a:ext cx="5688466" cy="24533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9293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7E24E-F511-7D95-4C7E-EFAD4E1D2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732827D6-9F13-9CAF-130D-4C619094E79D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22E0A5D-48DF-5A91-B616-A2C1663677BF}"/>
              </a:ext>
            </a:extLst>
          </p:cNvPr>
          <p:cNvSpPr txBox="1"/>
          <p:nvPr/>
        </p:nvSpPr>
        <p:spPr>
          <a:xfrm>
            <a:off x="1330298" y="935907"/>
            <a:ext cx="148241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2.2. Разработка и реализация инновационных образовательных продуктов, в т.ч. цифровых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C9ACAE67-98ED-7C88-6139-38AFFF0C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11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72E2434-2515-25E8-F198-4FF3EDB886F2}"/>
              </a:ext>
            </a:extLst>
          </p:cNvPr>
          <p:cNvSpPr/>
          <p:nvPr/>
        </p:nvSpPr>
        <p:spPr>
          <a:xfrm>
            <a:off x="1331100" y="3198252"/>
            <a:ext cx="624840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CCA7C40-D2E3-8812-688D-412B95704D80}"/>
              </a:ext>
            </a:extLst>
          </p:cNvPr>
          <p:cNvSpPr/>
          <p:nvPr/>
        </p:nvSpPr>
        <p:spPr>
          <a:xfrm>
            <a:off x="7856824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0043D47-AE66-5C65-FF6A-09553BA033E6}"/>
              </a:ext>
            </a:extLst>
          </p:cNvPr>
          <p:cNvSpPr/>
          <p:nvPr/>
        </p:nvSpPr>
        <p:spPr>
          <a:xfrm>
            <a:off x="9726926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93AD912-9BFF-C207-C586-46E67958AED1}"/>
              </a:ext>
            </a:extLst>
          </p:cNvPr>
          <p:cNvSpPr/>
          <p:nvPr/>
        </p:nvSpPr>
        <p:spPr>
          <a:xfrm>
            <a:off x="11597028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D18574A-6FAF-E2CC-C7BB-C41068051C73}"/>
              </a:ext>
            </a:extLst>
          </p:cNvPr>
          <p:cNvSpPr/>
          <p:nvPr/>
        </p:nvSpPr>
        <p:spPr>
          <a:xfrm>
            <a:off x="13467130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94EC9-32C3-ECE1-ECBB-943F4937BA01}"/>
              </a:ext>
            </a:extLst>
          </p:cNvPr>
          <p:cNvSpPr txBox="1"/>
          <p:nvPr/>
        </p:nvSpPr>
        <p:spPr>
          <a:xfrm>
            <a:off x="1325009" y="4101188"/>
            <a:ext cx="6215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реализуемых «проектных» магистратур, ед.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2981D8-2D80-5703-D4F0-B98B4DBC3BB8}"/>
              </a:ext>
            </a:extLst>
          </p:cNvPr>
          <p:cNvSpPr txBox="1"/>
          <p:nvPr/>
        </p:nvSpPr>
        <p:spPr>
          <a:xfrm>
            <a:off x="1326932" y="4904006"/>
            <a:ext cx="624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реализуемых междисциплинарных образовательных программ высшего образования, ед.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15B3AEBD-13D4-CD9C-07B3-06AF892CC885}"/>
              </a:ext>
            </a:extLst>
          </p:cNvPr>
          <p:cNvSpPr/>
          <p:nvPr/>
        </p:nvSpPr>
        <p:spPr>
          <a:xfrm>
            <a:off x="7856824" y="4102362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50E8D48-D557-DD39-7802-EDF8F3AE5253}"/>
              </a:ext>
            </a:extLst>
          </p:cNvPr>
          <p:cNvSpPr/>
          <p:nvPr/>
        </p:nvSpPr>
        <p:spPr>
          <a:xfrm>
            <a:off x="7856823" y="4954808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3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BF29D6C-C2AC-E69E-D07F-64460A45D7A3}"/>
              </a:ext>
            </a:extLst>
          </p:cNvPr>
          <p:cNvSpPr/>
          <p:nvPr/>
        </p:nvSpPr>
        <p:spPr>
          <a:xfrm>
            <a:off x="9726926" y="4112816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7945FCD-ECD1-427D-EF66-AB4BFFA99B89}"/>
              </a:ext>
            </a:extLst>
          </p:cNvPr>
          <p:cNvSpPr/>
          <p:nvPr/>
        </p:nvSpPr>
        <p:spPr>
          <a:xfrm>
            <a:off x="9726124" y="4944832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D023602-FD2B-F8D6-7386-3BDA90438DA6}"/>
              </a:ext>
            </a:extLst>
          </p:cNvPr>
          <p:cNvSpPr/>
          <p:nvPr/>
        </p:nvSpPr>
        <p:spPr>
          <a:xfrm>
            <a:off x="11590369" y="4122792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6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0197F5C5-4A48-D414-EC64-580C13F7466A}"/>
              </a:ext>
            </a:extLst>
          </p:cNvPr>
          <p:cNvSpPr/>
          <p:nvPr/>
        </p:nvSpPr>
        <p:spPr>
          <a:xfrm>
            <a:off x="11589567" y="4954808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6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DEC84A57-B27B-6AFD-A49C-CCF0306819EC}"/>
              </a:ext>
            </a:extLst>
          </p:cNvPr>
          <p:cNvSpPr/>
          <p:nvPr/>
        </p:nvSpPr>
        <p:spPr>
          <a:xfrm>
            <a:off x="13453813" y="4122792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BB496701-1D42-3D95-8C44-E14EBAA5F2DB}"/>
              </a:ext>
            </a:extLst>
          </p:cNvPr>
          <p:cNvSpPr/>
          <p:nvPr/>
        </p:nvSpPr>
        <p:spPr>
          <a:xfrm>
            <a:off x="13453011" y="4954808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764E28-9812-41E7-0A96-57231FB527B4}"/>
              </a:ext>
            </a:extLst>
          </p:cNvPr>
          <p:cNvSpPr txBox="1"/>
          <p:nvPr/>
        </p:nvSpPr>
        <p:spPr>
          <a:xfrm>
            <a:off x="1326932" y="5985863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реализуемых «цифровых» магистратур, ед.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ED2859-5F36-E8BA-2DD6-71F68A4C0671}"/>
              </a:ext>
            </a:extLst>
          </p:cNvPr>
          <p:cNvSpPr txBox="1"/>
          <p:nvPr/>
        </p:nvSpPr>
        <p:spPr>
          <a:xfrm>
            <a:off x="1325009" y="6788681"/>
            <a:ext cx="6365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ctr" latinLnBrk="0" hangingPunct="1"/>
            <a:r>
              <a:rPr lang="ru-RU" sz="1800" b="1" i="0" u="none" strike="noStrike" kern="1200" spc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Bold" panose="00000800000000000000" pitchFamily="2" charset="-52"/>
                <a:cs typeface="Rubik"/>
              </a:rPr>
              <a:t>Количество МООК, разработанных РУДН и размещенных на внешних образовательных платформах в отчетном году, ед.</a:t>
            </a:r>
            <a:endParaRPr lang="ru-RU" sz="16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31C239D-1DCF-AB5F-56DF-E1F42FE11E68}"/>
              </a:ext>
            </a:extLst>
          </p:cNvPr>
          <p:cNvSpPr/>
          <p:nvPr/>
        </p:nvSpPr>
        <p:spPr>
          <a:xfrm>
            <a:off x="7872064" y="5894332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FAF50CC-7644-87EC-80A8-EB21193B5D29}"/>
              </a:ext>
            </a:extLst>
          </p:cNvPr>
          <p:cNvSpPr/>
          <p:nvPr/>
        </p:nvSpPr>
        <p:spPr>
          <a:xfrm>
            <a:off x="7864852" y="6938895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F598136-5901-2579-BDC2-8EA1B28E09FF}"/>
              </a:ext>
            </a:extLst>
          </p:cNvPr>
          <p:cNvSpPr/>
          <p:nvPr/>
        </p:nvSpPr>
        <p:spPr>
          <a:xfrm>
            <a:off x="9742166" y="5904786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E8E60417-7750-BB79-20B2-7AAA28F0ED53}"/>
              </a:ext>
            </a:extLst>
          </p:cNvPr>
          <p:cNvSpPr/>
          <p:nvPr/>
        </p:nvSpPr>
        <p:spPr>
          <a:xfrm>
            <a:off x="9734954" y="6963486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15*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3D4BDCC-5AC8-67F8-6B5E-B0E311187564}"/>
              </a:ext>
            </a:extLst>
          </p:cNvPr>
          <p:cNvSpPr/>
          <p:nvPr/>
        </p:nvSpPr>
        <p:spPr>
          <a:xfrm>
            <a:off x="11605609" y="5914762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8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37137346-CE4F-1212-DC46-0FF4C1C05531}"/>
              </a:ext>
            </a:extLst>
          </p:cNvPr>
          <p:cNvSpPr/>
          <p:nvPr/>
        </p:nvSpPr>
        <p:spPr>
          <a:xfrm>
            <a:off x="11598397" y="6973462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19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341C3D11-EE19-8E00-1E82-9B0396526E11}"/>
              </a:ext>
            </a:extLst>
          </p:cNvPr>
          <p:cNvSpPr/>
          <p:nvPr/>
        </p:nvSpPr>
        <p:spPr>
          <a:xfrm>
            <a:off x="13469053" y="5914762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8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F5EB8C6-57C4-D128-C50C-D219AFE8ED5F}"/>
              </a:ext>
            </a:extLst>
          </p:cNvPr>
          <p:cNvSpPr/>
          <p:nvPr/>
        </p:nvSpPr>
        <p:spPr>
          <a:xfrm>
            <a:off x="13461841" y="6973462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F9D50-8B08-E5BF-03A6-8C1190BA6C64}"/>
              </a:ext>
            </a:extLst>
          </p:cNvPr>
          <p:cNvSpPr txBox="1"/>
          <p:nvPr/>
        </p:nvSpPr>
        <p:spPr>
          <a:xfrm>
            <a:off x="1330298" y="7785620"/>
            <a:ext cx="6365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fontAlgn="ctr" latinLnBrk="0" hangingPunct="1"/>
            <a:r>
              <a:rPr lang="ru-RU" sz="1800" b="1" i="0" u="none" strike="noStrike" kern="1200" spc="0" baseline="0" dirty="0">
                <a:ln>
                  <a:noFill/>
                </a:ln>
                <a:solidFill>
                  <a:schemeClr val="bg1"/>
                </a:solidFill>
                <a:effectLst/>
                <a:latin typeface="Montserrat Bold" panose="00000800000000000000" pitchFamily="2" charset="-52"/>
                <a:cs typeface="Rubik"/>
              </a:rPr>
              <a:t>Количество пользователей цифровых образовательных продуктов РУДН, размещенных на российских и международных образовательных платформах, тыс. чел.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F121053-605A-9496-E064-4214E5D90EF0}"/>
              </a:ext>
            </a:extLst>
          </p:cNvPr>
          <p:cNvSpPr/>
          <p:nvPr/>
        </p:nvSpPr>
        <p:spPr>
          <a:xfrm>
            <a:off x="7862439" y="7960424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502FC2B-0C92-8CBD-3D55-A75CB999A103}"/>
              </a:ext>
            </a:extLst>
          </p:cNvPr>
          <p:cNvSpPr/>
          <p:nvPr/>
        </p:nvSpPr>
        <p:spPr>
          <a:xfrm>
            <a:off x="9742166" y="7960424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730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37488D-8405-0C62-9AA0-667581B4508D}"/>
              </a:ext>
            </a:extLst>
          </p:cNvPr>
          <p:cNvSpPr/>
          <p:nvPr/>
        </p:nvSpPr>
        <p:spPr>
          <a:xfrm>
            <a:off x="11587402" y="7960423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754,7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E9D2BCC-727D-A7D5-9EAA-EEB51591E93A}"/>
              </a:ext>
            </a:extLst>
          </p:cNvPr>
          <p:cNvSpPr/>
          <p:nvPr/>
        </p:nvSpPr>
        <p:spPr>
          <a:xfrm>
            <a:off x="13459924" y="7960423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D1A4C8-256D-4C14-BF0B-A69843D51947}"/>
              </a:ext>
            </a:extLst>
          </p:cNvPr>
          <p:cNvSpPr txBox="1"/>
          <p:nvPr/>
        </p:nvSpPr>
        <p:spPr>
          <a:xfrm>
            <a:off x="7690911" y="8724112"/>
            <a:ext cx="7977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9570FF"/>
              </a:buClr>
              <a:buSzTx/>
              <a:tabLst/>
              <a:defRPr/>
            </a:pPr>
            <a:r>
              <a:rPr kumimoji="0" lang="ru-RU" sz="120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*с 2024 г. учитываются только МООК, разработанные и размещенные на внешних образовательных платформах в отчетном году (не накопительным итогом)</a:t>
            </a:r>
          </a:p>
        </p:txBody>
      </p:sp>
    </p:spTree>
    <p:extLst>
      <p:ext uri="{BB962C8B-B14F-4D97-AF65-F5344CB8AC3E}">
        <p14:creationId xmlns:p14="http://schemas.microsoft.com/office/powerpoint/2010/main" val="664033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BBD1A-CAB0-0755-9444-192EC60C3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2">
            <a:extLst>
              <a:ext uri="{FF2B5EF4-FFF2-40B4-BE49-F238E27FC236}">
                <a16:creationId xmlns:a16="http://schemas.microsoft.com/office/drawing/2014/main" id="{241B715A-654B-0688-35B9-5E94D98BDA56}"/>
              </a:ext>
            </a:extLst>
          </p:cNvPr>
          <p:cNvSpPr/>
          <p:nvPr/>
        </p:nvSpPr>
        <p:spPr>
          <a:xfrm>
            <a:off x="10914739" y="7187658"/>
            <a:ext cx="2550647" cy="2241733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F90CA315-C95F-889A-DA73-496A04A9E124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A1F74D7-DABB-3E0B-34F4-CD6FD83DFE59}"/>
              </a:ext>
            </a:extLst>
          </p:cNvPr>
          <p:cNvSpPr txBox="1"/>
          <p:nvPr/>
        </p:nvSpPr>
        <p:spPr>
          <a:xfrm>
            <a:off x="1330298" y="935907"/>
            <a:ext cx="1482410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«Проектные» магистратуры РУДН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3CBB5D39-2780-4E91-376E-C55D7A59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12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D5D6790-8765-DC59-8B2E-525DC9927B00}"/>
              </a:ext>
            </a:extLst>
          </p:cNvPr>
          <p:cNvSpPr txBox="1"/>
          <p:nvPr/>
        </p:nvSpPr>
        <p:spPr>
          <a:xfrm>
            <a:off x="9292509" y="5515681"/>
            <a:ext cx="4730343" cy="131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Разработка и правовое сопровождение проекта вывода продукта/услуги </a:t>
            </a:r>
            <a:b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на зарубежные рынки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6970E9-05F8-7267-6930-90E8C30F3D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965" y="4733607"/>
            <a:ext cx="3161703" cy="2370298"/>
          </a:xfrm>
          <a:prstGeom prst="rect">
            <a:avLst/>
          </a:prstGeom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70FA8B6E-9DA6-10B7-249F-0B3B37E2B977}"/>
              </a:ext>
            </a:extLst>
          </p:cNvPr>
          <p:cNvSpPr txBox="1"/>
          <p:nvPr/>
        </p:nvSpPr>
        <p:spPr>
          <a:xfrm>
            <a:off x="9228309" y="2756534"/>
            <a:ext cx="4801564" cy="1460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Смарт технологии мониторинга, моделирования и оценки экосистемных сервисов зеленой инфраструктуры</a:t>
            </a: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99275B36-CB12-F593-F1E1-0A37F9497F8E}"/>
              </a:ext>
            </a:extLst>
          </p:cNvPr>
          <p:cNvSpPr txBox="1"/>
          <p:nvPr/>
        </p:nvSpPr>
        <p:spPr>
          <a:xfrm>
            <a:off x="2286000" y="5612173"/>
            <a:ext cx="6543404" cy="131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Современная медиаиндустрия в международном пространстве. Современная международная медиаиндустрия</a:t>
            </a:r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42CF76AE-BD15-5DD3-CF18-48FB788260FA}"/>
              </a:ext>
            </a:extLst>
          </p:cNvPr>
          <p:cNvSpPr txBox="1"/>
          <p:nvPr/>
        </p:nvSpPr>
        <p:spPr>
          <a:xfrm>
            <a:off x="2286000" y="3508837"/>
            <a:ext cx="6543404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ФГСН, </a:t>
            </a:r>
            <a:r>
              <a:rPr kumimoji="0" lang="ru-RU" sz="1776" b="0" i="0" u="none" strike="noStrike" kern="1200" cap="none" spc="0" normalizeH="0" baseline="0" noProof="0" dirty="0" err="1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ИСЯМКиМ</a:t>
            </a: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ФФ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46D4240B-89A9-1B66-92B1-E6045B417729}"/>
              </a:ext>
            </a:extLst>
          </p:cNvPr>
          <p:cNvSpPr txBox="1"/>
          <p:nvPr/>
        </p:nvSpPr>
        <p:spPr>
          <a:xfrm>
            <a:off x="2286000" y="2729295"/>
            <a:ext cx="5479126" cy="717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90" b="1" dirty="0" err="1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Айтрекинг</a:t>
            </a:r>
            <a:r>
              <a:rPr lang="ru-RU" sz="2090" b="1" dirty="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в политико-управленческой деятельности </a:t>
            </a:r>
          </a:p>
        </p:txBody>
      </p:sp>
      <p:sp>
        <p:nvSpPr>
          <p:cNvPr id="45" name="TextBox 10">
            <a:extLst>
              <a:ext uri="{FF2B5EF4-FFF2-40B4-BE49-F238E27FC236}">
                <a16:creationId xmlns:a16="http://schemas.microsoft.com/office/drawing/2014/main" id="{09D7CEB2-78FC-78E3-2184-A819EE4D58A4}"/>
              </a:ext>
            </a:extLst>
          </p:cNvPr>
          <p:cNvSpPr txBox="1"/>
          <p:nvPr/>
        </p:nvSpPr>
        <p:spPr>
          <a:xfrm>
            <a:off x="758617" y="2544147"/>
            <a:ext cx="1527384" cy="1084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01</a:t>
            </a:r>
          </a:p>
        </p:txBody>
      </p:sp>
      <p:sp>
        <p:nvSpPr>
          <p:cNvPr id="46" name="TextBox 11">
            <a:extLst>
              <a:ext uri="{FF2B5EF4-FFF2-40B4-BE49-F238E27FC236}">
                <a16:creationId xmlns:a16="http://schemas.microsoft.com/office/drawing/2014/main" id="{876CAEAF-E857-145F-A363-A5E0769AF1FF}"/>
              </a:ext>
            </a:extLst>
          </p:cNvPr>
          <p:cNvSpPr txBox="1"/>
          <p:nvPr/>
        </p:nvSpPr>
        <p:spPr>
          <a:xfrm>
            <a:off x="9292509" y="6862056"/>
            <a:ext cx="6753275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ЮИ, ЭФ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A726E93D-E83F-E760-9A85-A769D9C3F857}"/>
              </a:ext>
            </a:extLst>
          </p:cNvPr>
          <p:cNvSpPr txBox="1"/>
          <p:nvPr/>
        </p:nvSpPr>
        <p:spPr>
          <a:xfrm>
            <a:off x="7728851" y="5220305"/>
            <a:ext cx="1527383" cy="1126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6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48" name="TextBox 14">
            <a:extLst>
              <a:ext uri="{FF2B5EF4-FFF2-40B4-BE49-F238E27FC236}">
                <a16:creationId xmlns:a16="http://schemas.microsoft.com/office/drawing/2014/main" id="{0045FF40-9DEB-61E0-699A-A74D9EB06BCD}"/>
              </a:ext>
            </a:extLst>
          </p:cNvPr>
          <p:cNvSpPr txBox="1"/>
          <p:nvPr/>
        </p:nvSpPr>
        <p:spPr>
          <a:xfrm>
            <a:off x="9228309" y="4227645"/>
            <a:ext cx="6247115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АТИ, ИЭ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16">
            <a:extLst>
              <a:ext uri="{FF2B5EF4-FFF2-40B4-BE49-F238E27FC236}">
                <a16:creationId xmlns:a16="http://schemas.microsoft.com/office/drawing/2014/main" id="{EF92B63C-C095-F344-0DEA-9C6675B16A92}"/>
              </a:ext>
            </a:extLst>
          </p:cNvPr>
          <p:cNvSpPr txBox="1"/>
          <p:nvPr/>
        </p:nvSpPr>
        <p:spPr>
          <a:xfrm>
            <a:off x="7765126" y="2544317"/>
            <a:ext cx="1527383" cy="1126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5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50" name="TextBox 17">
            <a:extLst>
              <a:ext uri="{FF2B5EF4-FFF2-40B4-BE49-F238E27FC236}">
                <a16:creationId xmlns:a16="http://schemas.microsoft.com/office/drawing/2014/main" id="{EAF8D937-F9BA-5822-816D-C7E2DE3375BA}"/>
              </a:ext>
            </a:extLst>
          </p:cNvPr>
          <p:cNvSpPr txBox="1"/>
          <p:nvPr/>
        </p:nvSpPr>
        <p:spPr>
          <a:xfrm>
            <a:off x="2286000" y="4894703"/>
            <a:ext cx="6543404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ИА, </a:t>
            </a:r>
            <a:r>
              <a:rPr kumimoji="0" lang="ru-RU" sz="1776" b="0" i="0" u="none" strike="noStrike" kern="1200" cap="none" spc="0" normalizeH="0" baseline="0" noProof="0" dirty="0" err="1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ФФМиЕН</a:t>
            </a: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ВШУ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CD8CE9DF-9A16-F0CA-DC3A-4CFA4E56B0D5}"/>
              </a:ext>
            </a:extLst>
          </p:cNvPr>
          <p:cNvSpPr txBox="1"/>
          <p:nvPr/>
        </p:nvSpPr>
        <p:spPr>
          <a:xfrm>
            <a:off x="2286000" y="4151351"/>
            <a:ext cx="4180991" cy="717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Искусственный интеллект на Земле и в космосе</a:t>
            </a:r>
          </a:p>
        </p:txBody>
      </p:sp>
      <p:sp>
        <p:nvSpPr>
          <p:cNvPr id="52" name="TextBox 19">
            <a:extLst>
              <a:ext uri="{FF2B5EF4-FFF2-40B4-BE49-F238E27FC236}">
                <a16:creationId xmlns:a16="http://schemas.microsoft.com/office/drawing/2014/main" id="{94E0C16F-B5F9-9E5B-3CA8-A85358711455}"/>
              </a:ext>
            </a:extLst>
          </p:cNvPr>
          <p:cNvSpPr txBox="1"/>
          <p:nvPr/>
        </p:nvSpPr>
        <p:spPr>
          <a:xfrm>
            <a:off x="758617" y="3909098"/>
            <a:ext cx="1527383" cy="1126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02</a:t>
            </a:r>
          </a:p>
        </p:txBody>
      </p:sp>
      <p:sp>
        <p:nvSpPr>
          <p:cNvPr id="53" name="TextBox 11">
            <a:extLst>
              <a:ext uri="{FF2B5EF4-FFF2-40B4-BE49-F238E27FC236}">
                <a16:creationId xmlns:a16="http://schemas.microsoft.com/office/drawing/2014/main" id="{80150B91-62CC-8E81-302B-E48B3B4B985C}"/>
              </a:ext>
            </a:extLst>
          </p:cNvPr>
          <p:cNvSpPr txBox="1"/>
          <p:nvPr/>
        </p:nvSpPr>
        <p:spPr>
          <a:xfrm>
            <a:off x="2286000" y="6966541"/>
            <a:ext cx="6753275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ФФ, ФГСН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TextBox 13">
            <a:extLst>
              <a:ext uri="{FF2B5EF4-FFF2-40B4-BE49-F238E27FC236}">
                <a16:creationId xmlns:a16="http://schemas.microsoft.com/office/drawing/2014/main" id="{D9DF11DC-B84A-4F39-1271-5C2BB0EE26EB}"/>
              </a:ext>
            </a:extLst>
          </p:cNvPr>
          <p:cNvSpPr txBox="1"/>
          <p:nvPr/>
        </p:nvSpPr>
        <p:spPr>
          <a:xfrm>
            <a:off x="758617" y="5495678"/>
            <a:ext cx="1527383" cy="1126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03</a:t>
            </a:r>
          </a:p>
        </p:txBody>
      </p:sp>
      <p:sp>
        <p:nvSpPr>
          <p:cNvPr id="55" name="TextBox 11">
            <a:extLst>
              <a:ext uri="{FF2B5EF4-FFF2-40B4-BE49-F238E27FC236}">
                <a16:creationId xmlns:a16="http://schemas.microsoft.com/office/drawing/2014/main" id="{9F3AC577-923A-FF24-14E5-B3B009C35039}"/>
              </a:ext>
            </a:extLst>
          </p:cNvPr>
          <p:cNvSpPr txBox="1"/>
          <p:nvPr/>
        </p:nvSpPr>
        <p:spPr>
          <a:xfrm>
            <a:off x="2286000" y="8599622"/>
            <a:ext cx="6753275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ЭФ, ИМЭБ, ВШУ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9F3B8A8D-A657-E1B6-26C6-3D6709EEEFA3}"/>
              </a:ext>
            </a:extLst>
          </p:cNvPr>
          <p:cNvSpPr txBox="1"/>
          <p:nvPr/>
        </p:nvSpPr>
        <p:spPr>
          <a:xfrm>
            <a:off x="2286000" y="7833869"/>
            <a:ext cx="4899736" cy="649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Культурная апроприация, туризм и развитие регионов</a:t>
            </a:r>
          </a:p>
        </p:txBody>
      </p:sp>
      <p:sp>
        <p:nvSpPr>
          <p:cNvPr id="57" name="TextBox 13">
            <a:extLst>
              <a:ext uri="{FF2B5EF4-FFF2-40B4-BE49-F238E27FC236}">
                <a16:creationId xmlns:a16="http://schemas.microsoft.com/office/drawing/2014/main" id="{BA8C0FAD-5509-65DA-FB16-60A018496397}"/>
              </a:ext>
            </a:extLst>
          </p:cNvPr>
          <p:cNvSpPr txBox="1"/>
          <p:nvPr/>
        </p:nvSpPr>
        <p:spPr>
          <a:xfrm>
            <a:off x="758617" y="7569316"/>
            <a:ext cx="1527383" cy="1126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4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ECF6F433-A5E9-4CE9-69CE-1C21D3D93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02" y="7405687"/>
            <a:ext cx="1852613" cy="1852613"/>
          </a:xfrm>
          <a:prstGeom prst="roundRect">
            <a:avLst>
              <a:gd name="adj" fmla="val 0"/>
            </a:avLst>
          </a:prstGeom>
        </p:spPr>
      </p:pic>
      <p:sp>
        <p:nvSpPr>
          <p:cNvPr id="59" name="TextBox 12">
            <a:extLst>
              <a:ext uri="{FF2B5EF4-FFF2-40B4-BE49-F238E27FC236}">
                <a16:creationId xmlns:a16="http://schemas.microsoft.com/office/drawing/2014/main" id="{20A8E8DA-E5D7-0C3E-8904-7700A6202AD2}"/>
              </a:ext>
            </a:extLst>
          </p:cNvPr>
          <p:cNvSpPr txBox="1"/>
          <p:nvPr/>
        </p:nvSpPr>
        <p:spPr>
          <a:xfrm>
            <a:off x="8628211" y="8065466"/>
            <a:ext cx="3707456" cy="98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Подробнее</a:t>
            </a: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о</a:t>
            </a: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«</a:t>
            </a:r>
            <a:r>
              <a:rPr lang="ru-RU" sz="209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проектных</a:t>
            </a: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»</a:t>
            </a: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магистратурах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4E62D35-20A9-91E2-5C17-466634308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235" y="2756534"/>
            <a:ext cx="3583727" cy="26817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326C629-CA07-D3ED-A825-9C1D1B8EED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234" y="6962561"/>
            <a:ext cx="3583727" cy="2392345"/>
          </a:xfrm>
          <a:prstGeom prst="rect">
            <a:avLst/>
          </a:prstGeom>
        </p:spPr>
      </p:pic>
      <p:sp>
        <p:nvSpPr>
          <p:cNvPr id="62" name="Freeform 8">
            <a:extLst>
              <a:ext uri="{FF2B5EF4-FFF2-40B4-BE49-F238E27FC236}">
                <a16:creationId xmlns:a16="http://schemas.microsoft.com/office/drawing/2014/main" id="{0564B1B3-EAE7-F968-4E89-D8F224376100}"/>
              </a:ext>
            </a:extLst>
          </p:cNvPr>
          <p:cNvSpPr/>
          <p:nvPr/>
        </p:nvSpPr>
        <p:spPr>
          <a:xfrm>
            <a:off x="1219200" y="1605764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7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1FA61-BC6E-F3AF-B177-CF386698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DB85C14-834F-5029-1584-64BB1C1AD8F1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9ADCBC0-C0E4-EE35-F207-7EB79C412EB9}"/>
              </a:ext>
            </a:extLst>
          </p:cNvPr>
          <p:cNvSpPr txBox="1"/>
          <p:nvPr/>
        </p:nvSpPr>
        <p:spPr>
          <a:xfrm>
            <a:off x="2771865" y="3232000"/>
            <a:ext cx="4240571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E-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commerce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– Электронная коммерция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F7D0CF0-AD35-F3E6-7013-ABD025A07274}"/>
              </a:ext>
            </a:extLst>
          </p:cNvPr>
          <p:cNvSpPr txBox="1"/>
          <p:nvPr/>
        </p:nvSpPr>
        <p:spPr>
          <a:xfrm>
            <a:off x="1028792" y="3026986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01</a:t>
            </a:r>
          </a:p>
        </p:txBody>
      </p:sp>
      <p:sp>
        <p:nvSpPr>
          <p:cNvPr id="29" name="Номер слайда 12">
            <a:extLst>
              <a:ext uri="{FF2B5EF4-FFF2-40B4-BE49-F238E27FC236}">
                <a16:creationId xmlns:a16="http://schemas.microsoft.com/office/drawing/2014/main" id="{AA99C5B1-94F7-DD40-1E6B-9A7D10F8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13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CCCB4930-202B-F548-5ACE-53AB32C8A225}"/>
              </a:ext>
            </a:extLst>
          </p:cNvPr>
          <p:cNvSpPr txBox="1"/>
          <p:nvPr/>
        </p:nvSpPr>
        <p:spPr>
          <a:xfrm>
            <a:off x="11283741" y="3270370"/>
            <a:ext cx="5632659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Журналистика больших данных / Big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D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ata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and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J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ournalism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A36B708A-E8F6-1D6E-09C9-6BF1E8F81437}"/>
              </a:ext>
            </a:extLst>
          </p:cNvPr>
          <p:cNvSpPr txBox="1"/>
          <p:nvPr/>
        </p:nvSpPr>
        <p:spPr>
          <a:xfrm>
            <a:off x="9633469" y="3026986"/>
            <a:ext cx="1583451" cy="112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6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16117ED7-98BD-21F1-717B-052A3BA601F4}"/>
              </a:ext>
            </a:extLst>
          </p:cNvPr>
          <p:cNvSpPr txBox="1"/>
          <p:nvPr/>
        </p:nvSpPr>
        <p:spPr>
          <a:xfrm>
            <a:off x="2748355" y="6939778"/>
            <a:ext cx="6218914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Управление на основе анализа данных и бизнес-аналитика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0E5BAA67-FAE5-989F-D286-4C2990DF5030}"/>
              </a:ext>
            </a:extLst>
          </p:cNvPr>
          <p:cNvSpPr txBox="1"/>
          <p:nvPr/>
        </p:nvSpPr>
        <p:spPr>
          <a:xfrm>
            <a:off x="1390953" y="6480124"/>
            <a:ext cx="6543404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Экономический факультет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7F982568-4B65-BA48-4E6D-AFD0D7DE55E7}"/>
              </a:ext>
            </a:extLst>
          </p:cNvPr>
          <p:cNvSpPr txBox="1"/>
          <p:nvPr/>
        </p:nvSpPr>
        <p:spPr>
          <a:xfrm>
            <a:off x="1116790" y="6689618"/>
            <a:ext cx="1583451" cy="112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4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45CC0B8-CBDC-F4E2-B99E-663E8500E038}"/>
              </a:ext>
            </a:extLst>
          </p:cNvPr>
          <p:cNvGrpSpPr/>
          <p:nvPr/>
        </p:nvGrpSpPr>
        <p:grpSpPr>
          <a:xfrm>
            <a:off x="11283735" y="6480121"/>
            <a:ext cx="2946744" cy="3342089"/>
            <a:chOff x="7398949" y="6461173"/>
            <a:chExt cx="2211123" cy="242581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74938744-D551-DE43-CF01-E0259B650E47}"/>
                </a:ext>
              </a:extLst>
            </p:cNvPr>
            <p:cNvSpPr/>
            <p:nvPr/>
          </p:nvSpPr>
          <p:spPr>
            <a:xfrm>
              <a:off x="7578103" y="6461173"/>
              <a:ext cx="1885875" cy="1657473"/>
            </a:xfrm>
            <a:custGeom>
              <a:avLst/>
              <a:gdLst/>
              <a:ahLst/>
              <a:cxnLst/>
              <a:rect l="l" t="t" r="r" b="b"/>
              <a:pathLst>
                <a:path w="3065725" h="1724470">
                  <a:moveTo>
                    <a:pt x="0" y="0"/>
                  </a:moveTo>
                  <a:lnTo>
                    <a:pt x="3065725" y="0"/>
                  </a:lnTo>
                  <a:lnTo>
                    <a:pt x="3065725" y="1724471"/>
                  </a:lnTo>
                  <a:lnTo>
                    <a:pt x="0" y="1724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762" b="-9459"/>
              </a:stretch>
            </a:blip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65" name="TextBox 12">
              <a:extLst>
                <a:ext uri="{FF2B5EF4-FFF2-40B4-BE49-F238E27FC236}">
                  <a16:creationId xmlns:a16="http://schemas.microsoft.com/office/drawing/2014/main" id="{A4D06D16-4A1F-D749-83DA-267367DA471F}"/>
                </a:ext>
              </a:extLst>
            </p:cNvPr>
            <p:cNvSpPr txBox="1"/>
            <p:nvPr/>
          </p:nvSpPr>
          <p:spPr>
            <a:xfrm>
              <a:off x="7398949" y="8173378"/>
              <a:ext cx="2211123" cy="7136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9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Подробнее</a:t>
              </a:r>
              <a:r>
                <a:rPr kumimoji="0" lang="ru-RU" sz="209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br>
                <a:rPr kumimoji="0" lang="ru-RU" sz="209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</a:br>
              <a:r>
                <a:rPr lang="ru-RU" sz="2090" b="1" dirty="0">
                  <a:solidFill>
                    <a:schemeClr val="bg1"/>
                  </a:solidFill>
                  <a:latin typeface="Montserrat Bold"/>
                  <a:sym typeface="Montserrat Bold"/>
                </a:rPr>
                <a:t>о</a:t>
              </a:r>
              <a:r>
                <a:rPr kumimoji="0" lang="ru-RU" sz="209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209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 Bold"/>
                </a:rPr>
                <a:t>цифровых</a:t>
              </a:r>
              <a:r>
                <a:rPr kumimoji="0" lang="ru-RU" sz="209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2090" b="1" dirty="0">
                  <a:solidFill>
                    <a:schemeClr val="bg1"/>
                  </a:solidFill>
                  <a:latin typeface="Montserrat Bold"/>
                  <a:sym typeface="Montserrat Bold"/>
                </a:rPr>
                <a:t>магистратурах</a:t>
              </a: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52C6A59E-5522-CEEE-C666-D20EEFAB9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2537" y="6597179"/>
              <a:ext cx="1397006" cy="1397006"/>
            </a:xfrm>
            <a:prstGeom prst="rect">
              <a:avLst/>
            </a:prstGeom>
          </p:spPr>
        </p:pic>
      </p:grpSp>
      <p:sp>
        <p:nvSpPr>
          <p:cNvPr id="3" name="TextBox 9">
            <a:extLst>
              <a:ext uri="{FF2B5EF4-FFF2-40B4-BE49-F238E27FC236}">
                <a16:creationId xmlns:a16="http://schemas.microsoft.com/office/drawing/2014/main" id="{3B42FA76-9D97-1364-5201-34364DFAD531}"/>
              </a:ext>
            </a:extLst>
          </p:cNvPr>
          <p:cNvSpPr txBox="1"/>
          <p:nvPr/>
        </p:nvSpPr>
        <p:spPr>
          <a:xfrm>
            <a:off x="11283736" y="4332328"/>
            <a:ext cx="6400151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Когнитивная и цифровая лингвистика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4A99858-7BB9-FC33-3C0C-34E90F531714}"/>
              </a:ext>
            </a:extLst>
          </p:cNvPr>
          <p:cNvSpPr txBox="1"/>
          <p:nvPr/>
        </p:nvSpPr>
        <p:spPr>
          <a:xfrm>
            <a:off x="9700291" y="4043475"/>
            <a:ext cx="1583451" cy="112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7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51ECEE7-BA7E-546B-262F-82B7A9236241}"/>
              </a:ext>
            </a:extLst>
          </p:cNvPr>
          <p:cNvSpPr txBox="1"/>
          <p:nvPr/>
        </p:nvSpPr>
        <p:spPr>
          <a:xfrm>
            <a:off x="11283736" y="5394287"/>
            <a:ext cx="6218914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Реклама и связи с общественностью в цифровой среде 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8CE8BD2C-3894-FB98-591A-825D051F1159}"/>
              </a:ext>
            </a:extLst>
          </p:cNvPr>
          <p:cNvSpPr txBox="1"/>
          <p:nvPr/>
        </p:nvSpPr>
        <p:spPr>
          <a:xfrm>
            <a:off x="9987937" y="2885110"/>
            <a:ext cx="6543404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Филологический факультет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9D27462-ACE6-806D-D7AC-8E68EFD3F964}"/>
              </a:ext>
            </a:extLst>
          </p:cNvPr>
          <p:cNvSpPr txBox="1"/>
          <p:nvPr/>
        </p:nvSpPr>
        <p:spPr>
          <a:xfrm>
            <a:off x="9703950" y="5170558"/>
            <a:ext cx="1583451" cy="112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8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41E12CB4-264E-50CC-DC33-505274626EC4}"/>
              </a:ext>
            </a:extLst>
          </p:cNvPr>
          <p:cNvSpPr txBox="1"/>
          <p:nvPr/>
        </p:nvSpPr>
        <p:spPr>
          <a:xfrm>
            <a:off x="2771865" y="8873010"/>
            <a:ext cx="6638299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Государственное управление социально-экономическим развитием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5A76C08B-7DC9-9792-9360-D6C06EF9D933}"/>
              </a:ext>
            </a:extLst>
          </p:cNvPr>
          <p:cNvSpPr txBox="1"/>
          <p:nvPr/>
        </p:nvSpPr>
        <p:spPr>
          <a:xfrm>
            <a:off x="1122184" y="8597326"/>
            <a:ext cx="1583451" cy="109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9255"/>
              </a:lnSpc>
              <a:defRPr sz="6300" b="1" spc="114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defRPr>
            </a:lvl1pPr>
          </a:lstStyle>
          <a:p>
            <a:r>
              <a:rPr lang="en-US" dirty="0">
                <a:sym typeface="Montserrat Ultra-Bold"/>
              </a:rPr>
              <a:t>0</a:t>
            </a:r>
            <a:r>
              <a:rPr lang="ru-RU" dirty="0">
                <a:sym typeface="Montserrat Ultra-Bold"/>
              </a:rPr>
              <a:t>5</a:t>
            </a:r>
            <a:endParaRPr lang="en-US" dirty="0">
              <a:sym typeface="Montserrat Ultra-Bold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4789CEF-2D12-F7F6-B1C3-882B14E5A751}"/>
              </a:ext>
            </a:extLst>
          </p:cNvPr>
          <p:cNvSpPr txBox="1"/>
          <p:nvPr/>
        </p:nvSpPr>
        <p:spPr>
          <a:xfrm>
            <a:off x="1390953" y="8430998"/>
            <a:ext cx="6543404" cy="3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776" dirty="0">
                <a:solidFill>
                  <a:srgbClr val="F9EEE7"/>
                </a:solidFill>
                <a:latin typeface="Montserrat"/>
                <a:sym typeface="Montserrat"/>
              </a:rPr>
              <a:t>Факультет гуманитарных и социальных наук</a:t>
            </a:r>
            <a:endParaRPr lang="en-US" sz="1776" dirty="0">
              <a:solidFill>
                <a:srgbClr val="F9EEE7"/>
              </a:solidFill>
              <a:latin typeface="Montserrat"/>
              <a:sym typeface="Montserrat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0B0556E0-155A-6CBD-7CC7-B9C863A16FA0}"/>
              </a:ext>
            </a:extLst>
          </p:cNvPr>
          <p:cNvSpPr txBox="1"/>
          <p:nvPr/>
        </p:nvSpPr>
        <p:spPr>
          <a:xfrm>
            <a:off x="2772686" y="4367370"/>
            <a:ext cx="6218914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Управление продуктом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34E3D7C0-26EC-4606-8A96-F534166EDAAF}"/>
              </a:ext>
            </a:extLst>
          </p:cNvPr>
          <p:cNvSpPr txBox="1"/>
          <p:nvPr/>
        </p:nvSpPr>
        <p:spPr>
          <a:xfrm>
            <a:off x="1371123" y="2780482"/>
            <a:ext cx="6543404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Высшая школа управления</a:t>
            </a:r>
            <a:endParaRPr kumimoji="0" lang="en-US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9D3748DB-6940-2FD7-F213-CC5990A8CEA2}"/>
              </a:ext>
            </a:extLst>
          </p:cNvPr>
          <p:cNvSpPr txBox="1"/>
          <p:nvPr/>
        </p:nvSpPr>
        <p:spPr>
          <a:xfrm>
            <a:off x="1118197" y="3962627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2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AB5899-F1EB-859C-014B-83C70ED90D7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0086" y="3319812"/>
            <a:ext cx="2155307" cy="239478"/>
          </a:xfrm>
          <a:prstGeom prst="rect">
            <a:avLst/>
          </a:prstGeom>
        </p:spPr>
      </p:pic>
      <p:pic>
        <p:nvPicPr>
          <p:cNvPr id="1028" name="Picture 4" descr="Логотип Сбер / Банки и финансы / TopLogos.ru">
            <a:extLst>
              <a:ext uri="{FF2B5EF4-FFF2-40B4-BE49-F238E27FC236}">
                <a16:creationId xmlns:a16="http://schemas.microsoft.com/office/drawing/2014/main" id="{C9A953E3-6044-7243-0855-02C476927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699" y="4286286"/>
            <a:ext cx="1663402" cy="5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2EFDE89F-1604-75AC-E52C-B54D4634FBAA}"/>
              </a:ext>
            </a:extLst>
          </p:cNvPr>
          <p:cNvSpPr txBox="1"/>
          <p:nvPr/>
        </p:nvSpPr>
        <p:spPr>
          <a:xfrm>
            <a:off x="1330298" y="935907"/>
            <a:ext cx="1482410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Цифровые магистратуры РУДН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B0165D54-8364-877F-0ADC-D016449DA8EE}"/>
              </a:ext>
            </a:extLst>
          </p:cNvPr>
          <p:cNvSpPr/>
          <p:nvPr/>
        </p:nvSpPr>
        <p:spPr>
          <a:xfrm>
            <a:off x="1219200" y="1605764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5E9F97A-771B-B5C5-692D-1DF41C9768C5}"/>
              </a:ext>
            </a:extLst>
          </p:cNvPr>
          <p:cNvSpPr txBox="1"/>
          <p:nvPr/>
        </p:nvSpPr>
        <p:spPr>
          <a:xfrm>
            <a:off x="2766111" y="5240810"/>
            <a:ext cx="3851099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Цифровые технологии в управлении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E1E77C7-9E67-3BB1-4E41-4A27C9DFD316}"/>
              </a:ext>
            </a:extLst>
          </p:cNvPr>
          <p:cNvSpPr txBox="1"/>
          <p:nvPr/>
        </p:nvSpPr>
        <p:spPr>
          <a:xfrm>
            <a:off x="1123812" y="4981037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3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97FCE5-D2EB-11FE-3A9F-60237FC07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6858" y="5225391"/>
            <a:ext cx="2180411" cy="74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2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C79F6-137D-DD89-B77E-F2DE173B3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6B3185B-DCE2-6A15-CB3E-6ADBA1E414CF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29" name="Номер слайда 12">
            <a:extLst>
              <a:ext uri="{FF2B5EF4-FFF2-40B4-BE49-F238E27FC236}">
                <a16:creationId xmlns:a16="http://schemas.microsoft.com/office/drawing/2014/main" id="{4880C2F7-E1EA-3772-46EA-DD45C7B8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14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219478B-3E26-61B2-A63E-7C4BFC7EDB78}"/>
              </a:ext>
            </a:extLst>
          </p:cNvPr>
          <p:cNvGrpSpPr/>
          <p:nvPr/>
        </p:nvGrpSpPr>
        <p:grpSpPr>
          <a:xfrm>
            <a:off x="2805859" y="3185962"/>
            <a:ext cx="5672230" cy="1384523"/>
            <a:chOff x="1919761" y="3800295"/>
            <a:chExt cx="6543404" cy="1384523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93E493D1-F397-E390-04C5-D5D6FE3D963E}"/>
                </a:ext>
              </a:extLst>
            </p:cNvPr>
            <p:cNvSpPr txBox="1"/>
            <p:nvPr/>
          </p:nvSpPr>
          <p:spPr>
            <a:xfrm>
              <a:off x="1919762" y="3800295"/>
              <a:ext cx="6459414" cy="7268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Управление на основе анализа данных и бизнес-аналитика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428CBC2F-4415-A5D4-192B-78341FAB452B}"/>
                </a:ext>
              </a:extLst>
            </p:cNvPr>
            <p:cNvSpPr txBox="1"/>
            <p:nvPr/>
          </p:nvSpPr>
          <p:spPr>
            <a:xfrm>
              <a:off x="1919761" y="4500143"/>
              <a:ext cx="6543404" cy="6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8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"/>
                </a:rPr>
                <a:t>ЭФ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76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Менеджмент / Экономика</a:t>
              </a:r>
            </a:p>
          </p:txBody>
        </p:sp>
      </p:grpSp>
      <p:sp>
        <p:nvSpPr>
          <p:cNvPr id="46" name="TextBox 10">
            <a:extLst>
              <a:ext uri="{FF2B5EF4-FFF2-40B4-BE49-F238E27FC236}">
                <a16:creationId xmlns:a16="http://schemas.microsoft.com/office/drawing/2014/main" id="{0C194B55-8C36-642E-4E1A-3264FB66F436}"/>
              </a:ext>
            </a:extLst>
          </p:cNvPr>
          <p:cNvSpPr txBox="1"/>
          <p:nvPr/>
        </p:nvSpPr>
        <p:spPr>
          <a:xfrm>
            <a:off x="1222409" y="3045114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01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A1FDC82-0AFE-850B-7FEC-C29F20A23CAE}"/>
              </a:ext>
            </a:extLst>
          </p:cNvPr>
          <p:cNvGrpSpPr/>
          <p:nvPr/>
        </p:nvGrpSpPr>
        <p:grpSpPr>
          <a:xfrm>
            <a:off x="11271938" y="4942512"/>
            <a:ext cx="5700019" cy="1029834"/>
            <a:chOff x="1955452" y="3889348"/>
            <a:chExt cx="6575461" cy="1029834"/>
          </a:xfrm>
        </p:grpSpPr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E2D66D-BC4D-AEFE-7D67-DB3CB3CBD695}"/>
                </a:ext>
              </a:extLst>
            </p:cNvPr>
            <p:cNvSpPr txBox="1"/>
            <p:nvPr/>
          </p:nvSpPr>
          <p:spPr>
            <a:xfrm>
              <a:off x="1955452" y="3889348"/>
              <a:ext cx="6459414" cy="354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Право в публичной политике</a:t>
              </a: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90737780-6337-B05C-EA8D-15057DFB3912}"/>
                </a:ext>
              </a:extLst>
            </p:cNvPr>
            <p:cNvSpPr txBox="1"/>
            <p:nvPr/>
          </p:nvSpPr>
          <p:spPr>
            <a:xfrm>
              <a:off x="1987509" y="4234507"/>
              <a:ext cx="6543404" cy="6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8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"/>
                </a:rPr>
                <a:t>ЮИ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76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Политология / Юриспруденция</a:t>
              </a:r>
            </a:p>
          </p:txBody>
        </p:sp>
      </p:grpSp>
      <p:sp>
        <p:nvSpPr>
          <p:cNvPr id="50" name="TextBox 10">
            <a:extLst>
              <a:ext uri="{FF2B5EF4-FFF2-40B4-BE49-F238E27FC236}">
                <a16:creationId xmlns:a16="http://schemas.microsoft.com/office/drawing/2014/main" id="{1AA7C5A0-F2AB-BC28-A364-FA06705AEFFF}"/>
              </a:ext>
            </a:extLst>
          </p:cNvPr>
          <p:cNvSpPr txBox="1"/>
          <p:nvPr/>
        </p:nvSpPr>
        <p:spPr>
          <a:xfrm>
            <a:off x="1275865" y="4863623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2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8E0AEE97-755E-4D3B-B21D-EBFBEBEF4EA3}"/>
              </a:ext>
            </a:extLst>
          </p:cNvPr>
          <p:cNvGrpSpPr/>
          <p:nvPr/>
        </p:nvGrpSpPr>
        <p:grpSpPr>
          <a:xfrm>
            <a:off x="11299726" y="3060664"/>
            <a:ext cx="6131879" cy="1384523"/>
            <a:chOff x="1919760" y="3800295"/>
            <a:chExt cx="7073649" cy="1384523"/>
          </a:xfrm>
        </p:grpSpPr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49E368E1-A076-829B-58EE-73075F3B6808}"/>
                </a:ext>
              </a:extLst>
            </p:cNvPr>
            <p:cNvSpPr txBox="1"/>
            <p:nvPr/>
          </p:nvSpPr>
          <p:spPr>
            <a:xfrm>
              <a:off x="1919762" y="3800295"/>
              <a:ext cx="6459414" cy="7268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Экологическая инженерия </a:t>
              </a:r>
              <a:b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в строительстве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4EEA3435-2D8F-2445-C967-22B114CFE571}"/>
                </a:ext>
              </a:extLst>
            </p:cNvPr>
            <p:cNvSpPr txBox="1"/>
            <p:nvPr/>
          </p:nvSpPr>
          <p:spPr>
            <a:xfrm>
              <a:off x="1919760" y="4500143"/>
              <a:ext cx="7073649" cy="6846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8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"/>
                </a:rPr>
                <a:t>ИЭ, МГСУ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76" dirty="0">
                  <a:solidFill>
                    <a:srgbClr val="F9EEE7"/>
                  </a:solidFill>
                  <a:latin typeface="Montserrat"/>
                  <a:sym typeface="Montserrat"/>
                </a:rPr>
                <a:t>Экология и природопользование / Строительство</a:t>
              </a:r>
            </a:p>
          </p:txBody>
        </p:sp>
      </p:grpSp>
      <p:sp>
        <p:nvSpPr>
          <p:cNvPr id="54" name="TextBox 10">
            <a:extLst>
              <a:ext uri="{FF2B5EF4-FFF2-40B4-BE49-F238E27FC236}">
                <a16:creationId xmlns:a16="http://schemas.microsoft.com/office/drawing/2014/main" id="{7073333B-A144-3E8F-7C1C-82F5882C9ACD}"/>
              </a:ext>
            </a:extLst>
          </p:cNvPr>
          <p:cNvSpPr txBox="1"/>
          <p:nvPr/>
        </p:nvSpPr>
        <p:spPr>
          <a:xfrm>
            <a:off x="9688487" y="3045574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4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6B47D310-BB57-659F-8683-0E83CE3921EA}"/>
              </a:ext>
            </a:extLst>
          </p:cNvPr>
          <p:cNvGrpSpPr/>
          <p:nvPr/>
        </p:nvGrpSpPr>
        <p:grpSpPr>
          <a:xfrm>
            <a:off x="2805859" y="5057281"/>
            <a:ext cx="6563530" cy="1779233"/>
            <a:chOff x="1919761" y="3800295"/>
            <a:chExt cx="7571595" cy="1779233"/>
          </a:xfrm>
        </p:grpSpPr>
        <p:sp>
          <p:nvSpPr>
            <p:cNvPr id="56" name="TextBox 9">
              <a:extLst>
                <a:ext uri="{FF2B5EF4-FFF2-40B4-BE49-F238E27FC236}">
                  <a16:creationId xmlns:a16="http://schemas.microsoft.com/office/drawing/2014/main" id="{9BFAEBB9-A0F6-D959-2FB6-222C239C7E80}"/>
                </a:ext>
              </a:extLst>
            </p:cNvPr>
            <p:cNvSpPr txBox="1"/>
            <p:nvPr/>
          </p:nvSpPr>
          <p:spPr>
            <a:xfrm>
              <a:off x="1919761" y="3800295"/>
              <a:ext cx="7571595" cy="7268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Искусственный интеллект: разработка </a:t>
              </a:r>
              <a:b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</a:b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и обучение интеллектуальных систем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57" name="TextBox 8">
              <a:extLst>
                <a:ext uri="{FF2B5EF4-FFF2-40B4-BE49-F238E27FC236}">
                  <a16:creationId xmlns:a16="http://schemas.microsoft.com/office/drawing/2014/main" id="{8BE8D435-65D5-75A9-06DE-FAC52D8790CD}"/>
                </a:ext>
              </a:extLst>
            </p:cNvPr>
            <p:cNvSpPr txBox="1"/>
            <p:nvPr/>
          </p:nvSpPr>
          <p:spPr>
            <a:xfrm>
              <a:off x="1919761" y="4535781"/>
              <a:ext cx="7435383" cy="10437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8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"/>
                </a:rPr>
                <a:t>ФИИ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76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Фундаментальная информатика и информационные технологии / Прикладная информатика</a:t>
              </a:r>
            </a:p>
          </p:txBody>
        </p:sp>
      </p:grpSp>
      <p:sp>
        <p:nvSpPr>
          <p:cNvPr id="58" name="TextBox 10">
            <a:extLst>
              <a:ext uri="{FF2B5EF4-FFF2-40B4-BE49-F238E27FC236}">
                <a16:creationId xmlns:a16="http://schemas.microsoft.com/office/drawing/2014/main" id="{048C789E-3DD8-E4FE-C475-E28D244333D8}"/>
              </a:ext>
            </a:extLst>
          </p:cNvPr>
          <p:cNvSpPr txBox="1"/>
          <p:nvPr/>
        </p:nvSpPr>
        <p:spPr>
          <a:xfrm>
            <a:off x="9642422" y="4750289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5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F63ECEA-20C0-3698-3DC4-3ADB789DB113}"/>
              </a:ext>
            </a:extLst>
          </p:cNvPr>
          <p:cNvGrpSpPr/>
          <p:nvPr/>
        </p:nvGrpSpPr>
        <p:grpSpPr>
          <a:xfrm>
            <a:off x="11277600" y="7368257"/>
            <a:ext cx="6445453" cy="1065764"/>
            <a:chOff x="1919761" y="3800295"/>
            <a:chExt cx="7435383" cy="1065764"/>
          </a:xfrm>
        </p:grpSpPr>
        <p:sp>
          <p:nvSpPr>
            <p:cNvPr id="60" name="TextBox 9">
              <a:extLst>
                <a:ext uri="{FF2B5EF4-FFF2-40B4-BE49-F238E27FC236}">
                  <a16:creationId xmlns:a16="http://schemas.microsoft.com/office/drawing/2014/main" id="{45920C3D-5452-052D-7B31-2BB7827A6C8C}"/>
                </a:ext>
              </a:extLst>
            </p:cNvPr>
            <p:cNvSpPr txBox="1"/>
            <p:nvPr/>
          </p:nvSpPr>
          <p:spPr>
            <a:xfrm>
              <a:off x="1919761" y="3800295"/>
              <a:ext cx="7435383" cy="354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Горнопромышленная геология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61" name="TextBox 8">
              <a:extLst>
                <a:ext uri="{FF2B5EF4-FFF2-40B4-BE49-F238E27FC236}">
                  <a16:creationId xmlns:a16="http://schemas.microsoft.com/office/drawing/2014/main" id="{E54E91FE-EE9A-A5A3-3CAE-128FF81C1872}"/>
                </a:ext>
              </a:extLst>
            </p:cNvPr>
            <p:cNvSpPr txBox="1"/>
            <p:nvPr/>
          </p:nvSpPr>
          <p:spPr>
            <a:xfrm>
              <a:off x="1919761" y="4181384"/>
              <a:ext cx="6543404" cy="6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8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"/>
                </a:rPr>
                <a:t>ИА, НИТУ МИСиС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76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Геология / Техносферная безопасность</a:t>
              </a:r>
            </a:p>
          </p:txBody>
        </p:sp>
      </p:grpSp>
      <p:sp>
        <p:nvSpPr>
          <p:cNvPr id="62" name="TextBox 10">
            <a:extLst>
              <a:ext uri="{FF2B5EF4-FFF2-40B4-BE49-F238E27FC236}">
                <a16:creationId xmlns:a16="http://schemas.microsoft.com/office/drawing/2014/main" id="{2993FF76-CE63-7415-9A7C-D85699339463}"/>
              </a:ext>
            </a:extLst>
          </p:cNvPr>
          <p:cNvSpPr txBox="1"/>
          <p:nvPr/>
        </p:nvSpPr>
        <p:spPr>
          <a:xfrm>
            <a:off x="9642422" y="7199332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6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77E03A9-9D3D-8B1B-8231-2C36C503D36C}"/>
              </a:ext>
            </a:extLst>
          </p:cNvPr>
          <p:cNvGrpSpPr/>
          <p:nvPr/>
        </p:nvGrpSpPr>
        <p:grpSpPr>
          <a:xfrm>
            <a:off x="2855056" y="7556149"/>
            <a:ext cx="5691620" cy="1029665"/>
            <a:chOff x="1897393" y="3885280"/>
            <a:chExt cx="6565772" cy="1029665"/>
          </a:xfrm>
        </p:grpSpPr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B725DBF5-EEA2-E7F6-9CEF-127DD75F8D65}"/>
                </a:ext>
              </a:extLst>
            </p:cNvPr>
            <p:cNvSpPr txBox="1"/>
            <p:nvPr/>
          </p:nvSpPr>
          <p:spPr>
            <a:xfrm>
              <a:off x="1897393" y="3885280"/>
              <a:ext cx="6459414" cy="354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Бакалавр права и политики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53EB105B-6E33-6489-776A-E674729F2307}"/>
                </a:ext>
              </a:extLst>
            </p:cNvPr>
            <p:cNvSpPr txBox="1"/>
            <p:nvPr/>
          </p:nvSpPr>
          <p:spPr>
            <a:xfrm>
              <a:off x="1919761" y="4230270"/>
              <a:ext cx="6543404" cy="6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78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"/>
                </a:rPr>
                <a:t>ЮИ</a:t>
              </a:r>
            </a:p>
            <a:p>
              <a:pPr>
                <a:lnSpc>
                  <a:spcPts val="2816"/>
                </a:lnSpc>
                <a:defRPr/>
              </a:pPr>
              <a:r>
                <a:rPr kumimoji="0" lang="ru-RU" sz="1776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Политология / Юриспруденция</a:t>
              </a:r>
            </a:p>
          </p:txBody>
        </p:sp>
      </p:grpSp>
      <p:sp>
        <p:nvSpPr>
          <p:cNvPr id="27" name="TextBox 10">
            <a:extLst>
              <a:ext uri="{FF2B5EF4-FFF2-40B4-BE49-F238E27FC236}">
                <a16:creationId xmlns:a16="http://schemas.microsoft.com/office/drawing/2014/main" id="{EB5A2CE2-687D-0CD7-AE78-11B50D249D24}"/>
              </a:ext>
            </a:extLst>
          </p:cNvPr>
          <p:cNvSpPr txBox="1"/>
          <p:nvPr/>
        </p:nvSpPr>
        <p:spPr>
          <a:xfrm>
            <a:off x="1271605" y="7323223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3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B4881DB8-75A1-6A87-1128-15E914E17719}"/>
              </a:ext>
            </a:extLst>
          </p:cNvPr>
          <p:cNvSpPr/>
          <p:nvPr/>
        </p:nvSpPr>
        <p:spPr>
          <a:xfrm>
            <a:off x="1219200" y="2273954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7FEE8DA9-176F-B496-8502-701CE35C1DAF}"/>
              </a:ext>
            </a:extLst>
          </p:cNvPr>
          <p:cNvSpPr txBox="1"/>
          <p:nvPr/>
        </p:nvSpPr>
        <p:spPr>
          <a:xfrm>
            <a:off x="1330298" y="935907"/>
            <a:ext cx="148241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Междисциплинарные образовательные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054562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45C17-1646-4B47-D672-E42FFBFAD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2">
            <a:extLst>
              <a:ext uri="{FF2B5EF4-FFF2-40B4-BE49-F238E27FC236}">
                <a16:creationId xmlns:a16="http://schemas.microsoft.com/office/drawing/2014/main" id="{9FD41BDC-1305-4ABC-7D90-CB011FD1CF3B}"/>
              </a:ext>
            </a:extLst>
          </p:cNvPr>
          <p:cNvSpPr/>
          <p:nvPr/>
        </p:nvSpPr>
        <p:spPr>
          <a:xfrm>
            <a:off x="12625459" y="7753395"/>
            <a:ext cx="2453618" cy="2147333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8A4BF-995C-AF38-30B8-A5B4F7FC7107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29" name="Номер слайда 12">
            <a:extLst>
              <a:ext uri="{FF2B5EF4-FFF2-40B4-BE49-F238E27FC236}">
                <a16:creationId xmlns:a16="http://schemas.microsoft.com/office/drawing/2014/main" id="{844B1D83-2393-E1B9-6506-5CFE2646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15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E17D7F3A-15D5-111C-7F48-398E0F9A7FB6}"/>
              </a:ext>
            </a:extLst>
          </p:cNvPr>
          <p:cNvSpPr txBox="1"/>
          <p:nvPr/>
        </p:nvSpPr>
        <p:spPr>
          <a:xfrm>
            <a:off x="10364096" y="7138781"/>
            <a:ext cx="6438931" cy="34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5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65 315 </a:t>
            </a:r>
            <a:r>
              <a:rPr kumimoji="0" lang="ru-RU" sz="1853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сертификатов </a:t>
            </a:r>
            <a:r>
              <a:rPr kumimoji="0" lang="ru-RU" sz="1853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выдано на платформе </a:t>
            </a:r>
            <a:r>
              <a:rPr kumimoji="0" lang="en-US" sz="1853" b="0" i="0" u="none" strike="noStrike" kern="1200" cap="none" spc="0" normalizeH="0" baseline="0" noProof="0" dirty="0" err="1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Stepik</a:t>
            </a:r>
            <a:endParaRPr kumimoji="0" lang="en-US" sz="1853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89F7B3F-6326-F0CB-190D-B96D887CCD70}"/>
              </a:ext>
            </a:extLst>
          </p:cNvPr>
          <p:cNvSpPr txBox="1"/>
          <p:nvPr/>
        </p:nvSpPr>
        <p:spPr>
          <a:xfrm>
            <a:off x="2763651" y="3019899"/>
            <a:ext cx="964571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3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+3 </a:t>
            </a:r>
            <a:r>
              <a:rPr kumimoji="0" lang="ru-RU" sz="1853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готовых МООК – на модерации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B00D9B0B-6431-727F-1E7E-FC1BC4DEC2FA}"/>
              </a:ext>
            </a:extLst>
          </p:cNvPr>
          <p:cNvSpPr txBox="1"/>
          <p:nvPr/>
        </p:nvSpPr>
        <p:spPr>
          <a:xfrm>
            <a:off x="10382389" y="6548218"/>
            <a:ext cx="6438931" cy="41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4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новых слушателей за </a:t>
            </a:r>
            <a:r>
              <a:rPr lang="ru-RU" sz="253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2024</a:t>
            </a:r>
            <a:r>
              <a:rPr kumimoji="0" lang="ru-RU" sz="2534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год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D34BD66-E2BA-AB88-2012-4D177017ABCD}"/>
              </a:ext>
            </a:extLst>
          </p:cNvPr>
          <p:cNvSpPr txBox="1"/>
          <p:nvPr/>
        </p:nvSpPr>
        <p:spPr>
          <a:xfrm>
            <a:off x="2763651" y="2583600"/>
            <a:ext cx="9899276" cy="416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4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новых МООК размещено на платформах в </a:t>
            </a:r>
            <a:r>
              <a:rPr lang="ru-RU" sz="253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2024 </a:t>
            </a:r>
            <a:r>
              <a:rPr kumimoji="0" lang="ru-RU" sz="2534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году</a:t>
            </a:r>
            <a:endParaRPr kumimoji="0" lang="en-US" sz="2534" b="1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7F114FD-8BB1-B59E-789B-5E7DA2B7C380}"/>
              </a:ext>
            </a:extLst>
          </p:cNvPr>
          <p:cNvSpPr txBox="1"/>
          <p:nvPr/>
        </p:nvSpPr>
        <p:spPr>
          <a:xfrm>
            <a:off x="6297041" y="4594490"/>
            <a:ext cx="7861728" cy="416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34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слушателей МООК (накопленным итогом</a:t>
            </a:r>
            <a:r>
              <a:rPr lang="ru-RU" sz="2534" b="1" dirty="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</a:t>
            </a:r>
            <a:endParaRPr kumimoji="0" lang="ru-RU" sz="2534" b="1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111032B-C095-0253-5AE8-7792B26CED60}"/>
              </a:ext>
            </a:extLst>
          </p:cNvPr>
          <p:cNvSpPr txBox="1"/>
          <p:nvPr/>
        </p:nvSpPr>
        <p:spPr>
          <a:xfrm>
            <a:off x="1330298" y="935907"/>
            <a:ext cx="15967102" cy="755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Массовые открытые онлайн-курсы РУДН (МООК)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12A64F8B-0CE3-70F8-1864-F5F21EA2B81C}"/>
              </a:ext>
            </a:extLst>
          </p:cNvPr>
          <p:cNvSpPr txBox="1"/>
          <p:nvPr/>
        </p:nvSpPr>
        <p:spPr>
          <a:xfrm>
            <a:off x="1267825" y="2119148"/>
            <a:ext cx="1131745" cy="110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16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F45EAD33-36BF-8834-7C68-05430A8597DB}"/>
              </a:ext>
            </a:extLst>
          </p:cNvPr>
          <p:cNvSpPr txBox="1"/>
          <p:nvPr/>
        </p:nvSpPr>
        <p:spPr>
          <a:xfrm>
            <a:off x="1473527" y="4208434"/>
            <a:ext cx="4805066" cy="1094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ctr" fontAlgn="auto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&gt; 580 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тыс.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E5FDA671-9B12-413B-124A-E94FC4CD65D4}"/>
              </a:ext>
            </a:extLst>
          </p:cNvPr>
          <p:cNvSpPr txBox="1"/>
          <p:nvPr/>
        </p:nvSpPr>
        <p:spPr>
          <a:xfrm>
            <a:off x="5352636" y="6058571"/>
            <a:ext cx="4622776" cy="1094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&gt; 260 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тыс.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60477788-860F-DB55-BE84-9B11DA41AB5F}"/>
              </a:ext>
            </a:extLst>
          </p:cNvPr>
          <p:cNvSpPr txBox="1"/>
          <p:nvPr/>
        </p:nvSpPr>
        <p:spPr>
          <a:xfrm>
            <a:off x="2760090" y="3648609"/>
            <a:ext cx="3641309" cy="337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53" b="1" dirty="0">
                <a:solidFill>
                  <a:srgbClr val="F9EEE7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kumimoji="0" lang="ru-RU" sz="1853" b="1" i="0" u="none" strike="noStrike" kern="1200" cap="none" spc="0" normalizeH="0" baseline="0" noProof="0" dirty="0" err="1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латформы</a:t>
            </a:r>
            <a:r>
              <a:rPr kumimoji="0" lang="ru-RU" sz="1853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размещения:</a:t>
            </a:r>
          </a:p>
        </p:txBody>
      </p:sp>
      <p:pic>
        <p:nvPicPr>
          <p:cNvPr id="23" name="Picture 2" descr="New Year on Stepik">
            <a:extLst>
              <a:ext uri="{FF2B5EF4-FFF2-40B4-BE49-F238E27FC236}">
                <a16:creationId xmlns:a16="http://schemas.microsoft.com/office/drawing/2014/main" id="{F4807F32-8E9D-F9EB-6436-2FCDED61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80" y="3506007"/>
            <a:ext cx="2131074" cy="64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8B0261E-0FBB-8E0E-0DE3-A3236C1FF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131" y="3652112"/>
            <a:ext cx="1859965" cy="316194"/>
          </a:xfrm>
          <a:prstGeom prst="rect">
            <a:avLst/>
          </a:prstGeom>
        </p:spPr>
      </p:pic>
      <p:pic>
        <p:nvPicPr>
          <p:cNvPr id="25" name="Picture 6" descr="EAP / ESP / EMI Conference">
            <a:extLst>
              <a:ext uri="{FF2B5EF4-FFF2-40B4-BE49-F238E27FC236}">
                <a16:creationId xmlns:a16="http://schemas.microsoft.com/office/drawing/2014/main" id="{94373430-D944-32AE-D623-168AF36F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600" y="3522199"/>
            <a:ext cx="1700769" cy="51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31CC074-DC4A-22B6-9880-998BD8407BDC}"/>
              </a:ext>
            </a:extLst>
          </p:cNvPr>
          <p:cNvGrpSpPr/>
          <p:nvPr/>
        </p:nvGrpSpPr>
        <p:grpSpPr>
          <a:xfrm>
            <a:off x="12985919" y="7937468"/>
            <a:ext cx="4184113" cy="1732694"/>
            <a:chOff x="13478767" y="8510485"/>
            <a:chExt cx="2860763" cy="1184678"/>
          </a:xfrm>
        </p:grpSpPr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CABADC31-CB99-A835-4543-E6F2A08E6B31}"/>
                </a:ext>
              </a:extLst>
            </p:cNvPr>
            <p:cNvSpPr txBox="1"/>
            <p:nvPr/>
          </p:nvSpPr>
          <p:spPr>
            <a:xfrm>
              <a:off x="14939055" y="9005878"/>
              <a:ext cx="1400475" cy="6497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90" b="1" dirty="0">
                  <a:solidFill>
                    <a:schemeClr val="bg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Наши </a:t>
              </a:r>
              <a:r>
                <a:rPr lang="ru-RU" sz="209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 Bold"/>
                </a:rPr>
                <a:t>МООК</a:t>
              </a: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9FE9150-F770-F779-6F3C-331C16622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8767" y="8510485"/>
              <a:ext cx="1184678" cy="1184678"/>
            </a:xfrm>
            <a:prstGeom prst="roundRect">
              <a:avLst>
                <a:gd name="adj" fmla="val 0"/>
              </a:avLst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B9A1853-D734-61FE-4D4E-F340FBBF5526}"/>
              </a:ext>
            </a:extLst>
          </p:cNvPr>
          <p:cNvSpPr txBox="1"/>
          <p:nvPr/>
        </p:nvSpPr>
        <p:spPr>
          <a:xfrm>
            <a:off x="1387201" y="8072483"/>
            <a:ext cx="102609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9EEE7"/>
                </a:solidFill>
                <a:latin typeface="Montserrat Bold"/>
              </a:rPr>
              <a:t>МООК РУДН </a:t>
            </a: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ежемесячно</a:t>
            </a:r>
            <a:r>
              <a:rPr lang="ru-RU" sz="2400" b="1" dirty="0">
                <a:solidFill>
                  <a:srgbClr val="F9EEE7"/>
                </a:solidFill>
                <a:latin typeface="Montserrat Bold"/>
              </a:rPr>
              <a:t> рекомендуются к изучению</a:t>
            </a:r>
            <a:br>
              <a:rPr lang="ru-RU" sz="2400" b="1" dirty="0">
                <a:solidFill>
                  <a:srgbClr val="F9EEE7"/>
                </a:solidFill>
                <a:latin typeface="Montserrat Bold"/>
              </a:rPr>
            </a:br>
            <a:r>
              <a:rPr lang="ru-RU" sz="2400" b="1" dirty="0">
                <a:solidFill>
                  <a:srgbClr val="F9EEE7"/>
                </a:solidFill>
                <a:latin typeface="Montserrat Bold"/>
              </a:rPr>
              <a:t> в разделе «Доступное образование. Курсы» дайджеста </a:t>
            </a: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Министерства науки и высшего образования РФ </a:t>
            </a:r>
            <a:r>
              <a:rPr lang="ru-RU" sz="2400" b="1" dirty="0">
                <a:solidFill>
                  <a:srgbClr val="F9EEE7"/>
                </a:solidFill>
                <a:latin typeface="Montserrat Bold"/>
              </a:rPr>
              <a:t>«Молодежь в науке»</a:t>
            </a:r>
          </a:p>
        </p:txBody>
      </p:sp>
      <p:sp>
        <p:nvSpPr>
          <p:cNvPr id="67" name="Freeform 8">
            <a:extLst>
              <a:ext uri="{FF2B5EF4-FFF2-40B4-BE49-F238E27FC236}">
                <a16:creationId xmlns:a16="http://schemas.microsoft.com/office/drawing/2014/main" id="{FC5B2F27-64B6-1771-E3AD-B5E36FE16ECE}"/>
              </a:ext>
            </a:extLst>
          </p:cNvPr>
          <p:cNvSpPr/>
          <p:nvPr/>
        </p:nvSpPr>
        <p:spPr>
          <a:xfrm>
            <a:off x="2583733" y="4043602"/>
            <a:ext cx="11031912" cy="472375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8" name="Freeform 8">
            <a:extLst>
              <a:ext uri="{FF2B5EF4-FFF2-40B4-BE49-F238E27FC236}">
                <a16:creationId xmlns:a16="http://schemas.microsoft.com/office/drawing/2014/main" id="{98A80436-9CCF-5317-B107-3116EB0B7974}"/>
              </a:ext>
            </a:extLst>
          </p:cNvPr>
          <p:cNvSpPr/>
          <p:nvPr/>
        </p:nvSpPr>
        <p:spPr>
          <a:xfrm>
            <a:off x="4848140" y="5947601"/>
            <a:ext cx="11031912" cy="472375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9" name="Freeform 8">
            <a:extLst>
              <a:ext uri="{FF2B5EF4-FFF2-40B4-BE49-F238E27FC236}">
                <a16:creationId xmlns:a16="http://schemas.microsoft.com/office/drawing/2014/main" id="{1F557922-B0BE-DEF4-47B7-A9BE0C9E79DD}"/>
              </a:ext>
            </a:extLst>
          </p:cNvPr>
          <p:cNvSpPr/>
          <p:nvPr/>
        </p:nvSpPr>
        <p:spPr>
          <a:xfrm>
            <a:off x="6094721" y="7319993"/>
            <a:ext cx="11031912" cy="472375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E85B02D8-3E17-208F-A716-A78B7CEB6BFC}"/>
              </a:ext>
            </a:extLst>
          </p:cNvPr>
          <p:cNvSpPr/>
          <p:nvPr/>
        </p:nvSpPr>
        <p:spPr>
          <a:xfrm>
            <a:off x="1184074" y="8072483"/>
            <a:ext cx="10787817" cy="1522617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34473-874B-5403-6990-04AC67FD3F3F}"/>
              </a:ext>
            </a:extLst>
          </p:cNvPr>
          <p:cNvSpPr txBox="1"/>
          <p:nvPr/>
        </p:nvSpPr>
        <p:spPr>
          <a:xfrm>
            <a:off x="6334229" y="5156309"/>
            <a:ext cx="966777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¾</a:t>
            </a:r>
            <a:r>
              <a:rPr lang="ru-RU" sz="185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 </a:t>
            </a:r>
            <a:r>
              <a:rPr lang="ru-RU" sz="1600" spc="114" dirty="0">
                <a:solidFill>
                  <a:schemeClr val="bg1"/>
                </a:solidFill>
                <a:latin typeface="Montserrat" panose="00000500000000000000" pitchFamily="2" charset="-52"/>
                <a:sym typeface="Montserrat"/>
              </a:rPr>
              <a:t>от ПКЭ «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Количество пользователей цифровых образовательных продуктов РУДН, размещенных на российских и международных образовательных платформах, тыс. чел.»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62332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860C6-5BCA-2FF4-2FCE-270141AD9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80D3BE-9B67-962F-6444-D1F3158896B9}"/>
              </a:ext>
            </a:extLst>
          </p:cNvPr>
          <p:cNvSpPr txBox="1"/>
          <p:nvPr/>
        </p:nvSpPr>
        <p:spPr>
          <a:xfrm>
            <a:off x="1326202" y="7022010"/>
            <a:ext cx="41549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образовательных и/или научных мероприятий, проведенных ОУП в отчетном году для «</a:t>
            </a:r>
            <a:r>
              <a:rPr kumimoji="0" lang="ru-RU" sz="1800" b="1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высокобалльников</a:t>
            </a: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», «олимпиадников», «стобалльников» и отличников вне реализуемых ОП ВО, ед.</a:t>
            </a:r>
          </a:p>
        </p:txBody>
      </p:sp>
      <p:sp>
        <p:nvSpPr>
          <p:cNvPr id="47" name="Freeform 2">
            <a:extLst>
              <a:ext uri="{FF2B5EF4-FFF2-40B4-BE49-F238E27FC236}">
                <a16:creationId xmlns:a16="http://schemas.microsoft.com/office/drawing/2014/main" id="{8BF05D20-636D-00E9-0C88-F1342EB7B5DA}"/>
              </a:ext>
            </a:extLst>
          </p:cNvPr>
          <p:cNvSpPr/>
          <p:nvPr/>
        </p:nvSpPr>
        <p:spPr>
          <a:xfrm>
            <a:off x="7375813" y="8297101"/>
            <a:ext cx="1908955" cy="1670660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CBBE55E-871D-6983-1BB6-C103F886AB6D}"/>
              </a:ext>
            </a:extLst>
          </p:cNvPr>
          <p:cNvSpPr txBox="1"/>
          <p:nvPr/>
        </p:nvSpPr>
        <p:spPr>
          <a:xfrm>
            <a:off x="1330298" y="935907"/>
            <a:ext cx="148241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2.3. Индивидуализация образовательной траектории обучающихся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07FC0F1A-C397-5F48-74B6-F90FFCD1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16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A618204-85BA-375B-C425-34B2602D6A46}"/>
              </a:ext>
            </a:extLst>
          </p:cNvPr>
          <p:cNvSpPr/>
          <p:nvPr/>
        </p:nvSpPr>
        <p:spPr>
          <a:xfrm>
            <a:off x="1331100" y="3198252"/>
            <a:ext cx="4154985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79F8A14-7790-C3B4-639F-5A0CFE5B7F9C}"/>
              </a:ext>
            </a:extLst>
          </p:cNvPr>
          <p:cNvSpPr/>
          <p:nvPr/>
        </p:nvSpPr>
        <p:spPr>
          <a:xfrm>
            <a:off x="5721913" y="3187029"/>
            <a:ext cx="105988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F6D9A49-DDC9-32E0-72C4-587921373DC9}"/>
              </a:ext>
            </a:extLst>
          </p:cNvPr>
          <p:cNvSpPr/>
          <p:nvPr/>
        </p:nvSpPr>
        <p:spPr>
          <a:xfrm>
            <a:off x="7036077" y="3176648"/>
            <a:ext cx="105988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4CD47ED-2AB7-CC51-D771-B4B375E26AB4}"/>
              </a:ext>
            </a:extLst>
          </p:cNvPr>
          <p:cNvSpPr/>
          <p:nvPr/>
        </p:nvSpPr>
        <p:spPr>
          <a:xfrm>
            <a:off x="8332837" y="3188892"/>
            <a:ext cx="105988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8129D64-8D44-57C0-BB4D-5C4E81BA7759}"/>
              </a:ext>
            </a:extLst>
          </p:cNvPr>
          <p:cNvSpPr/>
          <p:nvPr/>
        </p:nvSpPr>
        <p:spPr>
          <a:xfrm>
            <a:off x="9615013" y="3188892"/>
            <a:ext cx="105988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D15785-5E29-FDD0-3205-D7F2589BCD60}"/>
              </a:ext>
            </a:extLst>
          </p:cNvPr>
          <p:cNvSpPr txBox="1"/>
          <p:nvPr/>
        </p:nvSpPr>
        <p:spPr>
          <a:xfrm>
            <a:off x="1325010" y="4101188"/>
            <a:ext cx="39327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МДК, реализуемых в отчетном году в рамках ОП ВО, ед.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E51D1E-6E87-F95D-6F53-B5D29A0468A9}"/>
              </a:ext>
            </a:extLst>
          </p:cNvPr>
          <p:cNvSpPr txBox="1"/>
          <p:nvPr/>
        </p:nvSpPr>
        <p:spPr>
          <a:xfrm>
            <a:off x="1331100" y="5559746"/>
            <a:ext cx="41549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Доля обучающихся РУДН, освоивших в отчетном году внешние образовательные курсы, %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087B691-BC5B-5419-4F38-4FFEE4EB9240}"/>
              </a:ext>
            </a:extLst>
          </p:cNvPr>
          <p:cNvSpPr/>
          <p:nvPr/>
        </p:nvSpPr>
        <p:spPr>
          <a:xfrm>
            <a:off x="5733142" y="4283007"/>
            <a:ext cx="104865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83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5284656-1877-20DF-7F9B-57E4549371E7}"/>
              </a:ext>
            </a:extLst>
          </p:cNvPr>
          <p:cNvSpPr/>
          <p:nvPr/>
        </p:nvSpPr>
        <p:spPr>
          <a:xfrm>
            <a:off x="7047306" y="4283080"/>
            <a:ext cx="104865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55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AF7EEF6-DAB8-EBA7-142B-707C1BA00BDE}"/>
              </a:ext>
            </a:extLst>
          </p:cNvPr>
          <p:cNvSpPr/>
          <p:nvPr/>
        </p:nvSpPr>
        <p:spPr>
          <a:xfrm>
            <a:off x="8354251" y="4283007"/>
            <a:ext cx="1048659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89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26FEFBE1-246D-2361-463D-63ECAE3C34A9}"/>
              </a:ext>
            </a:extLst>
          </p:cNvPr>
          <p:cNvSpPr/>
          <p:nvPr/>
        </p:nvSpPr>
        <p:spPr>
          <a:xfrm>
            <a:off x="9614459" y="4279853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60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8448BFC-6CC7-6C78-F3AF-6BAD8F4F7602}"/>
              </a:ext>
            </a:extLst>
          </p:cNvPr>
          <p:cNvSpPr/>
          <p:nvPr/>
        </p:nvSpPr>
        <p:spPr>
          <a:xfrm>
            <a:off x="5744372" y="5742025"/>
            <a:ext cx="105988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13,7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E0D066A5-65C1-189A-649F-5F85BEFFF2EA}"/>
              </a:ext>
            </a:extLst>
          </p:cNvPr>
          <p:cNvSpPr/>
          <p:nvPr/>
        </p:nvSpPr>
        <p:spPr>
          <a:xfrm>
            <a:off x="7058536" y="5742098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D42C50EA-D2C0-F12D-42E1-EC50C704A1D1}"/>
              </a:ext>
            </a:extLst>
          </p:cNvPr>
          <p:cNvSpPr/>
          <p:nvPr/>
        </p:nvSpPr>
        <p:spPr>
          <a:xfrm>
            <a:off x="8348637" y="5764318"/>
            <a:ext cx="105988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12,3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9D75E5BA-35AE-A55D-4F44-F7A423C80EE4}"/>
              </a:ext>
            </a:extLst>
          </p:cNvPr>
          <p:cNvSpPr/>
          <p:nvPr/>
        </p:nvSpPr>
        <p:spPr>
          <a:xfrm>
            <a:off x="9624155" y="5764318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21ABCE6-89B7-1CF8-6B16-56E9BE76D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8433425"/>
            <a:ext cx="1398011" cy="1398011"/>
          </a:xfrm>
          <a:prstGeom prst="roundRect">
            <a:avLst>
              <a:gd name="adj" fmla="val 0"/>
            </a:avLst>
          </a:prstGeom>
        </p:spPr>
      </p:pic>
      <p:sp>
        <p:nvSpPr>
          <p:cNvPr id="46" name="TextBox 12">
            <a:extLst>
              <a:ext uri="{FF2B5EF4-FFF2-40B4-BE49-F238E27FC236}">
                <a16:creationId xmlns:a16="http://schemas.microsoft.com/office/drawing/2014/main" id="{8C6229B0-F400-7CD1-F5D6-E73B933E8785}"/>
              </a:ext>
            </a:extLst>
          </p:cNvPr>
          <p:cNvSpPr txBox="1"/>
          <p:nvPr/>
        </p:nvSpPr>
        <p:spPr>
          <a:xfrm>
            <a:off x="9279373" y="8842030"/>
            <a:ext cx="1987281" cy="649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Подробнее</a:t>
            </a:r>
            <a:r>
              <a:rPr kumimoji="0" lang="ru-RU" sz="209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об </a:t>
            </a:r>
            <a:r>
              <a:rPr lang="ru-RU" sz="209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МДК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CBA06A-160D-8495-FD3C-ACB89FB61923}"/>
              </a:ext>
            </a:extLst>
          </p:cNvPr>
          <p:cNvSpPr txBox="1"/>
          <p:nvPr/>
        </p:nvSpPr>
        <p:spPr>
          <a:xfrm>
            <a:off x="11210354" y="3094906"/>
            <a:ext cx="66535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ТОП-5</a:t>
            </a:r>
            <a:r>
              <a:rPr lang="ru-RU" sz="2800" b="1" dirty="0">
                <a:solidFill>
                  <a:schemeClr val="bg1"/>
                </a:solidFill>
                <a:latin typeface="Montserrat Bold"/>
              </a:rPr>
              <a:t> МДК по количеству слушателей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15F5511-AF08-0E1B-C3ED-F29B03DB58A3}"/>
              </a:ext>
            </a:extLst>
          </p:cNvPr>
          <p:cNvSpPr txBox="1"/>
          <p:nvPr/>
        </p:nvSpPr>
        <p:spPr>
          <a:xfrm>
            <a:off x="11421037" y="6677054"/>
            <a:ext cx="28661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 Bold"/>
              </a:rPr>
              <a:t>Искусство предпринимательства</a:t>
            </a:r>
          </a:p>
          <a:p>
            <a:pPr algn="ctr"/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ВШУ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E60769-DCE2-068A-6C50-CC49DF93E1DE}"/>
              </a:ext>
            </a:extLst>
          </p:cNvPr>
          <p:cNvSpPr txBox="1"/>
          <p:nvPr/>
        </p:nvSpPr>
        <p:spPr>
          <a:xfrm>
            <a:off x="11370406" y="5126216"/>
            <a:ext cx="6333435" cy="85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 Bold"/>
              </a:rPr>
              <a:t>Вас будут слушать ВСЕ: техники сценической речи для публичных выступлений</a:t>
            </a:r>
          </a:p>
          <a:p>
            <a:pPr algn="ctr"/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ИРЯ</a:t>
            </a:r>
            <a:endParaRPr lang="ru-RU" sz="178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B55686-585C-B372-C630-80B4D397801F}"/>
              </a:ext>
            </a:extLst>
          </p:cNvPr>
          <p:cNvSpPr txBox="1"/>
          <p:nvPr/>
        </p:nvSpPr>
        <p:spPr>
          <a:xfrm>
            <a:off x="14537124" y="6679259"/>
            <a:ext cx="3399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 Bold"/>
              </a:rPr>
              <a:t>Мастерство публичных выступлений</a:t>
            </a:r>
          </a:p>
          <a:p>
            <a:pPr algn="ctr"/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ЮИ</a:t>
            </a:r>
            <a:endParaRPr lang="ru-RU" sz="16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A186A3-DC07-B4D5-AAF4-9CB743C828D4}"/>
              </a:ext>
            </a:extLst>
          </p:cNvPr>
          <p:cNvSpPr txBox="1"/>
          <p:nvPr/>
        </p:nvSpPr>
        <p:spPr>
          <a:xfrm>
            <a:off x="14803959" y="8888442"/>
            <a:ext cx="28661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 Bold"/>
              </a:rPr>
              <a:t>Реклама и PR в современном мире</a:t>
            </a:r>
          </a:p>
          <a:p>
            <a:pPr algn="ctr"/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ИМЭБ</a:t>
            </a:r>
            <a:endParaRPr lang="ru-RU" sz="1600" b="1" dirty="0">
              <a:solidFill>
                <a:schemeClr val="bg1"/>
              </a:solidFill>
              <a:latin typeface="Montserrat Bold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5BFBF2-4F2A-3CEC-A5C8-27A8B195CF7A}"/>
              </a:ext>
            </a:extLst>
          </p:cNvPr>
          <p:cNvSpPr txBox="1"/>
          <p:nvPr/>
        </p:nvSpPr>
        <p:spPr>
          <a:xfrm>
            <a:off x="11322388" y="8919404"/>
            <a:ext cx="3053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 Bold"/>
              </a:rPr>
              <a:t>Организация массовых мероприятий</a:t>
            </a:r>
          </a:p>
          <a:p>
            <a:pPr algn="ctr"/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ЭФ</a:t>
            </a:r>
            <a:endParaRPr lang="ru-RU" sz="1600" b="1" dirty="0">
              <a:solidFill>
                <a:schemeClr val="bg1"/>
              </a:solidFill>
              <a:latin typeface="Montserrat Bold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2DA9090-6F45-64B7-ECDC-019491BBD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83" y="5431560"/>
            <a:ext cx="1656916" cy="165691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53A0F55-284B-0FD9-35FE-F0DE47FA1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478" y="7382035"/>
            <a:ext cx="1659309" cy="165930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15FA312-A548-9704-5772-5BB16B724E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994" y="3669159"/>
            <a:ext cx="1802237" cy="180223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B99030B2-EDA9-17A9-CF92-ACA7F553A1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171" y="5648119"/>
            <a:ext cx="1455420" cy="13225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1797B5DE-6F2E-EB18-74D5-2AEDD26B3E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321" y="7199277"/>
            <a:ext cx="1775378" cy="1775378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4C84F5E-9989-3CD2-A993-D151594F917B}"/>
              </a:ext>
            </a:extLst>
          </p:cNvPr>
          <p:cNvSpPr/>
          <p:nvPr/>
        </p:nvSpPr>
        <p:spPr>
          <a:xfrm>
            <a:off x="5767325" y="7483834"/>
            <a:ext cx="105988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65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2A66D9B-3CE1-3837-3F40-9899FF189056}"/>
              </a:ext>
            </a:extLst>
          </p:cNvPr>
          <p:cNvSpPr/>
          <p:nvPr/>
        </p:nvSpPr>
        <p:spPr>
          <a:xfrm>
            <a:off x="7081489" y="7483907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60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2D0B4A4-6E01-F82E-F2CD-BF43B9275CB8}"/>
              </a:ext>
            </a:extLst>
          </p:cNvPr>
          <p:cNvSpPr/>
          <p:nvPr/>
        </p:nvSpPr>
        <p:spPr>
          <a:xfrm>
            <a:off x="8371590" y="7506127"/>
            <a:ext cx="105988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63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388F6A2-A349-EE2A-711B-9A13DC66263E}"/>
              </a:ext>
            </a:extLst>
          </p:cNvPr>
          <p:cNvSpPr/>
          <p:nvPr/>
        </p:nvSpPr>
        <p:spPr>
          <a:xfrm>
            <a:off x="9647108" y="7506127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2986612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4BDAD-5E83-76B3-E65D-53189B17F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655835E7-2D63-83ED-0A7B-9817E42C6566}"/>
              </a:ext>
            </a:extLst>
          </p:cNvPr>
          <p:cNvSpPr txBox="1"/>
          <p:nvPr/>
        </p:nvSpPr>
        <p:spPr>
          <a:xfrm>
            <a:off x="1330298" y="935907"/>
            <a:ext cx="148241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2.4. Методическая и информационная поддержка деятельности преподавателей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6489038E-182D-3586-4208-6DC17C82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17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C588FC6-9753-478F-12E8-4A7DCC970008}"/>
              </a:ext>
            </a:extLst>
          </p:cNvPr>
          <p:cNvSpPr/>
          <p:nvPr/>
        </p:nvSpPr>
        <p:spPr>
          <a:xfrm>
            <a:off x="1331100" y="3198252"/>
            <a:ext cx="506970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B94C54D-7044-4D19-62FE-46F9083E3FBB}"/>
              </a:ext>
            </a:extLst>
          </p:cNvPr>
          <p:cNvSpPr/>
          <p:nvPr/>
        </p:nvSpPr>
        <p:spPr>
          <a:xfrm>
            <a:off x="6725659" y="3222670"/>
            <a:ext cx="1445419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814698F-C3CA-0BA1-87BF-EB954730B4BA}"/>
              </a:ext>
            </a:extLst>
          </p:cNvPr>
          <p:cNvSpPr/>
          <p:nvPr/>
        </p:nvSpPr>
        <p:spPr>
          <a:xfrm>
            <a:off x="8425354" y="3212289"/>
            <a:ext cx="144541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4A8A595-136E-5F6A-191A-D7667A798AC0}"/>
              </a:ext>
            </a:extLst>
          </p:cNvPr>
          <p:cNvSpPr/>
          <p:nvPr/>
        </p:nvSpPr>
        <p:spPr>
          <a:xfrm>
            <a:off x="10174913" y="3224533"/>
            <a:ext cx="144541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B220919-AF5F-2BCA-D1EA-FCB3299ED5AE}"/>
              </a:ext>
            </a:extLst>
          </p:cNvPr>
          <p:cNvSpPr/>
          <p:nvPr/>
        </p:nvSpPr>
        <p:spPr>
          <a:xfrm>
            <a:off x="11942193" y="3222670"/>
            <a:ext cx="144541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AB657-7639-0BD1-559F-AB9B17245CBE}"/>
              </a:ext>
            </a:extLst>
          </p:cNvPr>
          <p:cNvSpPr txBox="1"/>
          <p:nvPr/>
        </p:nvSpPr>
        <p:spPr>
          <a:xfrm>
            <a:off x="1325010" y="4101188"/>
            <a:ext cx="46947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Организация и проведение «Методических семинаров» для ППС РУДН, ед./год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E1751D-446E-2915-EDF8-DCB7A477159C}"/>
              </a:ext>
            </a:extLst>
          </p:cNvPr>
          <p:cNvSpPr txBox="1"/>
          <p:nvPr/>
        </p:nvSpPr>
        <p:spPr>
          <a:xfrm>
            <a:off x="1331100" y="5559746"/>
            <a:ext cx="5755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Доля ППС РУДН, пользующихся информационными базами данных, доступными в УНИБЦ (НБ) РУДН, %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E943BF1-4134-1426-0F78-D2E7CBA4CE96}"/>
              </a:ext>
            </a:extLst>
          </p:cNvPr>
          <p:cNvSpPr/>
          <p:nvPr/>
        </p:nvSpPr>
        <p:spPr>
          <a:xfrm>
            <a:off x="6740973" y="4318648"/>
            <a:ext cx="1430106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FDAC532-5A0B-8D95-D83D-2B6DFCA95061}"/>
              </a:ext>
            </a:extLst>
          </p:cNvPr>
          <p:cNvSpPr/>
          <p:nvPr/>
        </p:nvSpPr>
        <p:spPr>
          <a:xfrm>
            <a:off x="8436583" y="4318721"/>
            <a:ext cx="1430104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79A060C-B27C-F149-D79B-1F5C6D5F69E1}"/>
              </a:ext>
            </a:extLst>
          </p:cNvPr>
          <p:cNvSpPr/>
          <p:nvPr/>
        </p:nvSpPr>
        <p:spPr>
          <a:xfrm>
            <a:off x="10200413" y="4318648"/>
            <a:ext cx="1430104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12CCF7A-4E96-B001-8A97-9198F704F077}"/>
              </a:ext>
            </a:extLst>
          </p:cNvPr>
          <p:cNvSpPr/>
          <p:nvPr/>
        </p:nvSpPr>
        <p:spPr>
          <a:xfrm>
            <a:off x="11941639" y="4313631"/>
            <a:ext cx="144541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E9D3202-245A-90D7-35FC-478CA59306C1}"/>
              </a:ext>
            </a:extLst>
          </p:cNvPr>
          <p:cNvSpPr/>
          <p:nvPr/>
        </p:nvSpPr>
        <p:spPr>
          <a:xfrm>
            <a:off x="6748119" y="5777666"/>
            <a:ext cx="144541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50,9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FD28B5DF-07D0-3D1A-A315-E7BF8EEF2E73}"/>
              </a:ext>
            </a:extLst>
          </p:cNvPr>
          <p:cNvSpPr/>
          <p:nvPr/>
        </p:nvSpPr>
        <p:spPr>
          <a:xfrm>
            <a:off x="8447813" y="5777739"/>
            <a:ext cx="144541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75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B7D35F2E-444E-9D40-FB5B-3ED17E085370}"/>
              </a:ext>
            </a:extLst>
          </p:cNvPr>
          <p:cNvSpPr/>
          <p:nvPr/>
        </p:nvSpPr>
        <p:spPr>
          <a:xfrm>
            <a:off x="10190713" y="5799959"/>
            <a:ext cx="144541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78,3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F85CC28-DA86-3AA3-34B3-563B13FBA8E3}"/>
              </a:ext>
            </a:extLst>
          </p:cNvPr>
          <p:cNvSpPr/>
          <p:nvPr/>
        </p:nvSpPr>
        <p:spPr>
          <a:xfrm>
            <a:off x="11951335" y="5798096"/>
            <a:ext cx="144541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C6091-0AC7-4D37-EE4F-38A0E8ADA8ED}"/>
              </a:ext>
            </a:extLst>
          </p:cNvPr>
          <p:cNvSpPr txBox="1"/>
          <p:nvPr/>
        </p:nvSpPr>
        <p:spPr>
          <a:xfrm>
            <a:off x="1325010" y="7020636"/>
            <a:ext cx="5755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Организация и проведение «Международного образовательного форума РУДН»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7023745-3BA4-A094-5AF1-6FE4A3350F29}"/>
              </a:ext>
            </a:extLst>
          </p:cNvPr>
          <p:cNvSpPr/>
          <p:nvPr/>
        </p:nvSpPr>
        <p:spPr>
          <a:xfrm>
            <a:off x="6760184" y="7183362"/>
            <a:ext cx="144541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BF7BD52-E6E4-ABB2-AF11-9A3FCEBAAB33}"/>
              </a:ext>
            </a:extLst>
          </p:cNvPr>
          <p:cNvSpPr/>
          <p:nvPr/>
        </p:nvSpPr>
        <p:spPr>
          <a:xfrm>
            <a:off x="8459878" y="7183435"/>
            <a:ext cx="144541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D633D6B-1D84-69F2-4F4F-A6613641773D}"/>
              </a:ext>
            </a:extLst>
          </p:cNvPr>
          <p:cNvSpPr/>
          <p:nvPr/>
        </p:nvSpPr>
        <p:spPr>
          <a:xfrm>
            <a:off x="10202778" y="7205655"/>
            <a:ext cx="144541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35CA3E9-DA2F-B1C9-568E-D1977D753870}"/>
              </a:ext>
            </a:extLst>
          </p:cNvPr>
          <p:cNvSpPr/>
          <p:nvPr/>
        </p:nvSpPr>
        <p:spPr>
          <a:xfrm>
            <a:off x="11963400" y="7203792"/>
            <a:ext cx="144541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49A826-B5E8-7FCB-AF6C-A09EFB13CFB2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</p:spTree>
    <p:extLst>
      <p:ext uri="{BB962C8B-B14F-4D97-AF65-F5344CB8AC3E}">
        <p14:creationId xmlns:p14="http://schemas.microsoft.com/office/powerpoint/2010/main" val="1767522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0DAA0-3C6A-1124-0A0E-2425947F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E1094DC-9E50-8B42-180C-6C31FB56B974}"/>
              </a:ext>
            </a:extLst>
          </p:cNvPr>
          <p:cNvSpPr/>
          <p:nvPr/>
        </p:nvSpPr>
        <p:spPr>
          <a:xfrm>
            <a:off x="9150824" y="2379118"/>
            <a:ext cx="9601794" cy="7598315"/>
          </a:xfrm>
          <a:prstGeom prst="roundRect">
            <a:avLst>
              <a:gd name="adj" fmla="val 7915"/>
            </a:avLst>
          </a:prstGeom>
          <a:solidFill>
            <a:srgbClr val="00FDF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A4BDB727-77C5-CB31-AAD0-5BB799148BAE}"/>
              </a:ext>
            </a:extLst>
          </p:cNvPr>
          <p:cNvSpPr/>
          <p:nvPr/>
        </p:nvSpPr>
        <p:spPr>
          <a:xfrm>
            <a:off x="-222192" y="4048447"/>
            <a:ext cx="8841118" cy="4300886"/>
          </a:xfrm>
          <a:prstGeom prst="roundRect">
            <a:avLst>
              <a:gd name="adj" fmla="val 7915"/>
            </a:avLst>
          </a:prstGeom>
          <a:solidFill>
            <a:srgbClr val="00FDF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9FF999-1760-35D6-8622-ABDB337E139D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D3DF640-5CA2-8D8D-F128-1F36E74D9A81}"/>
              </a:ext>
            </a:extLst>
          </p:cNvPr>
          <p:cNvSpPr txBox="1"/>
          <p:nvPr/>
        </p:nvSpPr>
        <p:spPr>
          <a:xfrm>
            <a:off x="1330298" y="935907"/>
            <a:ext cx="149765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2.4. Методическая и информационная поддержка деятельности преподавателей</a:t>
            </a:r>
            <a:endParaRPr lang="en-US" sz="4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</p:txBody>
      </p:sp>
      <p:sp>
        <p:nvSpPr>
          <p:cNvPr id="14" name="Номер слайда 12">
            <a:extLst>
              <a:ext uri="{FF2B5EF4-FFF2-40B4-BE49-F238E27FC236}">
                <a16:creationId xmlns:a16="http://schemas.microsoft.com/office/drawing/2014/main" id="{0C4BDBC3-3098-B7D8-26B2-A1E68AC0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Ultra-Bold" panose="020B060402020202020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Ultra-Bold" panose="020B0604020202020204" charset="-52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9631F14-6B84-D38D-6B78-C1EBFA885E1C}"/>
              </a:ext>
            </a:extLst>
          </p:cNvPr>
          <p:cNvGrpSpPr/>
          <p:nvPr/>
        </p:nvGrpSpPr>
        <p:grpSpPr>
          <a:xfrm>
            <a:off x="12042089" y="3188640"/>
            <a:ext cx="3915622" cy="3193464"/>
            <a:chOff x="2592494" y="5838989"/>
            <a:chExt cx="3915622" cy="3193464"/>
          </a:xfrm>
        </p:grpSpPr>
        <p:graphicFrame>
          <p:nvGraphicFramePr>
            <p:cNvPr id="17" name="Диаграмма 16">
              <a:extLst>
                <a:ext uri="{FF2B5EF4-FFF2-40B4-BE49-F238E27FC236}">
                  <a16:creationId xmlns:a16="http://schemas.microsoft.com/office/drawing/2014/main" id="{49112E83-4C3F-A9C9-E2E0-5D2736098FE3}"/>
                </a:ext>
              </a:extLst>
            </p:cNvPr>
            <p:cNvGraphicFramePr/>
            <p:nvPr/>
          </p:nvGraphicFramePr>
          <p:xfrm>
            <a:off x="2592494" y="5838989"/>
            <a:ext cx="3915622" cy="319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A73E1997-605E-6AC9-70B0-9E7B1C66434A}"/>
                </a:ext>
              </a:extLst>
            </p:cNvPr>
            <p:cNvSpPr txBox="1"/>
            <p:nvPr/>
          </p:nvSpPr>
          <p:spPr>
            <a:xfrm>
              <a:off x="3446466" y="6816745"/>
              <a:ext cx="2141295" cy="1072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 Ultra-Bold"/>
                </a:rPr>
                <a:t>78,3%</a:t>
              </a:r>
              <a:endParaRPr lang="en-US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EBEDB5E-92AE-4B09-A974-1D3356B6D4A1}"/>
              </a:ext>
            </a:extLst>
          </p:cNvPr>
          <p:cNvSpPr txBox="1"/>
          <p:nvPr/>
        </p:nvSpPr>
        <p:spPr>
          <a:xfrm>
            <a:off x="2227290" y="4242896"/>
            <a:ext cx="2866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Montserrat Bold"/>
              </a:rPr>
              <a:t>Методических семинара для ППС РУДН – </a:t>
            </a:r>
            <a:r>
              <a:rPr lang="ru-RU" sz="20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ежегодно</a:t>
            </a:r>
            <a:endParaRPr lang="ru-RU" sz="4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B4F58-BFB7-7C23-91E9-589363E18B69}"/>
              </a:ext>
            </a:extLst>
          </p:cNvPr>
          <p:cNvSpPr txBox="1"/>
          <p:nvPr/>
        </p:nvSpPr>
        <p:spPr>
          <a:xfrm>
            <a:off x="678593" y="4192165"/>
            <a:ext cx="1912912" cy="1186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4</a:t>
            </a:r>
            <a:endParaRPr lang="en-US" sz="80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92323C8-7F47-6F1E-E63A-4ADA25B4D459}"/>
              </a:ext>
            </a:extLst>
          </p:cNvPr>
          <p:cNvGrpSpPr/>
          <p:nvPr/>
        </p:nvGrpSpPr>
        <p:grpSpPr>
          <a:xfrm>
            <a:off x="14668662" y="3126444"/>
            <a:ext cx="3937379" cy="3297212"/>
            <a:chOff x="5566696" y="5963600"/>
            <a:chExt cx="3937379" cy="3297212"/>
          </a:xfrm>
        </p:grpSpPr>
        <p:graphicFrame>
          <p:nvGraphicFramePr>
            <p:cNvPr id="24" name="Диаграмма 23">
              <a:extLst>
                <a:ext uri="{FF2B5EF4-FFF2-40B4-BE49-F238E27FC236}">
                  <a16:creationId xmlns:a16="http://schemas.microsoft.com/office/drawing/2014/main" id="{F1759032-83D5-BFF1-B2BD-88682194B6FD}"/>
                </a:ext>
              </a:extLst>
            </p:cNvPr>
            <p:cNvGraphicFramePr/>
            <p:nvPr/>
          </p:nvGraphicFramePr>
          <p:xfrm>
            <a:off x="5566696" y="5963600"/>
            <a:ext cx="3937379" cy="3297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Box 15">
              <a:extLst>
                <a:ext uri="{FF2B5EF4-FFF2-40B4-BE49-F238E27FC236}">
                  <a16:creationId xmlns:a16="http://schemas.microsoft.com/office/drawing/2014/main" id="{43F4033B-E9AA-A417-0094-06C01865E0CA}"/>
                </a:ext>
              </a:extLst>
            </p:cNvPr>
            <p:cNvSpPr txBox="1"/>
            <p:nvPr/>
          </p:nvSpPr>
          <p:spPr>
            <a:xfrm>
              <a:off x="6397756" y="7040737"/>
              <a:ext cx="2141295" cy="1072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7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60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 Ultra-Bold"/>
                </a:rPr>
                <a:t>90%</a:t>
              </a:r>
              <a:endParaRPr lang="en-US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B42C315-77D8-B49F-A623-A1984DA9C746}"/>
              </a:ext>
            </a:extLst>
          </p:cNvPr>
          <p:cNvSpPr txBox="1"/>
          <p:nvPr/>
        </p:nvSpPr>
        <p:spPr>
          <a:xfrm>
            <a:off x="9337083" y="2633880"/>
            <a:ext cx="8507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Montserrat Bold"/>
              </a:rPr>
              <a:t>Доля ППС РУДН, пользующихся информационными базами данных, доступными в УНИБЦ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47F1063-2E17-2522-DB61-D4C699ABD31C}"/>
              </a:ext>
            </a:extLst>
          </p:cNvPr>
          <p:cNvGrpSpPr/>
          <p:nvPr/>
        </p:nvGrpSpPr>
        <p:grpSpPr>
          <a:xfrm>
            <a:off x="9293617" y="3410967"/>
            <a:ext cx="3871045" cy="2937667"/>
            <a:chOff x="125513" y="6248123"/>
            <a:chExt cx="3871045" cy="2937667"/>
          </a:xfrm>
        </p:grpSpPr>
        <p:graphicFrame>
          <p:nvGraphicFramePr>
            <p:cNvPr id="28" name="Диаграмма 27">
              <a:extLst>
                <a:ext uri="{FF2B5EF4-FFF2-40B4-BE49-F238E27FC236}">
                  <a16:creationId xmlns:a16="http://schemas.microsoft.com/office/drawing/2014/main" id="{AF407365-9067-665C-B290-653DCEBC1040}"/>
                </a:ext>
              </a:extLst>
            </p:cNvPr>
            <p:cNvGraphicFramePr/>
            <p:nvPr/>
          </p:nvGraphicFramePr>
          <p:xfrm>
            <a:off x="125513" y="6248123"/>
            <a:ext cx="3871045" cy="2937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94FC1497-3BDF-8E14-0335-ED47D8C05F67}"/>
                </a:ext>
              </a:extLst>
            </p:cNvPr>
            <p:cNvSpPr txBox="1"/>
            <p:nvPr/>
          </p:nvSpPr>
          <p:spPr>
            <a:xfrm>
              <a:off x="979315" y="6956009"/>
              <a:ext cx="2094820" cy="108504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9733"/>
                </a:lnSpc>
                <a:defRPr/>
              </a:pPr>
              <a:r>
                <a:rPr lang="ru-RU" sz="360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 Ultra-Bold"/>
                </a:rPr>
                <a:t>75%</a:t>
              </a:r>
              <a:endParaRPr lang="en-US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A56F1F7-8A9D-1256-2856-C79B245A7F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39" y="5547012"/>
            <a:ext cx="3208605" cy="21388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600590-6EEB-3BAA-8540-F76C6C9DD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</a:blip>
          <a:srcRect b="30132"/>
          <a:stretch/>
        </p:blipFill>
        <p:spPr>
          <a:xfrm>
            <a:off x="11295595" y="6773643"/>
            <a:ext cx="5408610" cy="25260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EAE1FD-E308-4BB2-BB7B-70577C759F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75" y="4396972"/>
            <a:ext cx="2924330" cy="19497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153A60-1D24-411D-8FF1-B04F56B6B0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66" y="6039762"/>
            <a:ext cx="3208605" cy="2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11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CD47C-6531-17A2-1919-1B5169C81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745DF12-5B0E-6020-8521-35831373A9E2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9DBAA9-DFC5-921E-D8C7-97D2B7B15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92" y="2355846"/>
            <a:ext cx="3996327" cy="26644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69DF7E-5D7B-E013-69B9-C421C6755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66" y="2513729"/>
            <a:ext cx="3315617" cy="2652631"/>
          </a:xfrm>
          <a:prstGeom prst="rect">
            <a:avLst/>
          </a:prstGeom>
        </p:spPr>
      </p:pic>
      <p:sp>
        <p:nvSpPr>
          <p:cNvPr id="14" name="Номер слайда 12">
            <a:extLst>
              <a:ext uri="{FF2B5EF4-FFF2-40B4-BE49-F238E27FC236}">
                <a16:creationId xmlns:a16="http://schemas.microsoft.com/office/drawing/2014/main" id="{F613D933-F574-D058-0D3A-BF3B72A1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Ultra-Bold" panose="020B060402020202020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Ultra-Bold" panose="020B0604020202020204" charset="-52"/>
              <a:ea typeface="+mn-ea"/>
              <a:cs typeface="+mn-cs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1201444-3ADA-4E24-B986-414922ED87F1}"/>
              </a:ext>
            </a:extLst>
          </p:cNvPr>
          <p:cNvGrpSpPr/>
          <p:nvPr/>
        </p:nvGrpSpPr>
        <p:grpSpPr>
          <a:xfrm>
            <a:off x="14571086" y="8005215"/>
            <a:ext cx="3543779" cy="1607094"/>
            <a:chOff x="287639" y="7518158"/>
            <a:chExt cx="3543779" cy="1607094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D4B2774B-58B6-8048-FF53-EDA2D6408229}"/>
                </a:ext>
              </a:extLst>
            </p:cNvPr>
            <p:cNvSpPr/>
            <p:nvPr/>
          </p:nvSpPr>
          <p:spPr>
            <a:xfrm>
              <a:off x="287639" y="7518158"/>
              <a:ext cx="1836322" cy="1607094"/>
            </a:xfrm>
            <a:custGeom>
              <a:avLst/>
              <a:gdLst/>
              <a:ahLst/>
              <a:cxnLst/>
              <a:rect l="l" t="t" r="r" b="b"/>
              <a:pathLst>
                <a:path w="3065725" h="1724470">
                  <a:moveTo>
                    <a:pt x="0" y="0"/>
                  </a:moveTo>
                  <a:lnTo>
                    <a:pt x="3065725" y="0"/>
                  </a:lnTo>
                  <a:lnTo>
                    <a:pt x="3065725" y="1724471"/>
                  </a:lnTo>
                  <a:lnTo>
                    <a:pt x="0" y="1724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8762" b="-9459"/>
              </a:stretch>
            </a:blipFill>
          </p:spPr>
          <p:txBody>
            <a:bodyPr/>
            <a:lstStyle/>
            <a:p>
              <a:endParaRPr lang="ru-RU"/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70D957B-9147-F6AE-843E-6A80CD35031C}"/>
                </a:ext>
              </a:extLst>
            </p:cNvPr>
            <p:cNvGrpSpPr/>
            <p:nvPr/>
          </p:nvGrpSpPr>
          <p:grpSpPr>
            <a:xfrm>
              <a:off x="524841" y="7675085"/>
              <a:ext cx="3306577" cy="1361917"/>
              <a:chOff x="6347587" y="6351399"/>
              <a:chExt cx="3306577" cy="1361917"/>
            </a:xfrm>
          </p:grpSpPr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D14CE36D-8359-FC79-6B04-0A4982671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7587" y="6351399"/>
                <a:ext cx="1361917" cy="1361917"/>
              </a:xfrm>
              <a:prstGeom prst="roundRect">
                <a:avLst>
                  <a:gd name="adj" fmla="val 0"/>
                </a:avLst>
              </a:prstGeom>
            </p:spPr>
          </p:pic>
          <p:sp>
            <p:nvSpPr>
              <p:cNvPr id="9" name="TextBox 12">
                <a:extLst>
                  <a:ext uri="{FF2B5EF4-FFF2-40B4-BE49-F238E27FC236}">
                    <a16:creationId xmlns:a16="http://schemas.microsoft.com/office/drawing/2014/main" id="{44E52142-C528-00D0-169E-4F813DC7013B}"/>
                  </a:ext>
                </a:extLst>
              </p:cNvPr>
              <p:cNvSpPr txBox="1"/>
              <p:nvPr/>
            </p:nvSpPr>
            <p:spPr>
              <a:xfrm>
                <a:off x="7817842" y="6716504"/>
                <a:ext cx="1836322" cy="6497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9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Подробнее</a:t>
                </a:r>
                <a:r>
                  <a:rPr kumimoji="0" lang="ru-RU" sz="209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9EEE7"/>
                    </a:solidFill>
                    <a:effectLst/>
                    <a:uLnTx/>
                    <a:uFillTx/>
                    <a:latin typeface="Montserrat Bold"/>
                    <a:ea typeface="Montserrat Bold"/>
                    <a:cs typeface="Montserrat Bold"/>
                    <a:sym typeface="Montserrat Bold"/>
                  </a:rPr>
                  <a:t> о </a:t>
                </a:r>
                <a:r>
                  <a:rPr lang="ru-RU" sz="2000" b="1" spc="114" dirty="0">
                    <a:gradFill flip="none" rotWithShape="1">
                      <a:gsLst>
                        <a:gs pos="100000">
                          <a:srgbClr val="62E697"/>
                        </a:gs>
                        <a:gs pos="0">
                          <a:srgbClr val="78DEDC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  <a:latin typeface="Montserrat Bold"/>
                    <a:sym typeface="Montserrat Bold"/>
                  </a:rPr>
                  <a:t>МОФ</a:t>
                </a:r>
              </a:p>
            </p:txBody>
          </p:sp>
        </p:grp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A35762-EF90-C141-D95C-B03B1215FA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804" y="5152447"/>
            <a:ext cx="3315617" cy="26524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14AA93-C1B9-C082-08FD-F878232BC4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349" y="5133070"/>
            <a:ext cx="3976815" cy="26512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012B9C-07BE-D2CD-5F09-D54C1C42C5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83" y="7021277"/>
            <a:ext cx="3315651" cy="26523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2DDD9E-FA84-0E62-9EA7-2BAC8FC23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66" y="7021277"/>
            <a:ext cx="3315454" cy="265236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8BDE8626-F0C5-6CFB-8349-6504C194D067}"/>
              </a:ext>
            </a:extLst>
          </p:cNvPr>
          <p:cNvSpPr txBox="1"/>
          <p:nvPr/>
        </p:nvSpPr>
        <p:spPr>
          <a:xfrm>
            <a:off x="1330298" y="935907"/>
            <a:ext cx="148241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Международный образовательный форум РУДН – ежегодно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43C27-2374-0CD2-3A3C-7853F343208F}"/>
              </a:ext>
            </a:extLst>
          </p:cNvPr>
          <p:cNvSpPr txBox="1"/>
          <p:nvPr/>
        </p:nvSpPr>
        <p:spPr>
          <a:xfrm>
            <a:off x="4190172" y="3932742"/>
            <a:ext cx="33325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1148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уникальных участников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B7919-3B87-3A02-A19A-B39D1615BD7C}"/>
              </a:ext>
            </a:extLst>
          </p:cNvPr>
          <p:cNvSpPr txBox="1"/>
          <p:nvPr/>
        </p:nvSpPr>
        <p:spPr>
          <a:xfrm>
            <a:off x="4576754" y="2399558"/>
            <a:ext cx="1447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49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стран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0F3915-BFFC-3D8A-18F8-F5AAC4938BA8}"/>
              </a:ext>
            </a:extLst>
          </p:cNvPr>
          <p:cNvSpPr txBox="1"/>
          <p:nvPr/>
        </p:nvSpPr>
        <p:spPr>
          <a:xfrm>
            <a:off x="8107998" y="2399558"/>
            <a:ext cx="22526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61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бизнес-организация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5F2A3-7928-7D44-A923-BC191049630C}"/>
              </a:ext>
            </a:extLst>
          </p:cNvPr>
          <p:cNvSpPr txBox="1"/>
          <p:nvPr/>
        </p:nvSpPr>
        <p:spPr>
          <a:xfrm>
            <a:off x="6035477" y="2409247"/>
            <a:ext cx="20546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82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региона РФ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CAC93F-A23D-10FD-DF85-A5A93C462891}"/>
              </a:ext>
            </a:extLst>
          </p:cNvPr>
          <p:cNvSpPr txBox="1"/>
          <p:nvPr/>
        </p:nvSpPr>
        <p:spPr>
          <a:xfrm>
            <a:off x="6790665" y="3932741"/>
            <a:ext cx="27611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303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независимых спикера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50C58B-26F5-DC12-EF56-0E7F361123C3}"/>
              </a:ext>
            </a:extLst>
          </p:cNvPr>
          <p:cNvSpPr txBox="1"/>
          <p:nvPr/>
        </p:nvSpPr>
        <p:spPr>
          <a:xfrm>
            <a:off x="4847744" y="6438900"/>
            <a:ext cx="236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220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организаторов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44F71B-9079-FCA1-88DC-BD03E8F16DC3}"/>
              </a:ext>
            </a:extLst>
          </p:cNvPr>
          <p:cNvSpPr txBox="1"/>
          <p:nvPr/>
        </p:nvSpPr>
        <p:spPr>
          <a:xfrm>
            <a:off x="4880002" y="7362230"/>
            <a:ext cx="236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152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волонтера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F2925B-8926-A35B-A4A2-005D97EF79C8}"/>
              </a:ext>
            </a:extLst>
          </p:cNvPr>
          <p:cNvSpPr txBox="1"/>
          <p:nvPr/>
        </p:nvSpPr>
        <p:spPr>
          <a:xfrm>
            <a:off x="4796864" y="8285560"/>
            <a:ext cx="2518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7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переводчиков-синхронистов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1E56A-18EB-E1AB-33F4-3B1C27A28D5C}"/>
              </a:ext>
            </a:extLst>
          </p:cNvPr>
          <p:cNvSpPr txBox="1"/>
          <p:nvPr/>
        </p:nvSpPr>
        <p:spPr>
          <a:xfrm>
            <a:off x="1253136" y="5353866"/>
            <a:ext cx="82454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spc="114" dirty="0">
                <a:gradFill flip="none" rotWithShape="1">
                  <a:gsLst>
                    <a:gs pos="86000">
                      <a:srgbClr val="00FDF9"/>
                    </a:gs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5</a:t>
            </a:r>
            <a:r>
              <a:rPr lang="en-US" sz="3600" b="1" spc="114" dirty="0">
                <a:gradFill flip="none" rotWithShape="1">
                  <a:gsLst>
                    <a:gs pos="86000">
                      <a:srgbClr val="00FDF9"/>
                    </a:gs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14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удостоверений о повышении квалификации «Международное образование в многополярном мире»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C69071-C4C5-2275-D91A-1C2068E0D146}"/>
              </a:ext>
            </a:extLst>
          </p:cNvPr>
          <p:cNvSpPr txBox="1"/>
          <p:nvPr/>
        </p:nvSpPr>
        <p:spPr>
          <a:xfrm>
            <a:off x="9251993" y="3932741"/>
            <a:ext cx="22559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100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часов дискуссий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9B47CE-71AA-B5FB-314B-25DFFDEEC138}"/>
              </a:ext>
            </a:extLst>
          </p:cNvPr>
          <p:cNvSpPr txBox="1"/>
          <p:nvPr/>
        </p:nvSpPr>
        <p:spPr>
          <a:xfrm>
            <a:off x="10457979" y="2399558"/>
            <a:ext cx="26498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10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 </a:t>
            </a:r>
          </a:p>
          <a:p>
            <a:pPr algn="ctr"/>
            <a:r>
              <a:rPr lang="ru-RU" b="1" spc="114" dirty="0">
                <a:solidFill>
                  <a:srgbClr val="FFFFFF"/>
                </a:solidFill>
                <a:latin typeface="Montserrat Bold"/>
              </a:rPr>
              <a:t>соглашений о сотрудничестве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AAD332-C675-1729-9F97-176A37479F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83" y="7021277"/>
            <a:ext cx="3315617" cy="26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FA117C72-FFF9-8CCD-20D3-F3AA02AE2F27}"/>
              </a:ext>
            </a:extLst>
          </p:cNvPr>
          <p:cNvSpPr/>
          <p:nvPr/>
        </p:nvSpPr>
        <p:spPr>
          <a:xfrm>
            <a:off x="5780122" y="5185143"/>
            <a:ext cx="5602280" cy="4620070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8A7E2855-9ED6-2402-6D67-3244FD856FC5}"/>
              </a:ext>
            </a:extLst>
          </p:cNvPr>
          <p:cNvSpPr/>
          <p:nvPr/>
        </p:nvSpPr>
        <p:spPr>
          <a:xfrm>
            <a:off x="11443259" y="5185143"/>
            <a:ext cx="5602280" cy="4620070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1442378" y="519295"/>
            <a:ext cx="9448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80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КЛЮЧЕВЫЕ ЗАДАЧИ ПРОГРАММЫ</a:t>
            </a:r>
            <a:endParaRPr lang="en-US" sz="80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0BB75A1-0879-0488-93E4-8529B185C742}"/>
              </a:ext>
            </a:extLst>
          </p:cNvPr>
          <p:cNvGrpSpPr/>
          <p:nvPr/>
        </p:nvGrpSpPr>
        <p:grpSpPr>
          <a:xfrm>
            <a:off x="11466520" y="55920"/>
            <a:ext cx="5602280" cy="4620070"/>
            <a:chOff x="1397403" y="3448492"/>
            <a:chExt cx="5602280" cy="462007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4A8D4A25-3D0B-873F-5C0F-D8B5A65E9AA2}"/>
                </a:ext>
              </a:extLst>
            </p:cNvPr>
            <p:cNvSpPr/>
            <p:nvPr/>
          </p:nvSpPr>
          <p:spPr>
            <a:xfrm>
              <a:off x="1397403" y="3448492"/>
              <a:ext cx="5602280" cy="4620070"/>
            </a:xfrm>
            <a:custGeom>
              <a:avLst/>
              <a:gdLst/>
              <a:ahLst/>
              <a:cxnLst/>
              <a:rect l="l" t="t" r="r" b="b"/>
              <a:pathLst>
                <a:path w="3065725" h="1724470">
                  <a:moveTo>
                    <a:pt x="0" y="0"/>
                  </a:moveTo>
                  <a:lnTo>
                    <a:pt x="3065725" y="0"/>
                  </a:lnTo>
                  <a:lnTo>
                    <a:pt x="3065725" y="1724471"/>
                  </a:lnTo>
                  <a:lnTo>
                    <a:pt x="0" y="1724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762" b="-9459"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890840" y="5137230"/>
              <a:ext cx="4535480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78"/>
                </a:lnSpc>
              </a:pPr>
              <a:r>
                <a:rPr lang="ru-RU" sz="2400" b="1" spc="93" dirty="0">
                  <a:solidFill>
                    <a:srgbClr val="F7F3F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СОВРЕМЕННОЕ </a:t>
              </a:r>
              <a:br>
                <a:rPr lang="ru-RU" sz="2400" b="1" spc="93" dirty="0">
                  <a:solidFill>
                    <a:srgbClr val="F7F3F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</a:br>
              <a:r>
                <a:rPr lang="ru-RU" sz="2400" b="1" spc="93" dirty="0">
                  <a:solidFill>
                    <a:srgbClr val="F7F3F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МАТЕРИАЛЬНО-ТЕХНИЧЕСКОЕ ОСНАЩЕНИЕ ОБРАЗОВАТЕЛЬНОЙ ДЕЯТЕЛЬНОСТИ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406818" y="3877166"/>
              <a:ext cx="1583451" cy="109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55"/>
                </a:lnSpc>
              </a:pPr>
              <a:r>
                <a:rPr lang="ru-RU" sz="630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 Ultra-Bold"/>
                </a:rPr>
                <a:t>№</a:t>
              </a:r>
              <a:r>
                <a:rPr lang="en-US" sz="6300" b="1" spc="114" dirty="0">
                  <a:gradFill flip="none" rotWithShape="1">
                    <a:gsLst>
                      <a:gs pos="100000">
                        <a:srgbClr val="62E697"/>
                      </a:gs>
                      <a:gs pos="0">
                        <a:srgbClr val="78DEDC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atin typeface="Montserrat Bold"/>
                  <a:sym typeface="Montserrat Ultra-Bold"/>
                </a:rPr>
                <a:t>1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3480866" y="5632867"/>
            <a:ext cx="1675082" cy="1094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</a:pP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№</a:t>
            </a: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746006" y="5613817"/>
            <a:ext cx="1551922" cy="109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</a:pP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№</a:t>
            </a: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2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5509F426-B580-F49D-E35F-23B4AFA62D18}"/>
              </a:ext>
            </a:extLst>
          </p:cNvPr>
          <p:cNvSpPr txBox="1"/>
          <p:nvPr/>
        </p:nvSpPr>
        <p:spPr>
          <a:xfrm>
            <a:off x="6355698" y="6850347"/>
            <a:ext cx="453548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ru-RU" sz="2400" b="1" spc="93" dirty="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СОВЕРШЕНСТВОВАНИЕ СТРУКТУРЫ, СОДЕРЖАНИЯ И УСЛОВИЙ РЕАЛИЗАЦИИ ОБРАЗОВАТЕЛЬНЫХ ПРОГРАММ</a:t>
            </a: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C6F72076-AA24-EC7B-BCDB-482B322BFF8E}"/>
              </a:ext>
            </a:extLst>
          </p:cNvPr>
          <p:cNvSpPr txBox="1"/>
          <p:nvPr/>
        </p:nvSpPr>
        <p:spPr>
          <a:xfrm>
            <a:off x="12140295" y="6867568"/>
            <a:ext cx="435622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ru-RU" sz="2400" b="1" spc="93" dirty="0">
                <a:solidFill>
                  <a:srgbClr val="F7F3F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МОНИТОРИНГ КАЧЕСТВА ВЫСШЕГО ОБРАЗОВАНИЯ РУДН</a:t>
            </a: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0ECA9B15-E6CC-1212-007E-966D08C8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2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8A7C7AA5-D85C-F4B4-4BB1-42F4E8D1FB8C}"/>
              </a:ext>
            </a:extLst>
          </p:cNvPr>
          <p:cNvSpPr txBox="1"/>
          <p:nvPr/>
        </p:nvSpPr>
        <p:spPr>
          <a:xfrm rot="5400000" flipH="1">
            <a:off x="-5897378" y="485670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49293-6346-9F61-70BB-5307B6FF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75582E0D-CB22-9AEF-4297-91F1DD3819AB}"/>
              </a:ext>
            </a:extLst>
          </p:cNvPr>
          <p:cNvSpPr/>
          <p:nvPr/>
        </p:nvSpPr>
        <p:spPr>
          <a:xfrm>
            <a:off x="1028862" y="925196"/>
            <a:ext cx="1639632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7FB4A1F-8C9C-DA85-5020-20A981DA5E81}"/>
              </a:ext>
            </a:extLst>
          </p:cNvPr>
          <p:cNvSpPr txBox="1"/>
          <p:nvPr/>
        </p:nvSpPr>
        <p:spPr>
          <a:xfrm>
            <a:off x="1028862" y="1083300"/>
            <a:ext cx="1497313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ЗАДАЧА №3. Мониторинг качества высшего образования РУДН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8301AFD-7122-3CAF-4603-44D00C678FCA}"/>
              </a:ext>
            </a:extLst>
          </p:cNvPr>
          <p:cNvSpPr txBox="1"/>
          <p:nvPr/>
        </p:nvSpPr>
        <p:spPr>
          <a:xfrm>
            <a:off x="1243425" y="4192220"/>
            <a:ext cx="605773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114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3.1. СИСТЕМА ВНЕШНЕЙ НЕЗАВИСИМОЙ ОЦЕНКИ КАЧЕСТВА ВЫСШЕГО ОБРАЗОВАНИЯ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8E5D6A8E-CADE-CE45-3139-5BAF44F41A39}"/>
              </a:ext>
            </a:extLst>
          </p:cNvPr>
          <p:cNvSpPr txBox="1"/>
          <p:nvPr/>
        </p:nvSpPr>
        <p:spPr>
          <a:xfrm>
            <a:off x="7834563" y="4191514"/>
            <a:ext cx="52578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3.2. СИСТЕМА ВНУТРЕННЕЙ ОЦЕНКИ КАЧЕСТВА ВЫСШЕГО ОБРАЗОВАНИЯ</a:t>
            </a:r>
          </a:p>
        </p:txBody>
      </p:sp>
      <p:sp>
        <p:nvSpPr>
          <p:cNvPr id="26" name="Номер слайда 12">
            <a:extLst>
              <a:ext uri="{FF2B5EF4-FFF2-40B4-BE49-F238E27FC236}">
                <a16:creationId xmlns:a16="http://schemas.microsoft.com/office/drawing/2014/main" id="{28B1CDEB-CC75-725E-1943-3D6CA8B5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Ultra-Bold" panose="020B060402020202020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Ultra-Bold" panose="020B0604020202020204" charset="-52"/>
              <a:ea typeface="+mn-ea"/>
              <a:cs typeface="+mn-cs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0ECB2F2F-47EE-C6BC-8821-9898314874D2}"/>
              </a:ext>
            </a:extLst>
          </p:cNvPr>
          <p:cNvSpPr/>
          <p:nvPr/>
        </p:nvSpPr>
        <p:spPr>
          <a:xfrm>
            <a:off x="7772400" y="5775966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C1735AD5-1E07-0552-DF56-0855905F0540}"/>
              </a:ext>
            </a:extLst>
          </p:cNvPr>
          <p:cNvSpPr/>
          <p:nvPr/>
        </p:nvSpPr>
        <p:spPr>
          <a:xfrm>
            <a:off x="1154629" y="5736862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752A430A-2CAE-72C8-2774-0899FB1929F9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3C35011-2055-299E-BA18-B81D78277EE0}"/>
              </a:ext>
            </a:extLst>
          </p:cNvPr>
          <p:cNvSpPr/>
          <p:nvPr/>
        </p:nvSpPr>
        <p:spPr>
          <a:xfrm>
            <a:off x="4383730" y="7101725"/>
            <a:ext cx="6777340" cy="1910213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75902332-A9F8-3F49-8A6D-D59A0AB96199}"/>
              </a:ext>
            </a:extLst>
          </p:cNvPr>
          <p:cNvSpPr txBox="1"/>
          <p:nvPr/>
        </p:nvSpPr>
        <p:spPr>
          <a:xfrm>
            <a:off x="5087920" y="7533611"/>
            <a:ext cx="536895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ВЫПОЛНЕНО: </a:t>
            </a:r>
            <a:b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62E697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22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BB21A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/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8DEDC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23</a:t>
            </a:r>
            <a: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ПОКАЗАТЕЛЕЙ</a:t>
            </a:r>
          </a:p>
        </p:txBody>
      </p:sp>
    </p:spTree>
    <p:extLst>
      <p:ext uri="{BB962C8B-B14F-4D97-AF65-F5344CB8AC3E}">
        <p14:creationId xmlns:p14="http://schemas.microsoft.com/office/powerpoint/2010/main" val="1996042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78C0B-1D42-BA78-303B-F731815A9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9DF5A2C0-5A69-FBC9-88C7-2C7018FD5B42}"/>
              </a:ext>
            </a:extLst>
          </p:cNvPr>
          <p:cNvSpPr txBox="1"/>
          <p:nvPr/>
        </p:nvSpPr>
        <p:spPr>
          <a:xfrm>
            <a:off x="1330298" y="935907"/>
            <a:ext cx="148241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3.1. Система внешней независимой оценки качества высшего образования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95104226-A282-D5E8-D4E6-6F322263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21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067396A-0F07-238C-7548-F52FC6396B10}"/>
              </a:ext>
            </a:extLst>
          </p:cNvPr>
          <p:cNvSpPr/>
          <p:nvPr/>
        </p:nvSpPr>
        <p:spPr>
          <a:xfrm>
            <a:off x="1331100" y="3198252"/>
            <a:ext cx="4154985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B243DA5-AD8D-85CE-21A5-88F49C775EE8}"/>
              </a:ext>
            </a:extLst>
          </p:cNvPr>
          <p:cNvSpPr/>
          <p:nvPr/>
        </p:nvSpPr>
        <p:spPr>
          <a:xfrm>
            <a:off x="5721913" y="3187029"/>
            <a:ext cx="105988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4C857B3-7C45-EB5B-58C4-15F3EE555892}"/>
              </a:ext>
            </a:extLst>
          </p:cNvPr>
          <p:cNvSpPr/>
          <p:nvPr/>
        </p:nvSpPr>
        <p:spPr>
          <a:xfrm>
            <a:off x="7036077" y="3176648"/>
            <a:ext cx="105988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F1979CB-5BBE-75E1-E4A9-1E7CE09DBA9B}"/>
              </a:ext>
            </a:extLst>
          </p:cNvPr>
          <p:cNvSpPr/>
          <p:nvPr/>
        </p:nvSpPr>
        <p:spPr>
          <a:xfrm>
            <a:off x="8332837" y="3188892"/>
            <a:ext cx="105988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5A01555-B6DB-B1DF-8AA0-D61D18A526FB}"/>
              </a:ext>
            </a:extLst>
          </p:cNvPr>
          <p:cNvSpPr/>
          <p:nvPr/>
        </p:nvSpPr>
        <p:spPr>
          <a:xfrm>
            <a:off x="9615013" y="3188892"/>
            <a:ext cx="105988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535C53-AAB1-4633-C665-6A4311953E08}"/>
              </a:ext>
            </a:extLst>
          </p:cNvPr>
          <p:cNvSpPr txBox="1"/>
          <p:nvPr/>
        </p:nvSpPr>
        <p:spPr>
          <a:xfrm>
            <a:off x="1325009" y="4101188"/>
            <a:ext cx="41426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ОП ВО, получивших в отчетном году сертификат качества по результатам прохождения профессионально-общественной аккредитации, в т.ч. международной, ед.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94B916C1-2E02-B819-9429-89715DA7DA0D}"/>
              </a:ext>
            </a:extLst>
          </p:cNvPr>
          <p:cNvSpPr/>
          <p:nvPr/>
        </p:nvSpPr>
        <p:spPr>
          <a:xfrm>
            <a:off x="5747580" y="4792707"/>
            <a:ext cx="104865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E3259CB-3E1C-8F2E-7C2C-804C19E77329}"/>
              </a:ext>
            </a:extLst>
          </p:cNvPr>
          <p:cNvSpPr/>
          <p:nvPr/>
        </p:nvSpPr>
        <p:spPr>
          <a:xfrm>
            <a:off x="7061744" y="4792780"/>
            <a:ext cx="104865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899CC47-BEEC-B343-B1DC-35343DD010D8}"/>
              </a:ext>
            </a:extLst>
          </p:cNvPr>
          <p:cNvSpPr/>
          <p:nvPr/>
        </p:nvSpPr>
        <p:spPr>
          <a:xfrm>
            <a:off x="8368689" y="4792707"/>
            <a:ext cx="1048659" cy="606255"/>
          </a:xfrm>
          <a:prstGeom prst="roundRect">
            <a:avLst/>
          </a:prstGeom>
          <a:gradFill>
            <a:gsLst>
              <a:gs pos="39000">
                <a:srgbClr val="ECBC62"/>
              </a:gs>
              <a:gs pos="100000">
                <a:srgbClr val="EA9267"/>
              </a:gs>
              <a:gs pos="0">
                <a:srgbClr val="EDE35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AAFB577-5436-D3C6-43EA-7447361188C4}"/>
              </a:ext>
            </a:extLst>
          </p:cNvPr>
          <p:cNvSpPr/>
          <p:nvPr/>
        </p:nvSpPr>
        <p:spPr>
          <a:xfrm>
            <a:off x="9628897" y="4789553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B7BAB-FCE5-3805-92B0-562000326D7B}"/>
              </a:ext>
            </a:extLst>
          </p:cNvPr>
          <p:cNvSpPr txBox="1"/>
          <p:nvPr/>
        </p:nvSpPr>
        <p:spPr>
          <a:xfrm>
            <a:off x="1342657" y="6800448"/>
            <a:ext cx="37707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реализуемых в отчетном году магистратур с контингентом 30 и более обучающихся, ед.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D3A6B0E-579C-6959-9F87-0F508901F53B}"/>
              </a:ext>
            </a:extLst>
          </p:cNvPr>
          <p:cNvSpPr/>
          <p:nvPr/>
        </p:nvSpPr>
        <p:spPr>
          <a:xfrm>
            <a:off x="5734676" y="8649847"/>
            <a:ext cx="105988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1517BB5E-6D1E-93DF-7EA4-03197325D2E2}"/>
              </a:ext>
            </a:extLst>
          </p:cNvPr>
          <p:cNvSpPr/>
          <p:nvPr/>
        </p:nvSpPr>
        <p:spPr>
          <a:xfrm>
            <a:off x="7048840" y="8649920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3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86DC9E9A-4BBB-B509-9CE5-FB21356953FF}"/>
              </a:ext>
            </a:extLst>
          </p:cNvPr>
          <p:cNvSpPr/>
          <p:nvPr/>
        </p:nvSpPr>
        <p:spPr>
          <a:xfrm>
            <a:off x="8338941" y="8672140"/>
            <a:ext cx="105988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>
                <a:solidFill>
                  <a:srgbClr val="131639"/>
                </a:solidFill>
                <a:latin typeface="Montserrat Bold" panose="00000800000000000000" pitchFamily="2" charset="-52"/>
              </a:rPr>
              <a:t>4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69A9EED1-A3C7-70B3-E444-62C86BBF992C}"/>
              </a:ext>
            </a:extLst>
          </p:cNvPr>
          <p:cNvSpPr/>
          <p:nvPr/>
        </p:nvSpPr>
        <p:spPr>
          <a:xfrm>
            <a:off x="9614459" y="8672140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74A4EF5F-8E95-8B99-6836-B4AC0E4F3E05}"/>
              </a:ext>
            </a:extLst>
          </p:cNvPr>
          <p:cNvSpPr/>
          <p:nvPr/>
        </p:nvSpPr>
        <p:spPr>
          <a:xfrm>
            <a:off x="5734676" y="6968649"/>
            <a:ext cx="105988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5696DEBC-6207-B6E3-B218-7226E43A024C}"/>
              </a:ext>
            </a:extLst>
          </p:cNvPr>
          <p:cNvSpPr/>
          <p:nvPr/>
        </p:nvSpPr>
        <p:spPr>
          <a:xfrm>
            <a:off x="7048840" y="6968722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84859582-0BC6-8E5F-1672-CDB66B888D12}"/>
              </a:ext>
            </a:extLst>
          </p:cNvPr>
          <p:cNvSpPr/>
          <p:nvPr/>
        </p:nvSpPr>
        <p:spPr>
          <a:xfrm>
            <a:off x="8338941" y="6990942"/>
            <a:ext cx="105988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69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32C873E0-F4A7-A8B1-2918-B54A1B7A2870}"/>
              </a:ext>
            </a:extLst>
          </p:cNvPr>
          <p:cNvSpPr/>
          <p:nvPr/>
        </p:nvSpPr>
        <p:spPr>
          <a:xfrm>
            <a:off x="9614459" y="6990942"/>
            <a:ext cx="105988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DEEAC-DAD6-220C-CD2D-862359FBD687}"/>
              </a:ext>
            </a:extLst>
          </p:cNvPr>
          <p:cNvSpPr txBox="1"/>
          <p:nvPr/>
        </p:nvSpPr>
        <p:spPr>
          <a:xfrm>
            <a:off x="1322604" y="8668713"/>
            <a:ext cx="4418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реализуемых в отчетном году «флагманских» магистратур, ед.</a:t>
            </a: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90F140F3-5389-5732-CDBB-6ABA6E302247}"/>
              </a:ext>
            </a:extLst>
          </p:cNvPr>
          <p:cNvSpPr txBox="1"/>
          <p:nvPr/>
        </p:nvSpPr>
        <p:spPr>
          <a:xfrm>
            <a:off x="11303768" y="3102806"/>
            <a:ext cx="641070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28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«Флагманские» </a:t>
            </a:r>
            <a:r>
              <a:rPr lang="ru-RU" sz="2800" b="1" spc="114" dirty="0">
                <a:solidFill>
                  <a:schemeClr val="bg1"/>
                </a:solidFill>
                <a:latin typeface="Montserrat Bold"/>
                <a:sym typeface="Montserrat Bold"/>
              </a:rPr>
              <a:t>магистратуры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B9A28E8-FB8E-9B30-8C2D-A75582A53232}"/>
              </a:ext>
            </a:extLst>
          </p:cNvPr>
          <p:cNvGrpSpPr/>
          <p:nvPr/>
        </p:nvGrpSpPr>
        <p:grpSpPr>
          <a:xfrm>
            <a:off x="12733375" y="3669315"/>
            <a:ext cx="5672230" cy="1366676"/>
            <a:chOff x="1919761" y="3800295"/>
            <a:chExt cx="6543404" cy="1366676"/>
          </a:xfrm>
        </p:grpSpPr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C6BF9EE3-06DB-1AF7-715E-F9C768C0225C}"/>
                </a:ext>
              </a:extLst>
            </p:cNvPr>
            <p:cNvSpPr txBox="1"/>
            <p:nvPr/>
          </p:nvSpPr>
          <p:spPr>
            <a:xfrm>
              <a:off x="1919762" y="3800295"/>
              <a:ext cx="5972619" cy="10797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Мировая политика: концептуальные основы и межкультурное взаимодействие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94FDA2AD-FEA9-AF52-4329-6D437A84A178}"/>
                </a:ext>
              </a:extLst>
            </p:cNvPr>
            <p:cNvSpPr txBox="1"/>
            <p:nvPr/>
          </p:nvSpPr>
          <p:spPr>
            <a:xfrm>
              <a:off x="1919761" y="4841369"/>
              <a:ext cx="6543404" cy="325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ФГСН</a:t>
              </a:r>
              <a:endPara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4" name="TextBox 10">
            <a:extLst>
              <a:ext uri="{FF2B5EF4-FFF2-40B4-BE49-F238E27FC236}">
                <a16:creationId xmlns:a16="http://schemas.microsoft.com/office/drawing/2014/main" id="{FAEBF26A-17E1-042C-3760-E2A5268E2651}"/>
              </a:ext>
            </a:extLst>
          </p:cNvPr>
          <p:cNvSpPr txBox="1"/>
          <p:nvPr/>
        </p:nvSpPr>
        <p:spPr>
          <a:xfrm>
            <a:off x="11301165" y="3526445"/>
            <a:ext cx="1432210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55"/>
              </a:lnSpc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01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F406C3C-B852-0690-686B-C098B5856325}"/>
              </a:ext>
            </a:extLst>
          </p:cNvPr>
          <p:cNvSpPr txBox="1"/>
          <p:nvPr/>
        </p:nvSpPr>
        <p:spPr>
          <a:xfrm>
            <a:off x="11303768" y="5548405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2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96127BB-07DB-7F97-D77D-DE72C57A85F9}"/>
              </a:ext>
            </a:extLst>
          </p:cNvPr>
          <p:cNvGrpSpPr/>
          <p:nvPr/>
        </p:nvGrpSpPr>
        <p:grpSpPr>
          <a:xfrm>
            <a:off x="12809306" y="5838538"/>
            <a:ext cx="6563530" cy="667262"/>
            <a:chOff x="1919761" y="3800295"/>
            <a:chExt cx="7571595" cy="667262"/>
          </a:xfrm>
        </p:grpSpPr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38537D44-22A9-1489-650E-8B051FB23F38}"/>
                </a:ext>
              </a:extLst>
            </p:cNvPr>
            <p:cNvSpPr txBox="1"/>
            <p:nvPr/>
          </p:nvSpPr>
          <p:spPr>
            <a:xfrm>
              <a:off x="1919761" y="3800295"/>
              <a:ext cx="7571595" cy="342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Международный маркетинг</a:t>
              </a:r>
            </a:p>
          </p:txBody>
        </p:sp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F7767715-1259-2A54-AFCD-ABE1CC6A8882}"/>
                </a:ext>
              </a:extLst>
            </p:cNvPr>
            <p:cNvSpPr txBox="1"/>
            <p:nvPr/>
          </p:nvSpPr>
          <p:spPr>
            <a:xfrm>
              <a:off x="1919761" y="4141955"/>
              <a:ext cx="7435383" cy="3256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ЭФ</a:t>
              </a:r>
              <a:endPara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F560083-A3FF-E787-41B8-872038BB9441}"/>
              </a:ext>
            </a:extLst>
          </p:cNvPr>
          <p:cNvGrpSpPr/>
          <p:nvPr/>
        </p:nvGrpSpPr>
        <p:grpSpPr>
          <a:xfrm>
            <a:off x="12884616" y="7355199"/>
            <a:ext cx="5691620" cy="664949"/>
            <a:chOff x="1897393" y="3885280"/>
            <a:chExt cx="6565772" cy="664949"/>
          </a:xfrm>
        </p:grpSpPr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C7AE1029-C3FB-5EDA-5753-C41F80AD40C8}"/>
                </a:ext>
              </a:extLst>
            </p:cNvPr>
            <p:cNvSpPr txBox="1"/>
            <p:nvPr/>
          </p:nvSpPr>
          <p:spPr>
            <a:xfrm>
              <a:off x="1897393" y="3885280"/>
              <a:ext cx="6459414" cy="342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Управление продуктом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6F2EFD92-3B59-0E71-7C4A-D657FE49EAB3}"/>
                </a:ext>
              </a:extLst>
            </p:cNvPr>
            <p:cNvSpPr txBox="1"/>
            <p:nvPr/>
          </p:nvSpPr>
          <p:spPr>
            <a:xfrm>
              <a:off x="1919761" y="4230270"/>
              <a:ext cx="6543404" cy="319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ВШУ</a:t>
              </a:r>
              <a:endPara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7" name="TextBox 10">
            <a:extLst>
              <a:ext uri="{FF2B5EF4-FFF2-40B4-BE49-F238E27FC236}">
                <a16:creationId xmlns:a16="http://schemas.microsoft.com/office/drawing/2014/main" id="{A1012B85-E853-D325-F064-055A9DE8FC64}"/>
              </a:ext>
            </a:extLst>
          </p:cNvPr>
          <p:cNvSpPr txBox="1"/>
          <p:nvPr/>
        </p:nvSpPr>
        <p:spPr>
          <a:xfrm>
            <a:off x="11301165" y="7122273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3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pic>
        <p:nvPicPr>
          <p:cNvPr id="28" name="Picture 4" descr="Логотип Сбер / Банки и финансы / TopLogos.ru">
            <a:extLst>
              <a:ext uri="{FF2B5EF4-FFF2-40B4-BE49-F238E27FC236}">
                <a16:creationId xmlns:a16="http://schemas.microsoft.com/office/drawing/2014/main" id="{37B58274-89BB-EBDD-5DD1-33B46CC3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494" y="7677715"/>
            <a:ext cx="1772319" cy="54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2A757B8B-3D85-39A8-76C2-ED8E301577A8}"/>
              </a:ext>
            </a:extLst>
          </p:cNvPr>
          <p:cNvSpPr txBox="1"/>
          <p:nvPr/>
        </p:nvSpPr>
        <p:spPr>
          <a:xfrm>
            <a:off x="12733375" y="5027441"/>
            <a:ext cx="5672230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>
                <a:srgbClr val="63E69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59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стран</a:t>
            </a:r>
          </a:p>
          <a:p>
            <a:pPr marL="285750" marR="0" lvl="0" indent="-28575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>
                <a:srgbClr val="63E69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226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обучающихся</a:t>
            </a:r>
            <a:endParaRPr kumimoji="0" lang="ru-RU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30819455-8293-328F-4FB0-2995E10C238E}"/>
              </a:ext>
            </a:extLst>
          </p:cNvPr>
          <p:cNvSpPr txBox="1"/>
          <p:nvPr/>
        </p:nvSpPr>
        <p:spPr>
          <a:xfrm>
            <a:off x="12735978" y="6491628"/>
            <a:ext cx="5672230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>
                <a:srgbClr val="63E69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32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страны</a:t>
            </a:r>
          </a:p>
          <a:p>
            <a:pPr marL="285750" marR="0" lvl="0" indent="-28575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>
                <a:srgbClr val="63E69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109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обучающихся</a:t>
            </a:r>
            <a:endParaRPr kumimoji="0" lang="ru-RU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E83FCCAE-CCC8-163A-BF53-54E9F1B72C1A}"/>
              </a:ext>
            </a:extLst>
          </p:cNvPr>
          <p:cNvSpPr txBox="1"/>
          <p:nvPr/>
        </p:nvSpPr>
        <p:spPr>
          <a:xfrm>
            <a:off x="12733375" y="8064830"/>
            <a:ext cx="5672230" cy="31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>
                <a:srgbClr val="63E69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95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обучающихся</a:t>
            </a:r>
            <a:endParaRPr kumimoji="0" lang="ru-RU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6F89AFD-7976-7EB6-11DD-80EC6B66A4FF}"/>
              </a:ext>
            </a:extLst>
          </p:cNvPr>
          <p:cNvGrpSpPr/>
          <p:nvPr/>
        </p:nvGrpSpPr>
        <p:grpSpPr>
          <a:xfrm>
            <a:off x="12892160" y="8539040"/>
            <a:ext cx="5691620" cy="1003493"/>
            <a:chOff x="1897393" y="3885280"/>
            <a:chExt cx="6565772" cy="1003493"/>
          </a:xfrm>
        </p:grpSpPr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01181FA6-2A93-AA30-0EEB-C4EFD02B9A45}"/>
                </a:ext>
              </a:extLst>
            </p:cNvPr>
            <p:cNvSpPr txBox="1"/>
            <p:nvPr/>
          </p:nvSpPr>
          <p:spPr>
            <a:xfrm>
              <a:off x="1897393" y="3885280"/>
              <a:ext cx="3864083" cy="7141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9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 Bold"/>
                  <a:ea typeface="Montserrat Bold"/>
                  <a:cs typeface="Montserrat Bold"/>
                  <a:sym typeface="Montserrat Bold"/>
                </a:rPr>
                <a:t>Цифровые технологии в управлении</a:t>
              </a: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id="{EFFF38A6-2995-71BC-003D-74210965E1E0}"/>
                </a:ext>
              </a:extLst>
            </p:cNvPr>
            <p:cNvSpPr txBox="1"/>
            <p:nvPr/>
          </p:nvSpPr>
          <p:spPr>
            <a:xfrm>
              <a:off x="1919761" y="4568814"/>
              <a:ext cx="6543404" cy="319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9EEE7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ВШУ</a:t>
              </a:r>
              <a:endParaRPr kumimoji="0" lang="ru-RU" sz="1776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0" name="TextBox 10">
            <a:extLst>
              <a:ext uri="{FF2B5EF4-FFF2-40B4-BE49-F238E27FC236}">
                <a16:creationId xmlns:a16="http://schemas.microsoft.com/office/drawing/2014/main" id="{3BB0F14D-5358-122B-1924-038051BFEE5F}"/>
              </a:ext>
            </a:extLst>
          </p:cNvPr>
          <p:cNvSpPr txBox="1"/>
          <p:nvPr/>
        </p:nvSpPr>
        <p:spPr>
          <a:xfrm>
            <a:off x="11308709" y="8306114"/>
            <a:ext cx="1583451" cy="1127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0</a:t>
            </a:r>
            <a:r>
              <a:rPr lang="ru-RU" sz="63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4</a:t>
            </a:r>
            <a:endParaRPr lang="en-US" sz="63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sp>
        <p:nvSpPr>
          <p:cNvPr id="51" name="TextBox 8">
            <a:extLst>
              <a:ext uri="{FF2B5EF4-FFF2-40B4-BE49-F238E27FC236}">
                <a16:creationId xmlns:a16="http://schemas.microsoft.com/office/drawing/2014/main" id="{AC493D0F-37F2-DCFE-CF8A-FEEA967DBA53}"/>
              </a:ext>
            </a:extLst>
          </p:cNvPr>
          <p:cNvSpPr txBox="1"/>
          <p:nvPr/>
        </p:nvSpPr>
        <p:spPr>
          <a:xfrm>
            <a:off x="12740919" y="9491202"/>
            <a:ext cx="5672230" cy="31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816"/>
              </a:lnSpc>
              <a:spcBef>
                <a:spcPts val="0"/>
              </a:spcBef>
              <a:spcAft>
                <a:spcPts val="0"/>
              </a:spcAft>
              <a:buClr>
                <a:srgbClr val="63E69A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"/>
              </a:rPr>
              <a:t>34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9EEE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обучающихся</a:t>
            </a:r>
            <a:endParaRPr kumimoji="0" lang="ru-RU" sz="1776" b="0" i="0" u="none" strike="noStrike" kern="1200" cap="none" spc="0" normalizeH="0" baseline="0" noProof="0" dirty="0">
              <a:ln>
                <a:noFill/>
              </a:ln>
              <a:solidFill>
                <a:srgbClr val="F9EEE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302044D-192B-7647-3C80-497F2E27D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9664" y="8781000"/>
            <a:ext cx="1767985" cy="66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47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EED61-9374-2313-D7FC-317408D99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35A4135B-809E-D561-8782-6C7EC5555761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719B856-64B4-4A34-06AA-A8B346E2F71C}"/>
              </a:ext>
            </a:extLst>
          </p:cNvPr>
          <p:cNvSpPr txBox="1"/>
          <p:nvPr/>
        </p:nvSpPr>
        <p:spPr>
          <a:xfrm>
            <a:off x="1330298" y="935907"/>
            <a:ext cx="142145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3.1. Система внешней независимой оценки качества высшего образования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67690CF2-BD52-08DE-7C7E-EEA630DA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22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8DAF526-166E-D9E9-6962-CA0F4BAA83AB}"/>
              </a:ext>
            </a:extLst>
          </p:cNvPr>
          <p:cNvSpPr/>
          <p:nvPr/>
        </p:nvSpPr>
        <p:spPr>
          <a:xfrm>
            <a:off x="1331099" y="3198252"/>
            <a:ext cx="6705359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7628598-D0FF-33DF-8A8C-20C9B79918E1}"/>
              </a:ext>
            </a:extLst>
          </p:cNvPr>
          <p:cNvSpPr/>
          <p:nvPr/>
        </p:nvSpPr>
        <p:spPr>
          <a:xfrm>
            <a:off x="8326205" y="3193958"/>
            <a:ext cx="991402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0D0DF6E-3019-902F-6817-8B481D64573B}"/>
              </a:ext>
            </a:extLst>
          </p:cNvPr>
          <p:cNvSpPr/>
          <p:nvPr/>
        </p:nvSpPr>
        <p:spPr>
          <a:xfrm>
            <a:off x="9607353" y="3182721"/>
            <a:ext cx="991402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892A610-EA24-07DB-562D-5D049B066718}"/>
              </a:ext>
            </a:extLst>
          </p:cNvPr>
          <p:cNvSpPr/>
          <p:nvPr/>
        </p:nvSpPr>
        <p:spPr>
          <a:xfrm>
            <a:off x="10908498" y="3191459"/>
            <a:ext cx="991402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C07B06E-1C5F-C285-C0AA-24275A970F5A}"/>
              </a:ext>
            </a:extLst>
          </p:cNvPr>
          <p:cNvSpPr/>
          <p:nvPr/>
        </p:nvSpPr>
        <p:spPr>
          <a:xfrm>
            <a:off x="12221721" y="3188960"/>
            <a:ext cx="991402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9E441-1AAC-7834-A6F6-AB2CE97432DC}"/>
              </a:ext>
            </a:extLst>
          </p:cNvPr>
          <p:cNvSpPr txBox="1"/>
          <p:nvPr/>
        </p:nvSpPr>
        <p:spPr>
          <a:xfrm>
            <a:off x="1330297" y="4000500"/>
            <a:ext cx="676724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Средний балл ЕГЭ поступивших на </a:t>
            </a:r>
            <a:r>
              <a:rPr lang="ru-RU" sz="17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бюджет</a:t>
            </a: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 по очной форме обучения на программы бакалавриата </a:t>
            </a:r>
            <a: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и специалитета, баллов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673B26-83BD-A638-C2B4-919F0A6B5943}"/>
              </a:ext>
            </a:extLst>
          </p:cNvPr>
          <p:cNvSpPr txBox="1"/>
          <p:nvPr/>
        </p:nvSpPr>
        <p:spPr>
          <a:xfrm>
            <a:off x="1330297" y="5028337"/>
            <a:ext cx="658887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Средний балл ЕГЭ поступивших на </a:t>
            </a:r>
            <a:r>
              <a:rPr lang="ru-RU" sz="17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бюджет</a:t>
            </a: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 </a:t>
            </a:r>
            <a: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и </a:t>
            </a:r>
            <a:r>
              <a:rPr lang="ru-RU" sz="17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контракт</a:t>
            </a: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 по очной форме обучения на программы бакалавриата и специалитета, баллов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D3F8F69-3A7F-0C94-0EDD-04F1446E1578}"/>
              </a:ext>
            </a:extLst>
          </p:cNvPr>
          <p:cNvSpPr/>
          <p:nvPr/>
        </p:nvSpPr>
        <p:spPr>
          <a:xfrm>
            <a:off x="8326203" y="4113499"/>
            <a:ext cx="991402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87,1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A9264C63-AD05-CC34-EA1A-DB926503900E}"/>
              </a:ext>
            </a:extLst>
          </p:cNvPr>
          <p:cNvSpPr/>
          <p:nvPr/>
        </p:nvSpPr>
        <p:spPr>
          <a:xfrm>
            <a:off x="8326203" y="5146845"/>
            <a:ext cx="991402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72,6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DF66057A-7F7A-34A8-3A9C-67F22FD98450}"/>
              </a:ext>
            </a:extLst>
          </p:cNvPr>
          <p:cNvSpPr/>
          <p:nvPr/>
        </p:nvSpPr>
        <p:spPr>
          <a:xfrm>
            <a:off x="9607351" y="4114069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84,9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68F04C6-A82D-35C5-ECB7-DD6C0B87984A}"/>
              </a:ext>
            </a:extLst>
          </p:cNvPr>
          <p:cNvSpPr/>
          <p:nvPr/>
        </p:nvSpPr>
        <p:spPr>
          <a:xfrm>
            <a:off x="9607351" y="5146076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73.3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FF84706-2E2E-BBB7-6C98-0687635581A7}"/>
              </a:ext>
            </a:extLst>
          </p:cNvPr>
          <p:cNvSpPr/>
          <p:nvPr/>
        </p:nvSpPr>
        <p:spPr>
          <a:xfrm>
            <a:off x="10902787" y="4117996"/>
            <a:ext cx="991403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88,9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CE4B659-D4A2-1407-C977-C3109805D610}"/>
              </a:ext>
            </a:extLst>
          </p:cNvPr>
          <p:cNvSpPr/>
          <p:nvPr/>
        </p:nvSpPr>
        <p:spPr>
          <a:xfrm>
            <a:off x="10901837" y="5146076"/>
            <a:ext cx="991403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76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E11B2278-15FD-A166-A58B-204D5799CD91}"/>
              </a:ext>
            </a:extLst>
          </p:cNvPr>
          <p:cNvSpPr/>
          <p:nvPr/>
        </p:nvSpPr>
        <p:spPr>
          <a:xfrm>
            <a:off x="12220910" y="4113499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85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C8BBD80-C2DA-493C-F100-E39D5F37ABB8}"/>
              </a:ext>
            </a:extLst>
          </p:cNvPr>
          <p:cNvSpPr/>
          <p:nvPr/>
        </p:nvSpPr>
        <p:spPr>
          <a:xfrm>
            <a:off x="12216627" y="5146309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73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34B6D8-6B64-0BDE-66AB-0A54BF25A7BF}"/>
              </a:ext>
            </a:extLst>
          </p:cNvPr>
          <p:cNvSpPr txBox="1"/>
          <p:nvPr/>
        </p:nvSpPr>
        <p:spPr>
          <a:xfrm>
            <a:off x="1324996" y="6043922"/>
            <a:ext cx="673254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Средний балл ЕГЭ поступивших на </a:t>
            </a:r>
            <a:r>
              <a:rPr lang="ru-RU" sz="17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контракт</a:t>
            </a: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 по очной форме обучения на программы бакалавриата </a:t>
            </a:r>
            <a: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и специалитета, баллов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289242A-A915-886B-B58E-2248BAA47393}"/>
              </a:ext>
            </a:extLst>
          </p:cNvPr>
          <p:cNvSpPr/>
          <p:nvPr/>
        </p:nvSpPr>
        <p:spPr>
          <a:xfrm>
            <a:off x="8322159" y="6134797"/>
            <a:ext cx="991402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0D6D256-9E77-6191-9545-2BFA6DB984B1}"/>
              </a:ext>
            </a:extLst>
          </p:cNvPr>
          <p:cNvSpPr/>
          <p:nvPr/>
        </p:nvSpPr>
        <p:spPr>
          <a:xfrm>
            <a:off x="8319007" y="7198948"/>
            <a:ext cx="991402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806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0EA56AFD-C135-6211-637D-C549D41D6CBC}"/>
              </a:ext>
            </a:extLst>
          </p:cNvPr>
          <p:cNvSpPr/>
          <p:nvPr/>
        </p:nvSpPr>
        <p:spPr>
          <a:xfrm>
            <a:off x="9605458" y="6134101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66.2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C86D808-91CC-0B55-5718-881747691BA7}"/>
              </a:ext>
            </a:extLst>
          </p:cNvPr>
          <p:cNvSpPr/>
          <p:nvPr/>
        </p:nvSpPr>
        <p:spPr>
          <a:xfrm>
            <a:off x="9607351" y="7198948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540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686E24D-F297-1293-AA52-20CF6C81C0E4}"/>
              </a:ext>
            </a:extLst>
          </p:cNvPr>
          <p:cNvSpPr/>
          <p:nvPr/>
        </p:nvSpPr>
        <p:spPr>
          <a:xfrm>
            <a:off x="10901836" y="6134100"/>
            <a:ext cx="991403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68,1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2C374D7-F69D-91C2-A41F-C4D2087A1D37}"/>
              </a:ext>
            </a:extLst>
          </p:cNvPr>
          <p:cNvSpPr/>
          <p:nvPr/>
        </p:nvSpPr>
        <p:spPr>
          <a:xfrm>
            <a:off x="10905584" y="7198947"/>
            <a:ext cx="991403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711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30768758-7DD5-7BBB-5C5B-C407D10DA887}"/>
              </a:ext>
            </a:extLst>
          </p:cNvPr>
          <p:cNvSpPr/>
          <p:nvPr/>
        </p:nvSpPr>
        <p:spPr>
          <a:xfrm>
            <a:off x="12216627" y="6135544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66,3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9FB80B5B-D7FF-738C-D6A7-39FE19DA2DA5}"/>
              </a:ext>
            </a:extLst>
          </p:cNvPr>
          <p:cNvSpPr/>
          <p:nvPr/>
        </p:nvSpPr>
        <p:spPr>
          <a:xfrm>
            <a:off x="12225233" y="7169768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545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5A2480-66DE-F331-8C29-C9272D79C1E4}"/>
              </a:ext>
            </a:extLst>
          </p:cNvPr>
          <p:cNvSpPr txBox="1"/>
          <p:nvPr/>
        </p:nvSpPr>
        <p:spPr>
          <a:xfrm>
            <a:off x="1328459" y="8039100"/>
            <a:ext cx="676407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«</a:t>
            </a:r>
            <a:r>
              <a:rPr lang="ru-RU" sz="17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олимпиадников</a:t>
            </a: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», зачисленных </a:t>
            </a:r>
            <a: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в отчетном году на программы бакалавриата </a:t>
            </a:r>
            <a: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и специалитета, чел.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C1B4127-0A1E-711D-886F-B31634EE6CFB}"/>
              </a:ext>
            </a:extLst>
          </p:cNvPr>
          <p:cNvSpPr/>
          <p:nvPr/>
        </p:nvSpPr>
        <p:spPr>
          <a:xfrm>
            <a:off x="8301463" y="8194845"/>
            <a:ext cx="991402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238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A8E68D8-16F2-441F-01F3-F93D49917F99}"/>
              </a:ext>
            </a:extLst>
          </p:cNvPr>
          <p:cNvSpPr/>
          <p:nvPr/>
        </p:nvSpPr>
        <p:spPr>
          <a:xfrm>
            <a:off x="9590024" y="8194845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220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B92B77C-A2DE-B3E7-6AE1-7943C72EC518}"/>
              </a:ext>
            </a:extLst>
          </p:cNvPr>
          <p:cNvSpPr/>
          <p:nvPr/>
        </p:nvSpPr>
        <p:spPr>
          <a:xfrm>
            <a:off x="10878586" y="8194844"/>
            <a:ext cx="991403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257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7437F46-54CE-6E06-A8AC-60573232E8DB}"/>
              </a:ext>
            </a:extLst>
          </p:cNvPr>
          <p:cNvSpPr/>
          <p:nvPr/>
        </p:nvSpPr>
        <p:spPr>
          <a:xfrm>
            <a:off x="12225233" y="8194844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225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AD0F6E-87E7-803D-FBF4-24C88C06103D}"/>
              </a:ext>
            </a:extLst>
          </p:cNvPr>
          <p:cNvSpPr txBox="1"/>
          <p:nvPr/>
        </p:nvSpPr>
        <p:spPr>
          <a:xfrm>
            <a:off x="1330299" y="9030557"/>
            <a:ext cx="676223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зачисленных в отчетном году </a:t>
            </a:r>
            <a: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на программы бакалавриата и специалитета «</a:t>
            </a:r>
            <a:r>
              <a:rPr lang="ru-RU" sz="17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стобалльников</a:t>
            </a: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», чел.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7407EF27-C6D2-BDCE-BAB4-CC005A962188}"/>
              </a:ext>
            </a:extLst>
          </p:cNvPr>
          <p:cNvSpPr/>
          <p:nvPr/>
        </p:nvSpPr>
        <p:spPr>
          <a:xfrm>
            <a:off x="8322159" y="9161576"/>
            <a:ext cx="991402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86BD4DB2-6FA5-2F42-E5E8-2884AB1247CB}"/>
              </a:ext>
            </a:extLst>
          </p:cNvPr>
          <p:cNvSpPr/>
          <p:nvPr/>
        </p:nvSpPr>
        <p:spPr>
          <a:xfrm>
            <a:off x="9612901" y="9156717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121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DFC28B-5D19-CC49-793F-C3D57776E319}"/>
              </a:ext>
            </a:extLst>
          </p:cNvPr>
          <p:cNvSpPr/>
          <p:nvPr/>
        </p:nvSpPr>
        <p:spPr>
          <a:xfrm>
            <a:off x="10888386" y="9159098"/>
            <a:ext cx="991403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154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5FDD16E7-EE51-263B-D668-F117FD3440FB}"/>
              </a:ext>
            </a:extLst>
          </p:cNvPr>
          <p:cNvSpPr/>
          <p:nvPr/>
        </p:nvSpPr>
        <p:spPr>
          <a:xfrm>
            <a:off x="12225233" y="9166932"/>
            <a:ext cx="991403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125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EDFF67-2BFD-CBF6-801B-591EB2E35654}"/>
              </a:ext>
            </a:extLst>
          </p:cNvPr>
          <p:cNvSpPr txBox="1"/>
          <p:nvPr/>
        </p:nvSpPr>
        <p:spPr>
          <a:xfrm>
            <a:off x="1333465" y="7048500"/>
            <a:ext cx="6764071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зачисленных в отчетном году </a:t>
            </a:r>
            <a: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на программы бакалавриата и специалитета «</a:t>
            </a:r>
            <a:r>
              <a:rPr lang="ru-RU" sz="1700" b="1" spc="114" dirty="0" err="1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</a:rPr>
              <a:t>высокобалльников</a:t>
            </a: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», чел.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E979C580-F1BA-3251-45C2-B9A3163A2722}"/>
              </a:ext>
            </a:extLst>
          </p:cNvPr>
          <p:cNvCxnSpPr>
            <a:cxnSpLocks/>
          </p:cNvCxnSpPr>
          <p:nvPr/>
        </p:nvCxnSpPr>
        <p:spPr>
          <a:xfrm>
            <a:off x="1406394" y="4930999"/>
            <a:ext cx="1181024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63C8E846-317C-4956-3F21-4B31F47A4D2A}"/>
              </a:ext>
            </a:extLst>
          </p:cNvPr>
          <p:cNvCxnSpPr>
            <a:cxnSpLocks/>
          </p:cNvCxnSpPr>
          <p:nvPr/>
        </p:nvCxnSpPr>
        <p:spPr>
          <a:xfrm>
            <a:off x="1404486" y="5981700"/>
            <a:ext cx="117019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4B61E072-9A5B-B2F1-7D40-6F141E67AB9F}"/>
              </a:ext>
            </a:extLst>
          </p:cNvPr>
          <p:cNvCxnSpPr>
            <a:cxnSpLocks/>
          </p:cNvCxnSpPr>
          <p:nvPr/>
        </p:nvCxnSpPr>
        <p:spPr>
          <a:xfrm>
            <a:off x="1404486" y="6989660"/>
            <a:ext cx="117019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282FE043-6EEF-C572-9E0A-3C4AFB4C2D29}"/>
              </a:ext>
            </a:extLst>
          </p:cNvPr>
          <p:cNvCxnSpPr>
            <a:cxnSpLocks/>
          </p:cNvCxnSpPr>
          <p:nvPr/>
        </p:nvCxnSpPr>
        <p:spPr>
          <a:xfrm>
            <a:off x="1404486" y="8005829"/>
            <a:ext cx="116257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CC84BB9-2F31-AE44-8B99-8FBFDA2F654B}"/>
              </a:ext>
            </a:extLst>
          </p:cNvPr>
          <p:cNvCxnSpPr>
            <a:cxnSpLocks/>
          </p:cNvCxnSpPr>
          <p:nvPr/>
        </p:nvCxnSpPr>
        <p:spPr>
          <a:xfrm>
            <a:off x="1404486" y="8960417"/>
            <a:ext cx="118121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Диаграмма 47">
            <a:extLst>
              <a:ext uri="{FF2B5EF4-FFF2-40B4-BE49-F238E27FC236}">
                <a16:creationId xmlns:a16="http://schemas.microsoft.com/office/drawing/2014/main" id="{223A4502-7DEA-C205-5D3B-E963E05B82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9934868"/>
              </p:ext>
            </p:extLst>
          </p:nvPr>
        </p:nvGraphicFramePr>
        <p:xfrm>
          <a:off x="12958317" y="2332154"/>
          <a:ext cx="6396483" cy="7018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1FDC4C1D-A3EC-5BBC-46F3-2BA1095A2965}"/>
              </a:ext>
            </a:extLst>
          </p:cNvPr>
          <p:cNvSpPr txBox="1"/>
          <p:nvPr/>
        </p:nvSpPr>
        <p:spPr>
          <a:xfrm>
            <a:off x="13486651" y="3163558"/>
            <a:ext cx="45139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Количество привлеченных одаренных студентов</a:t>
            </a:r>
          </a:p>
        </p:txBody>
      </p:sp>
      <p:sp>
        <p:nvSpPr>
          <p:cNvPr id="57" name="TextBox 15">
            <a:extLst>
              <a:ext uri="{FF2B5EF4-FFF2-40B4-BE49-F238E27FC236}">
                <a16:creationId xmlns:a16="http://schemas.microsoft.com/office/drawing/2014/main" id="{029BC3BA-16BE-57A4-9660-9D7CA05BAD27}"/>
              </a:ext>
            </a:extLst>
          </p:cNvPr>
          <p:cNvSpPr txBox="1"/>
          <p:nvPr/>
        </p:nvSpPr>
        <p:spPr>
          <a:xfrm>
            <a:off x="14572629" y="4890837"/>
            <a:ext cx="203897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987</a:t>
            </a:r>
            <a:r>
              <a:rPr lang="en-US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 </a:t>
            </a: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человек</a:t>
            </a:r>
            <a:endParaRPr lang="en-US" sz="2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D93A4D1-9784-7491-2D55-631101EB1912}"/>
              </a:ext>
            </a:extLst>
          </p:cNvPr>
          <p:cNvCxnSpPr>
            <a:cxnSpLocks/>
          </p:cNvCxnSpPr>
          <p:nvPr/>
        </p:nvCxnSpPr>
        <p:spPr>
          <a:xfrm>
            <a:off x="1404486" y="8005829"/>
            <a:ext cx="118121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0B7289C1-9C44-5B09-753D-4F867888BC2A}"/>
              </a:ext>
            </a:extLst>
          </p:cNvPr>
          <p:cNvCxnSpPr>
            <a:cxnSpLocks/>
          </p:cNvCxnSpPr>
          <p:nvPr/>
        </p:nvCxnSpPr>
        <p:spPr>
          <a:xfrm>
            <a:off x="1395880" y="6989660"/>
            <a:ext cx="118121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2299D16A-B771-F18D-F44C-35EFE656746D}"/>
              </a:ext>
            </a:extLst>
          </p:cNvPr>
          <p:cNvCxnSpPr>
            <a:cxnSpLocks/>
          </p:cNvCxnSpPr>
          <p:nvPr/>
        </p:nvCxnSpPr>
        <p:spPr>
          <a:xfrm>
            <a:off x="1395880" y="5981700"/>
            <a:ext cx="118121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22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2DCF9-C806-638E-5DA5-41386917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C4CFB146-F2ED-BAFC-3AF1-CEBEA29E30E3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2948C96-B0F7-D4B4-65F8-0A17C3FFC862}"/>
              </a:ext>
            </a:extLst>
          </p:cNvPr>
          <p:cNvSpPr txBox="1"/>
          <p:nvPr/>
        </p:nvSpPr>
        <p:spPr>
          <a:xfrm>
            <a:off x="1330298" y="935907"/>
            <a:ext cx="146717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3.2. Система внутренней оценки качества высшего образования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D078D6B7-F138-250F-BA3B-66EF319E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23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939DFB9-605C-FF92-7F2D-CB0D4BFB4D8B}"/>
              </a:ext>
            </a:extLst>
          </p:cNvPr>
          <p:cNvSpPr/>
          <p:nvPr/>
        </p:nvSpPr>
        <p:spPr>
          <a:xfrm>
            <a:off x="1331100" y="3198252"/>
            <a:ext cx="624840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F5447FB-F3CD-163E-407A-AD4419438822}"/>
              </a:ext>
            </a:extLst>
          </p:cNvPr>
          <p:cNvSpPr/>
          <p:nvPr/>
        </p:nvSpPr>
        <p:spPr>
          <a:xfrm>
            <a:off x="7856823" y="3198252"/>
            <a:ext cx="1744377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E7CBF58-7FF1-1447-74EF-B6E47616ACF0}"/>
              </a:ext>
            </a:extLst>
          </p:cNvPr>
          <p:cNvSpPr/>
          <p:nvPr/>
        </p:nvSpPr>
        <p:spPr>
          <a:xfrm>
            <a:off x="9726925" y="3198252"/>
            <a:ext cx="1744377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F9C9AFB-4DE9-E51C-8F7A-7D070C46DBF7}"/>
              </a:ext>
            </a:extLst>
          </p:cNvPr>
          <p:cNvSpPr/>
          <p:nvPr/>
        </p:nvSpPr>
        <p:spPr>
          <a:xfrm>
            <a:off x="11597027" y="3198252"/>
            <a:ext cx="1744377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C075A05-E027-F524-9E84-B40BBE874CC5}"/>
              </a:ext>
            </a:extLst>
          </p:cNvPr>
          <p:cNvSpPr/>
          <p:nvPr/>
        </p:nvSpPr>
        <p:spPr>
          <a:xfrm>
            <a:off x="13467129" y="3198252"/>
            <a:ext cx="1744377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4B8EC-56C7-8F63-EF2A-10B9E2BC0D4C}"/>
              </a:ext>
            </a:extLst>
          </p:cNvPr>
          <p:cNvSpPr txBox="1"/>
          <p:nvPr/>
        </p:nvSpPr>
        <p:spPr>
          <a:xfrm>
            <a:off x="1331099" y="4236397"/>
            <a:ext cx="57555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Доля преподавателей, участвующих в реализации ОП ВО, имеющих ученую степень и (или) ученое звание, в общем числе преподавателей, участвующих в реализации ОП ВО в отчетном году, 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5AF0F-245D-E72F-CA65-04296136FAE5}"/>
              </a:ext>
            </a:extLst>
          </p:cNvPr>
          <p:cNvSpPr txBox="1"/>
          <p:nvPr/>
        </p:nvSpPr>
        <p:spPr>
          <a:xfrm>
            <a:off x="1330298" y="6535216"/>
            <a:ext cx="624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внешних конкурсов / грантов профессионального мастерства, в которых участвует ППС РУДН, ед.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F8E7614-B882-4533-B429-760B78F63BCF}"/>
              </a:ext>
            </a:extLst>
          </p:cNvPr>
          <p:cNvSpPr/>
          <p:nvPr/>
        </p:nvSpPr>
        <p:spPr>
          <a:xfrm>
            <a:off x="7856824" y="4102362"/>
            <a:ext cx="1744376" cy="1459583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Bold" panose="00000800000000000000" pitchFamily="2" charset="-52"/>
              </a:rPr>
              <a:t>66,1</a:t>
            </a:r>
            <a:endParaRPr lang="ru-RU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0F6D08C-3A1C-D101-C167-9467C1112929}"/>
              </a:ext>
            </a:extLst>
          </p:cNvPr>
          <p:cNvSpPr/>
          <p:nvPr/>
        </p:nvSpPr>
        <p:spPr>
          <a:xfrm>
            <a:off x="9726925" y="4112817"/>
            <a:ext cx="1744377" cy="14773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Bold" panose="00000800000000000000" pitchFamily="2" charset="-52"/>
              </a:rPr>
              <a:t>Не менее требований ФГОС ВО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Montserrat Bold" panose="00000800000000000000" pitchFamily="2" charset="-52"/>
              </a:rPr>
              <a:t>(100% реализуемых ОП*)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5A2C600A-722F-CA92-98AF-1CB1261E00CE}"/>
              </a:ext>
            </a:extLst>
          </p:cNvPr>
          <p:cNvSpPr/>
          <p:nvPr/>
        </p:nvSpPr>
        <p:spPr>
          <a:xfrm>
            <a:off x="11590368" y="4099456"/>
            <a:ext cx="1744377" cy="1477328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31639"/>
                </a:solidFill>
                <a:latin typeface="Montserrat Bold"/>
                <a:cs typeface="Rubik" pitchFamily="2" charset="-79"/>
              </a:rPr>
              <a:t>199 из 199 ОП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585ACC0-08C0-BDFF-413E-D4C4FFBB6C56}"/>
              </a:ext>
            </a:extLst>
          </p:cNvPr>
          <p:cNvSpPr/>
          <p:nvPr/>
        </p:nvSpPr>
        <p:spPr>
          <a:xfrm>
            <a:off x="13453812" y="4099456"/>
            <a:ext cx="1744377" cy="14773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Montserrat Bold" panose="00000800000000000000" pitchFamily="2" charset="-52"/>
              </a:rPr>
              <a:t>Не менее требований ФГОС ВО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709BDF1-AA94-28C8-8931-44529EBED3A1}"/>
              </a:ext>
            </a:extLst>
          </p:cNvPr>
          <p:cNvSpPr/>
          <p:nvPr/>
        </p:nvSpPr>
        <p:spPr>
          <a:xfrm>
            <a:off x="7845837" y="6630455"/>
            <a:ext cx="1744376" cy="8160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Bold" panose="00000800000000000000" pitchFamily="2" charset="-52"/>
              </a:rPr>
              <a:t>8</a:t>
            </a:r>
            <a:endParaRPr lang="ru-RU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E166D74-C749-E1D5-7454-9BE5C45C9671}"/>
              </a:ext>
            </a:extLst>
          </p:cNvPr>
          <p:cNvSpPr/>
          <p:nvPr/>
        </p:nvSpPr>
        <p:spPr>
          <a:xfrm>
            <a:off x="9715938" y="6640910"/>
            <a:ext cx="1744377" cy="817636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Bold" panose="00000800000000000000" pitchFamily="2" charset="-52"/>
              </a:rPr>
              <a:t>8</a:t>
            </a:r>
            <a:endParaRPr lang="ru-RU" sz="14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2285146-3878-37F6-3601-1E6E71CC7E28}"/>
              </a:ext>
            </a:extLst>
          </p:cNvPr>
          <p:cNvSpPr/>
          <p:nvPr/>
        </p:nvSpPr>
        <p:spPr>
          <a:xfrm>
            <a:off x="11579381" y="6627549"/>
            <a:ext cx="1744377" cy="817636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31639"/>
                </a:solidFill>
                <a:latin typeface="Montserrat Bold" panose="00000800000000000000" pitchFamily="2" charset="-52"/>
              </a:rPr>
              <a:t>23</a:t>
            </a:r>
            <a:endParaRPr lang="ru-RU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CA62F2E-3E4A-1672-FFC7-8EDF5A5938B0}"/>
              </a:ext>
            </a:extLst>
          </p:cNvPr>
          <p:cNvSpPr/>
          <p:nvPr/>
        </p:nvSpPr>
        <p:spPr>
          <a:xfrm>
            <a:off x="13442825" y="6627549"/>
            <a:ext cx="1744377" cy="817636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Bold" panose="00000800000000000000" pitchFamily="2" charset="-52"/>
              </a:rPr>
              <a:t>10</a:t>
            </a:r>
            <a:endParaRPr lang="ru-RU" sz="14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F7D5F-9669-D001-58EA-1FC1DF15A5D6}"/>
              </a:ext>
            </a:extLst>
          </p:cNvPr>
          <p:cNvSpPr txBox="1"/>
          <p:nvPr/>
        </p:nvSpPr>
        <p:spPr>
          <a:xfrm>
            <a:off x="1331100" y="8187848"/>
            <a:ext cx="5967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работников РУДН из числа ППС, участвующих в конкурсах</a:t>
            </a: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 </a:t>
            </a: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/ грантах профессионального мастерства, организуемых РУДН, чел.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4E9C372-BFF4-0169-33B3-17A644ADBF64}"/>
              </a:ext>
            </a:extLst>
          </p:cNvPr>
          <p:cNvSpPr/>
          <p:nvPr/>
        </p:nvSpPr>
        <p:spPr>
          <a:xfrm>
            <a:off x="7846639" y="8283087"/>
            <a:ext cx="1744376" cy="8160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Bold" panose="00000800000000000000" pitchFamily="2" charset="-52"/>
              </a:rPr>
              <a:t>210</a:t>
            </a:r>
            <a:endParaRPr lang="ru-RU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99C1EF66-32C9-1DC3-A449-300391164EAD}"/>
              </a:ext>
            </a:extLst>
          </p:cNvPr>
          <p:cNvSpPr/>
          <p:nvPr/>
        </p:nvSpPr>
        <p:spPr>
          <a:xfrm>
            <a:off x="9716740" y="8293542"/>
            <a:ext cx="1744377" cy="817636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Bold" panose="00000800000000000000" pitchFamily="2" charset="-52"/>
              </a:rPr>
              <a:t>200</a:t>
            </a:r>
            <a:endParaRPr lang="ru-RU" sz="14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9C75E96-6176-9FC9-85B7-431697C32E94}"/>
              </a:ext>
            </a:extLst>
          </p:cNvPr>
          <p:cNvSpPr/>
          <p:nvPr/>
        </p:nvSpPr>
        <p:spPr>
          <a:xfrm>
            <a:off x="11580183" y="8280181"/>
            <a:ext cx="1744377" cy="817636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31639"/>
                </a:solidFill>
                <a:latin typeface="Montserrat Bold" panose="00000800000000000000" pitchFamily="2" charset="-52"/>
              </a:rPr>
              <a:t>293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0CFF614-7D26-2A45-DD20-D893B6C63D09}"/>
              </a:ext>
            </a:extLst>
          </p:cNvPr>
          <p:cNvSpPr/>
          <p:nvPr/>
        </p:nvSpPr>
        <p:spPr>
          <a:xfrm>
            <a:off x="13443627" y="8280181"/>
            <a:ext cx="1744377" cy="817636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 Bold" panose="00000800000000000000" pitchFamily="2" charset="-52"/>
              </a:rPr>
              <a:t>250</a:t>
            </a:r>
            <a:endParaRPr lang="ru-RU" sz="14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C315F-6221-234C-EE2D-EBC5938DB302}"/>
              </a:ext>
            </a:extLst>
          </p:cNvPr>
          <p:cNvSpPr txBox="1"/>
          <p:nvPr/>
        </p:nvSpPr>
        <p:spPr>
          <a:xfrm>
            <a:off x="7856823" y="5628684"/>
            <a:ext cx="7771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9570FF"/>
              </a:buClr>
              <a:buSzTx/>
              <a:tabLst/>
              <a:defRPr/>
            </a:pPr>
            <a:r>
              <a:rPr kumimoji="0" lang="ru-RU" sz="120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*В 2024 г. изменена методика показателя</a:t>
            </a:r>
          </a:p>
        </p:txBody>
      </p:sp>
    </p:spTree>
    <p:extLst>
      <p:ext uri="{BB962C8B-B14F-4D97-AF65-F5344CB8AC3E}">
        <p14:creationId xmlns:p14="http://schemas.microsoft.com/office/powerpoint/2010/main" val="4274509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710E0-A6BD-23BD-F467-EAEE3DB28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7F0BED45-1210-E872-71EE-3F814F49A270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FD1AD97-5A61-6925-FDEF-2A305ECC8DA7}"/>
              </a:ext>
            </a:extLst>
          </p:cNvPr>
          <p:cNvSpPr txBox="1"/>
          <p:nvPr/>
        </p:nvSpPr>
        <p:spPr>
          <a:xfrm>
            <a:off x="1330298" y="935907"/>
            <a:ext cx="1421450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3.2. Система внутренней оценки качества высшего образования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85F84F7D-0E47-EEFA-881D-8992AED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24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952D221-B581-24B7-F1B2-CF9CDFBB0C79}"/>
              </a:ext>
            </a:extLst>
          </p:cNvPr>
          <p:cNvSpPr/>
          <p:nvPr/>
        </p:nvSpPr>
        <p:spPr>
          <a:xfrm>
            <a:off x="1306866" y="2527956"/>
            <a:ext cx="8686392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C3E20E-A2AD-14F6-2928-8C0CC71A6A5B}"/>
              </a:ext>
            </a:extLst>
          </p:cNvPr>
          <p:cNvSpPr/>
          <p:nvPr/>
        </p:nvSpPr>
        <p:spPr>
          <a:xfrm>
            <a:off x="10355584" y="2536453"/>
            <a:ext cx="826779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6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1B64906-FC07-8F70-BB31-5D94918072EA}"/>
              </a:ext>
            </a:extLst>
          </p:cNvPr>
          <p:cNvSpPr/>
          <p:nvPr/>
        </p:nvSpPr>
        <p:spPr>
          <a:xfrm>
            <a:off x="11416156" y="2536239"/>
            <a:ext cx="826779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6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290003A-0E22-CCE0-3345-D850538422F0}"/>
              </a:ext>
            </a:extLst>
          </p:cNvPr>
          <p:cNvSpPr/>
          <p:nvPr/>
        </p:nvSpPr>
        <p:spPr>
          <a:xfrm>
            <a:off x="12494056" y="2536453"/>
            <a:ext cx="826779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6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722041C-FD07-548E-3A1D-ADFB7E73A72E}"/>
              </a:ext>
            </a:extLst>
          </p:cNvPr>
          <p:cNvSpPr/>
          <p:nvPr/>
        </p:nvSpPr>
        <p:spPr>
          <a:xfrm>
            <a:off x="13491294" y="2536453"/>
            <a:ext cx="826779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6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34029-3BF0-BA59-6628-465E815BA348}"/>
              </a:ext>
            </a:extLst>
          </p:cNvPr>
          <p:cNvSpPr txBox="1"/>
          <p:nvPr/>
        </p:nvSpPr>
        <p:spPr>
          <a:xfrm>
            <a:off x="1306060" y="3469559"/>
            <a:ext cx="88929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обучающихся РУДН, ставших в отчетном году победителями и/или призерами Всероссийской студенческой олимпиады </a:t>
            </a:r>
            <a: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«Я профессионал» и международных студенческих олимпиад, чел.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DE7A8B-1728-AB0F-0FD5-635DB3BE1272}"/>
              </a:ext>
            </a:extLst>
          </p:cNvPr>
          <p:cNvSpPr txBox="1"/>
          <p:nvPr/>
        </p:nvSpPr>
        <p:spPr>
          <a:xfrm>
            <a:off x="1299987" y="4422133"/>
            <a:ext cx="8828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компетенций, по которым в отчетном году проводится вузовский чемпионат РУДН по стандартам </a:t>
            </a:r>
            <a:r>
              <a:rPr kumimoji="0" lang="ru-RU" sz="1600" b="1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WorldSkills</a:t>
            </a:r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, ед.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A7BF6FC-DCE3-8A6C-567F-3E87D5C36643}"/>
              </a:ext>
            </a:extLst>
          </p:cNvPr>
          <p:cNvSpPr/>
          <p:nvPr/>
        </p:nvSpPr>
        <p:spPr>
          <a:xfrm>
            <a:off x="10351299" y="3522774"/>
            <a:ext cx="82677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77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14BE3B1-8BAD-5E16-BB86-122C8A882E79}"/>
              </a:ext>
            </a:extLst>
          </p:cNvPr>
          <p:cNvSpPr/>
          <p:nvPr/>
        </p:nvSpPr>
        <p:spPr>
          <a:xfrm>
            <a:off x="10355582" y="4394921"/>
            <a:ext cx="82677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B1053EC-3609-3ECD-3250-D8E042B5C0B6}"/>
              </a:ext>
            </a:extLst>
          </p:cNvPr>
          <p:cNvSpPr/>
          <p:nvPr/>
        </p:nvSpPr>
        <p:spPr>
          <a:xfrm>
            <a:off x="11429200" y="3523291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D5B8D49-4068-693D-3CDC-1FA12E22AA6D}"/>
              </a:ext>
            </a:extLst>
          </p:cNvPr>
          <p:cNvSpPr/>
          <p:nvPr/>
        </p:nvSpPr>
        <p:spPr>
          <a:xfrm>
            <a:off x="11433483" y="4394099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3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946A1F6-F87D-C8D2-1EBF-BA483FF05BEC}"/>
              </a:ext>
            </a:extLst>
          </p:cNvPr>
          <p:cNvSpPr/>
          <p:nvPr/>
        </p:nvSpPr>
        <p:spPr>
          <a:xfrm>
            <a:off x="12484063" y="3529770"/>
            <a:ext cx="826780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295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0103CA10-E30F-E553-A57D-4BF63C585142}"/>
              </a:ext>
            </a:extLst>
          </p:cNvPr>
          <p:cNvSpPr/>
          <p:nvPr/>
        </p:nvSpPr>
        <p:spPr>
          <a:xfrm>
            <a:off x="12487396" y="4396651"/>
            <a:ext cx="826780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3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5F694B53-1945-8CF3-8F71-9A2879AEC12F}"/>
              </a:ext>
            </a:extLst>
          </p:cNvPr>
          <p:cNvSpPr/>
          <p:nvPr/>
        </p:nvSpPr>
        <p:spPr>
          <a:xfrm>
            <a:off x="13486201" y="3527772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DED11B-897C-D6A6-408D-71B82A48CFC9}"/>
              </a:ext>
            </a:extLst>
          </p:cNvPr>
          <p:cNvSpPr/>
          <p:nvPr/>
        </p:nvSpPr>
        <p:spPr>
          <a:xfrm>
            <a:off x="13486201" y="4399383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6D3529-C8AA-811B-089A-6A26A82ACBF5}"/>
              </a:ext>
            </a:extLst>
          </p:cNvPr>
          <p:cNvSpPr txBox="1"/>
          <p:nvPr/>
        </p:nvSpPr>
        <p:spPr>
          <a:xfrm>
            <a:off x="1304801" y="5177039"/>
            <a:ext cx="88236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обучающихся, получивших рабочую профессию и (или) дополнительную квалификацию (</a:t>
            </a:r>
            <a:r>
              <a:rPr kumimoji="0" lang="ru-RU" sz="1600" b="1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микроквалификацию</a:t>
            </a:r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) в пределах сроков освоения ОП ВО РУДН, чел.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DCF695-F35E-6512-55A0-73056D4989FA}"/>
              </a:ext>
            </a:extLst>
          </p:cNvPr>
          <p:cNvSpPr/>
          <p:nvPr/>
        </p:nvSpPr>
        <p:spPr>
          <a:xfrm>
            <a:off x="10360586" y="5215493"/>
            <a:ext cx="82677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D47F097-E738-2A22-8684-442B8450B133}"/>
              </a:ext>
            </a:extLst>
          </p:cNvPr>
          <p:cNvSpPr/>
          <p:nvPr/>
        </p:nvSpPr>
        <p:spPr>
          <a:xfrm>
            <a:off x="10348386" y="6090775"/>
            <a:ext cx="82677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80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B07449B9-6D2D-F247-503B-6364DD4EE4DE}"/>
              </a:ext>
            </a:extLst>
          </p:cNvPr>
          <p:cNvSpPr/>
          <p:nvPr/>
        </p:nvSpPr>
        <p:spPr>
          <a:xfrm>
            <a:off x="11440638" y="5214744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150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6D55DB6E-AA77-4653-7DBF-539D0F09AE8A}"/>
              </a:ext>
            </a:extLst>
          </p:cNvPr>
          <p:cNvSpPr/>
          <p:nvPr/>
        </p:nvSpPr>
        <p:spPr>
          <a:xfrm>
            <a:off x="11433483" y="6090722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B125CFA0-3FB4-D918-80FA-18AFEE837A39}"/>
              </a:ext>
            </a:extLst>
          </p:cNvPr>
          <p:cNvSpPr/>
          <p:nvPr/>
        </p:nvSpPr>
        <p:spPr>
          <a:xfrm>
            <a:off x="12496443" y="5217295"/>
            <a:ext cx="826780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502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FC0786FF-A31A-6D48-E26B-BBBCCD84B8E7}"/>
              </a:ext>
            </a:extLst>
          </p:cNvPr>
          <p:cNvSpPr/>
          <p:nvPr/>
        </p:nvSpPr>
        <p:spPr>
          <a:xfrm>
            <a:off x="12491143" y="6093273"/>
            <a:ext cx="826780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91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FF7C24FE-73E2-65E3-A713-EBA17FC13089}"/>
              </a:ext>
            </a:extLst>
          </p:cNvPr>
          <p:cNvSpPr/>
          <p:nvPr/>
        </p:nvSpPr>
        <p:spPr>
          <a:xfrm>
            <a:off x="13495249" y="5221238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200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B05EA06-F301-CCFD-6323-365BF8C792E6}"/>
              </a:ext>
            </a:extLst>
          </p:cNvPr>
          <p:cNvSpPr/>
          <p:nvPr/>
        </p:nvSpPr>
        <p:spPr>
          <a:xfrm>
            <a:off x="13494807" y="6066593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ACB8F-B664-BD07-89FB-C933CA3D19D1}"/>
              </a:ext>
            </a:extLst>
          </p:cNvPr>
          <p:cNvSpPr txBox="1"/>
          <p:nvPr/>
        </p:nvSpPr>
        <p:spPr>
          <a:xfrm>
            <a:off x="1294423" y="6804648"/>
            <a:ext cx="8869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ctr"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defRPr>
            </a:lvl1pPr>
          </a:lstStyle>
          <a:p>
            <a:r>
              <a:rPr lang="ru-RU" dirty="0"/>
              <a:t>Доля выпускников-иностранцев предыдущего календарного года, официально трудоустроенных на конец отчетного года в организации, осуществляющие свою основную деятельность в РФ*, %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70E7009-0494-65EE-1F99-5136E027D1D3}"/>
              </a:ext>
            </a:extLst>
          </p:cNvPr>
          <p:cNvSpPr/>
          <p:nvPr/>
        </p:nvSpPr>
        <p:spPr>
          <a:xfrm>
            <a:off x="10330842" y="6939194"/>
            <a:ext cx="82677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9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A4703DB-1876-2CCA-17AD-8B6F8EA08B02}"/>
              </a:ext>
            </a:extLst>
          </p:cNvPr>
          <p:cNvSpPr/>
          <p:nvPr/>
        </p:nvSpPr>
        <p:spPr>
          <a:xfrm>
            <a:off x="11416156" y="6939141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F7D5EA0-4CB7-C74E-5BB2-BA0BBFFABF1C}"/>
              </a:ext>
            </a:extLst>
          </p:cNvPr>
          <p:cNvSpPr/>
          <p:nvPr/>
        </p:nvSpPr>
        <p:spPr>
          <a:xfrm>
            <a:off x="12464145" y="6941692"/>
            <a:ext cx="826780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</a:t>
            </a:r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2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F52D24A-5F83-3306-1428-4587D607D366}"/>
              </a:ext>
            </a:extLst>
          </p:cNvPr>
          <p:cNvSpPr/>
          <p:nvPr/>
        </p:nvSpPr>
        <p:spPr>
          <a:xfrm>
            <a:off x="13494807" y="6944191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8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A419176E-66C8-87F4-26F1-F266F54CE53F}"/>
              </a:ext>
            </a:extLst>
          </p:cNvPr>
          <p:cNvSpPr/>
          <p:nvPr/>
        </p:nvSpPr>
        <p:spPr>
          <a:xfrm>
            <a:off x="10342932" y="7884063"/>
            <a:ext cx="82677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D36CD979-D7DA-0E8F-BCDE-1A8F05122F03}"/>
              </a:ext>
            </a:extLst>
          </p:cNvPr>
          <p:cNvSpPr/>
          <p:nvPr/>
        </p:nvSpPr>
        <p:spPr>
          <a:xfrm>
            <a:off x="11430427" y="7879151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8B2863B-8A04-22E8-63C1-084F13BE3845}"/>
              </a:ext>
            </a:extLst>
          </p:cNvPr>
          <p:cNvSpPr/>
          <p:nvPr/>
        </p:nvSpPr>
        <p:spPr>
          <a:xfrm>
            <a:off x="12465339" y="7884084"/>
            <a:ext cx="826780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144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4CBF7741-C31C-3A8C-1EEC-DB5FA0145A18}"/>
              </a:ext>
            </a:extLst>
          </p:cNvPr>
          <p:cNvSpPr/>
          <p:nvPr/>
        </p:nvSpPr>
        <p:spPr>
          <a:xfrm>
            <a:off x="13486201" y="7894417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150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23A657-86D2-14BD-30F7-43830B3AB2D2}"/>
              </a:ext>
            </a:extLst>
          </p:cNvPr>
          <p:cNvSpPr txBox="1"/>
          <p:nvPr/>
        </p:nvSpPr>
        <p:spPr>
          <a:xfrm>
            <a:off x="1292544" y="6126032"/>
            <a:ext cx="8744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fontAlgn="ctr">
              <a:defRPr kumimoji="0" sz="1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defRPr>
            </a:lvl1pPr>
          </a:lstStyle>
          <a:p>
            <a:r>
              <a:rPr lang="ru-RU" dirty="0"/>
              <a:t>Доля выпускников предыдущего календарного года, официально трудоустроенных на конец отчетного года</a:t>
            </a:r>
            <a:r>
              <a:rPr lang="en-US" dirty="0"/>
              <a:t>*</a:t>
            </a:r>
            <a:r>
              <a:rPr lang="ru-RU" dirty="0"/>
              <a:t>, %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D6CC1917-B1B4-855C-5137-B34B299B3197}"/>
              </a:ext>
            </a:extLst>
          </p:cNvPr>
          <p:cNvCxnSpPr>
            <a:cxnSpLocks/>
          </p:cNvCxnSpPr>
          <p:nvPr/>
        </p:nvCxnSpPr>
        <p:spPr>
          <a:xfrm flipV="1">
            <a:off x="1382159" y="4291321"/>
            <a:ext cx="12938761" cy="690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3E493E51-987D-F68D-10A7-984BC05235FF}"/>
              </a:ext>
            </a:extLst>
          </p:cNvPr>
          <p:cNvCxnSpPr>
            <a:cxnSpLocks/>
          </p:cNvCxnSpPr>
          <p:nvPr/>
        </p:nvCxnSpPr>
        <p:spPr>
          <a:xfrm>
            <a:off x="1380251" y="5083136"/>
            <a:ext cx="129406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9263112-AB86-01D8-770E-62A5BD3812C9}"/>
              </a:ext>
            </a:extLst>
          </p:cNvPr>
          <p:cNvCxnSpPr>
            <a:cxnSpLocks/>
          </p:cNvCxnSpPr>
          <p:nvPr/>
        </p:nvCxnSpPr>
        <p:spPr>
          <a:xfrm flipV="1">
            <a:off x="1380251" y="5995971"/>
            <a:ext cx="12940669" cy="4171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58A3C1B-2C79-DECF-5F9D-E35411EC2ECB}"/>
              </a:ext>
            </a:extLst>
          </p:cNvPr>
          <p:cNvCxnSpPr>
            <a:cxnSpLocks/>
          </p:cNvCxnSpPr>
          <p:nvPr/>
        </p:nvCxnSpPr>
        <p:spPr>
          <a:xfrm>
            <a:off x="1380251" y="6781115"/>
            <a:ext cx="12908667" cy="2353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75592B3D-1BE9-2BBE-DCFD-B83EAFEC2447}"/>
              </a:ext>
            </a:extLst>
          </p:cNvPr>
          <p:cNvCxnSpPr>
            <a:cxnSpLocks/>
          </p:cNvCxnSpPr>
          <p:nvPr/>
        </p:nvCxnSpPr>
        <p:spPr>
          <a:xfrm flipV="1">
            <a:off x="1380251" y="7659178"/>
            <a:ext cx="12940669" cy="972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B83FE97-D6BE-08A0-3AB0-70B3C2A74B5C}"/>
              </a:ext>
            </a:extLst>
          </p:cNvPr>
          <p:cNvSpPr txBox="1"/>
          <p:nvPr/>
        </p:nvSpPr>
        <p:spPr>
          <a:xfrm>
            <a:off x="1294373" y="7689197"/>
            <a:ext cx="87422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обучающихся, получивших на выпускном или предвыпускном курсе от конкретного работодателя приглашение на трудоустройство или стажировку с последующим трудоустройством по профилю осваиваемой ОП ВО, чел.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EC7745F-22A7-7543-2727-788F3381E6B1}"/>
              </a:ext>
            </a:extLst>
          </p:cNvPr>
          <p:cNvCxnSpPr>
            <a:cxnSpLocks/>
          </p:cNvCxnSpPr>
          <p:nvPr/>
        </p:nvCxnSpPr>
        <p:spPr>
          <a:xfrm flipV="1">
            <a:off x="1369824" y="8735830"/>
            <a:ext cx="12948249" cy="2353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507F96C3-D62D-A350-1F5E-84F15AB7E988}"/>
              </a:ext>
            </a:extLst>
          </p:cNvPr>
          <p:cNvSpPr/>
          <p:nvPr/>
        </p:nvSpPr>
        <p:spPr>
          <a:xfrm>
            <a:off x="10318869" y="8840766"/>
            <a:ext cx="859209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F983C0B8-3485-733B-EE75-F098B4924B49}"/>
              </a:ext>
            </a:extLst>
          </p:cNvPr>
          <p:cNvSpPr/>
          <p:nvPr/>
        </p:nvSpPr>
        <p:spPr>
          <a:xfrm>
            <a:off x="11406364" y="8835854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1F5192BB-A528-AFA7-6DC1-9F82EC18ADF9}"/>
              </a:ext>
            </a:extLst>
          </p:cNvPr>
          <p:cNvSpPr/>
          <p:nvPr/>
        </p:nvSpPr>
        <p:spPr>
          <a:xfrm>
            <a:off x="12441276" y="8840787"/>
            <a:ext cx="826780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11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A84DD35D-FBD5-855F-66CF-03DFA6739567}"/>
              </a:ext>
            </a:extLst>
          </p:cNvPr>
          <p:cNvSpPr/>
          <p:nvPr/>
        </p:nvSpPr>
        <p:spPr>
          <a:xfrm>
            <a:off x="13462138" y="8851120"/>
            <a:ext cx="82678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84AE4F-7D17-25D6-2C32-059254A31596}"/>
              </a:ext>
            </a:extLst>
          </p:cNvPr>
          <p:cNvSpPr txBox="1"/>
          <p:nvPr/>
        </p:nvSpPr>
        <p:spPr>
          <a:xfrm>
            <a:off x="1302394" y="8822806"/>
            <a:ext cx="8690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6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ОП ВО, по которым в отчетном году проведена диагностика остаточных знаний студентов, ед.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2D9089E-3722-24A8-B3BD-8742720A7762}"/>
              </a:ext>
            </a:extLst>
          </p:cNvPr>
          <p:cNvSpPr txBox="1"/>
          <p:nvPr/>
        </p:nvSpPr>
        <p:spPr>
          <a:xfrm>
            <a:off x="1380251" y="9691250"/>
            <a:ext cx="12761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9570FF"/>
              </a:buClr>
              <a:buSzTx/>
              <a:tabLst/>
              <a:defRPr/>
            </a:pPr>
            <a:r>
              <a:rPr kumimoji="0" lang="ru-RU" sz="140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*п</a:t>
            </a:r>
            <a:r>
              <a:rPr lang="ru-RU" sz="1400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о</a:t>
            </a:r>
            <a:r>
              <a:rPr kumimoji="0" lang="ru-RU" sz="140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 данным управления организации практик и содействия трудоустройству выпускников РУДН</a:t>
            </a:r>
          </a:p>
        </p:txBody>
      </p:sp>
      <p:graphicFrame>
        <p:nvGraphicFramePr>
          <p:cNvPr id="70" name="Диаграмма 69">
            <a:extLst>
              <a:ext uri="{FF2B5EF4-FFF2-40B4-BE49-F238E27FC236}">
                <a16:creationId xmlns:a16="http://schemas.microsoft.com/office/drawing/2014/main" id="{87D538C2-9625-8968-4372-839392FC79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9625312"/>
              </p:ext>
            </p:extLst>
          </p:nvPr>
        </p:nvGraphicFramePr>
        <p:xfrm>
          <a:off x="13593667" y="3238500"/>
          <a:ext cx="4882238" cy="5887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7A2D6D23-BD65-DE4E-A791-5386E478DFA4}"/>
              </a:ext>
            </a:extLst>
          </p:cNvPr>
          <p:cNvSpPr txBox="1"/>
          <p:nvPr/>
        </p:nvSpPr>
        <p:spPr>
          <a:xfrm>
            <a:off x="14209215" y="2552700"/>
            <a:ext cx="41549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Сведения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об обучающихся, получивших рабочую профессию и (или) дополнительную квалификацию (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микроквалификацию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в разрезе уровней подготовки</a:t>
            </a:r>
          </a:p>
        </p:txBody>
      </p:sp>
      <p:sp>
        <p:nvSpPr>
          <p:cNvPr id="72" name="TextBox 15">
            <a:extLst>
              <a:ext uri="{FF2B5EF4-FFF2-40B4-BE49-F238E27FC236}">
                <a16:creationId xmlns:a16="http://schemas.microsoft.com/office/drawing/2014/main" id="{F596995B-E1F4-DC23-5BBF-FCBF48D31415}"/>
              </a:ext>
            </a:extLst>
          </p:cNvPr>
          <p:cNvSpPr txBox="1"/>
          <p:nvPr/>
        </p:nvSpPr>
        <p:spPr>
          <a:xfrm>
            <a:off x="15403803" y="6435316"/>
            <a:ext cx="16752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502</a:t>
            </a:r>
            <a:r>
              <a:rPr lang="en-US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 </a:t>
            </a: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человека</a:t>
            </a:r>
            <a:endParaRPr lang="en-US" sz="2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507620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18630-C26B-414C-61A4-34C2BC48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7F9662A5-12CE-ADA0-0928-A4ED3663E53A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8E3A5B1-1B36-9BF6-940C-134D11449F0C}"/>
              </a:ext>
            </a:extLst>
          </p:cNvPr>
          <p:cNvSpPr txBox="1"/>
          <p:nvPr/>
        </p:nvSpPr>
        <p:spPr>
          <a:xfrm>
            <a:off x="1330298" y="935907"/>
            <a:ext cx="136811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3.2. Система внутренней оценки качества высшего образования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E8F1940E-C354-C861-4766-F489A257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25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867043B-9653-C6A4-1E36-795ADF5B60B7}"/>
              </a:ext>
            </a:extLst>
          </p:cNvPr>
          <p:cNvSpPr/>
          <p:nvPr/>
        </p:nvSpPr>
        <p:spPr>
          <a:xfrm>
            <a:off x="1331100" y="3198252"/>
            <a:ext cx="624840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08B6B31-CC93-BEE0-028B-15F007EB7575}"/>
              </a:ext>
            </a:extLst>
          </p:cNvPr>
          <p:cNvSpPr/>
          <p:nvPr/>
        </p:nvSpPr>
        <p:spPr>
          <a:xfrm>
            <a:off x="7809872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F2E7C-256E-A5C3-550D-043EC4DDD188}"/>
              </a:ext>
            </a:extLst>
          </p:cNvPr>
          <p:cNvSpPr/>
          <p:nvPr/>
        </p:nvSpPr>
        <p:spPr>
          <a:xfrm>
            <a:off x="9703450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33EACC4-2C30-BD11-E339-967CB943FC1C}"/>
              </a:ext>
            </a:extLst>
          </p:cNvPr>
          <p:cNvSpPr/>
          <p:nvPr/>
        </p:nvSpPr>
        <p:spPr>
          <a:xfrm>
            <a:off x="11585290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576FFAA-675A-E842-B50C-085168489874}"/>
              </a:ext>
            </a:extLst>
          </p:cNvPr>
          <p:cNvSpPr/>
          <p:nvPr/>
        </p:nvSpPr>
        <p:spPr>
          <a:xfrm>
            <a:off x="13478994" y="3198252"/>
            <a:ext cx="1640641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05591-EF13-95A0-B226-EB43F5C6DC42}"/>
              </a:ext>
            </a:extLst>
          </p:cNvPr>
          <p:cNvSpPr txBox="1"/>
          <p:nvPr/>
        </p:nvSpPr>
        <p:spPr>
          <a:xfrm>
            <a:off x="1331099" y="4236397"/>
            <a:ext cx="6215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опросов обучающихся на предмет их удовлетворенности качеством высшего образования РУДН, в т.ч. оснащением и организацией учебного процесса, ед.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7952D-5370-8B07-967D-4947403A799C}"/>
              </a:ext>
            </a:extLst>
          </p:cNvPr>
          <p:cNvSpPr txBox="1"/>
          <p:nvPr/>
        </p:nvSpPr>
        <p:spPr>
          <a:xfrm>
            <a:off x="1330298" y="5531583"/>
            <a:ext cx="62289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опросов ППС по вопросам организации и обеспечения их образовательной деятельности, ед.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30EA2AD-EA7A-00F1-FDEF-66980A9DD2E9}"/>
              </a:ext>
            </a:extLst>
          </p:cNvPr>
          <p:cNvSpPr/>
          <p:nvPr/>
        </p:nvSpPr>
        <p:spPr>
          <a:xfrm>
            <a:off x="7809874" y="4299168"/>
            <a:ext cx="1592777" cy="761999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3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B1EFE94-575E-C219-06FC-F6AD62A2CB52}"/>
              </a:ext>
            </a:extLst>
          </p:cNvPr>
          <p:cNvSpPr/>
          <p:nvPr/>
        </p:nvSpPr>
        <p:spPr>
          <a:xfrm>
            <a:off x="7809873" y="5618992"/>
            <a:ext cx="1592777" cy="761999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B59EDED-44D6-4174-1756-0012041470D4}"/>
              </a:ext>
            </a:extLst>
          </p:cNvPr>
          <p:cNvSpPr/>
          <p:nvPr/>
        </p:nvSpPr>
        <p:spPr>
          <a:xfrm>
            <a:off x="9706359" y="4297457"/>
            <a:ext cx="1592778" cy="7620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3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CAB5D03-B662-80A2-1716-E853D794734B}"/>
              </a:ext>
            </a:extLst>
          </p:cNvPr>
          <p:cNvSpPr/>
          <p:nvPr/>
        </p:nvSpPr>
        <p:spPr>
          <a:xfrm>
            <a:off x="9709889" y="5620834"/>
            <a:ext cx="1592778" cy="758316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E3AF669-611B-861C-84BB-7CF3F07E18C3}"/>
              </a:ext>
            </a:extLst>
          </p:cNvPr>
          <p:cNvSpPr/>
          <p:nvPr/>
        </p:nvSpPr>
        <p:spPr>
          <a:xfrm>
            <a:off x="11629278" y="4302125"/>
            <a:ext cx="1592777" cy="751753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3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CF5BD3AD-8CD1-4B27-3C2C-E9952D75B554}"/>
              </a:ext>
            </a:extLst>
          </p:cNvPr>
          <p:cNvSpPr/>
          <p:nvPr/>
        </p:nvSpPr>
        <p:spPr>
          <a:xfrm>
            <a:off x="11663318" y="5615171"/>
            <a:ext cx="1592778" cy="751753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527DD414-CED1-3C6A-B7DB-1C96BA4FE883}"/>
              </a:ext>
            </a:extLst>
          </p:cNvPr>
          <p:cNvSpPr/>
          <p:nvPr/>
        </p:nvSpPr>
        <p:spPr>
          <a:xfrm>
            <a:off x="13477325" y="4312967"/>
            <a:ext cx="1592778" cy="751752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3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D956DDB3-CDA1-BACD-E2FF-AC6B6DAE9555}"/>
              </a:ext>
            </a:extLst>
          </p:cNvPr>
          <p:cNvSpPr/>
          <p:nvPr/>
        </p:nvSpPr>
        <p:spPr>
          <a:xfrm>
            <a:off x="13502926" y="5615172"/>
            <a:ext cx="1592778" cy="751752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0FF6D-E478-28F2-6734-8F939CA652D0}"/>
              </a:ext>
            </a:extLst>
          </p:cNvPr>
          <p:cNvSpPr txBox="1"/>
          <p:nvPr/>
        </p:nvSpPr>
        <p:spPr>
          <a:xfrm>
            <a:off x="1336956" y="6735930"/>
            <a:ext cx="6068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опросов выпускников ОП ВО РУДН, проведенных в отчетном году ед.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DEA437-4DF5-DE69-6502-C04BA41C832D}"/>
              </a:ext>
            </a:extLst>
          </p:cNvPr>
          <p:cNvSpPr txBox="1"/>
          <p:nvPr/>
        </p:nvSpPr>
        <p:spPr>
          <a:xfrm>
            <a:off x="1336956" y="8026245"/>
            <a:ext cx="6365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Охват опросов работодателей, ед./год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7B00BA-D0C4-1D42-430B-FC092C2AEB0F}"/>
              </a:ext>
            </a:extLst>
          </p:cNvPr>
          <p:cNvSpPr/>
          <p:nvPr/>
        </p:nvSpPr>
        <p:spPr>
          <a:xfrm>
            <a:off x="7809873" y="6715628"/>
            <a:ext cx="1592777" cy="761999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A98D276-1D38-7C97-3FFC-E8146EC7E085}"/>
              </a:ext>
            </a:extLst>
          </p:cNvPr>
          <p:cNvSpPr/>
          <p:nvPr/>
        </p:nvSpPr>
        <p:spPr>
          <a:xfrm>
            <a:off x="7823993" y="7774011"/>
            <a:ext cx="1592777" cy="76199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721E1CCC-FB6B-0468-0D4B-0BB8114738C7}"/>
              </a:ext>
            </a:extLst>
          </p:cNvPr>
          <p:cNvSpPr/>
          <p:nvPr/>
        </p:nvSpPr>
        <p:spPr>
          <a:xfrm>
            <a:off x="9728499" y="6709546"/>
            <a:ext cx="1592778" cy="7620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5A1AD59-90B1-4E3C-046A-F74DD69D407D}"/>
              </a:ext>
            </a:extLst>
          </p:cNvPr>
          <p:cNvSpPr/>
          <p:nvPr/>
        </p:nvSpPr>
        <p:spPr>
          <a:xfrm>
            <a:off x="9728498" y="7777694"/>
            <a:ext cx="1592778" cy="75831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AA436D44-FC4B-718E-2770-7A2DDA6215BE}"/>
              </a:ext>
            </a:extLst>
          </p:cNvPr>
          <p:cNvSpPr/>
          <p:nvPr/>
        </p:nvSpPr>
        <p:spPr>
          <a:xfrm>
            <a:off x="11647125" y="6718586"/>
            <a:ext cx="1592778" cy="761998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6172D79D-149B-CFA1-0767-769FB5330272}"/>
              </a:ext>
            </a:extLst>
          </p:cNvPr>
          <p:cNvSpPr/>
          <p:nvPr/>
        </p:nvSpPr>
        <p:spPr>
          <a:xfrm>
            <a:off x="11659545" y="7802872"/>
            <a:ext cx="1592778" cy="736094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</a:t>
            </a:r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20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F44DE86-B877-8ABC-FCAC-AB0E160972AB}"/>
              </a:ext>
            </a:extLst>
          </p:cNvPr>
          <p:cNvSpPr/>
          <p:nvPr/>
        </p:nvSpPr>
        <p:spPr>
          <a:xfrm>
            <a:off x="13477325" y="6744183"/>
            <a:ext cx="1592778" cy="710804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6465338B-6EF0-C26B-989A-E4A7F9A3AF0D}"/>
              </a:ext>
            </a:extLst>
          </p:cNvPr>
          <p:cNvSpPr/>
          <p:nvPr/>
        </p:nvSpPr>
        <p:spPr>
          <a:xfrm>
            <a:off x="13489356" y="7783542"/>
            <a:ext cx="1623797" cy="74926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30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38123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FD678-89D8-6520-0984-A959F290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15B1291D-573D-F42C-5598-7F65489B43A7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27A253A-4EF3-66E0-B720-F89F291731F0}"/>
              </a:ext>
            </a:extLst>
          </p:cNvPr>
          <p:cNvSpPr txBox="1"/>
          <p:nvPr/>
        </p:nvSpPr>
        <p:spPr>
          <a:xfrm>
            <a:off x="1330298" y="935907"/>
            <a:ext cx="136811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Сводные данные по выполнению показателей ОУП в 2024 г.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3C58CC5D-2998-88AD-58E2-C0007E27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26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D8149991-BAEE-DCED-C145-9140C0C94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339572"/>
              </p:ext>
            </p:extLst>
          </p:nvPr>
        </p:nvGraphicFramePr>
        <p:xfrm>
          <a:off x="959700" y="3063812"/>
          <a:ext cx="13909701" cy="703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9D68190-4EFE-C85C-1088-335D756DD85A}"/>
              </a:ext>
            </a:extLst>
          </p:cNvPr>
          <p:cNvSpPr txBox="1"/>
          <p:nvPr/>
        </p:nvSpPr>
        <p:spPr>
          <a:xfrm>
            <a:off x="1330299" y="2461882"/>
            <a:ext cx="124619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9EEE7"/>
                </a:solidFill>
                <a:latin typeface="Montserrat Bold"/>
              </a:rPr>
              <a:t>Доля выполненных КПЭ, %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9BAE941-7CFA-19E6-80CD-293FFD5C7164}"/>
              </a:ext>
            </a:extLst>
          </p:cNvPr>
          <p:cNvSpPr txBox="1"/>
          <p:nvPr/>
        </p:nvSpPr>
        <p:spPr>
          <a:xfrm>
            <a:off x="13487400" y="6716669"/>
            <a:ext cx="4023524" cy="1124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9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выполнение показателей РУДН в </a:t>
            </a:r>
            <a:r>
              <a:rPr lang="ru-RU" sz="32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2024</a:t>
            </a:r>
            <a:r>
              <a:rPr lang="ru-RU" sz="3200" b="1" dirty="0">
                <a:solidFill>
                  <a:srgbClr val="F9EEE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году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3399CD-331D-A3DB-F425-CB766AEB7861}"/>
              </a:ext>
            </a:extLst>
          </p:cNvPr>
          <p:cNvSpPr txBox="1"/>
          <p:nvPr/>
        </p:nvSpPr>
        <p:spPr>
          <a:xfrm>
            <a:off x="13581525" y="5599095"/>
            <a:ext cx="4023524" cy="1331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8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Ultra-Bold"/>
              </a:rPr>
              <a:t>98%</a:t>
            </a:r>
            <a:endParaRPr lang="en-US" sz="138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226066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7F6B6-FC35-6372-BBBA-0331BC2BE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957BA4D0-7D75-4B58-9DC4-A834799801F3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BAEA183-41EC-0D5D-79EB-DFBC70A8D06A}"/>
              </a:ext>
            </a:extLst>
          </p:cNvPr>
          <p:cNvSpPr txBox="1"/>
          <p:nvPr/>
        </p:nvSpPr>
        <p:spPr>
          <a:xfrm>
            <a:off x="1330298" y="935907"/>
            <a:ext cx="1429070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Проект решения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C0ACD386-857C-6C44-B7FB-8A85D7E72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27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86DCF-BF54-4923-A7B3-FBF8EB6A1A0F}"/>
              </a:ext>
            </a:extLst>
          </p:cNvPr>
          <p:cNvSpPr txBox="1"/>
          <p:nvPr/>
        </p:nvSpPr>
        <p:spPr>
          <a:xfrm>
            <a:off x="1219200" y="1930545"/>
            <a:ext cx="16383000" cy="2984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Информацию о выполнении Программы комплексного развития РУДН «Качество образования» за 2024 год принять к сведению.</a:t>
            </a:r>
          </a:p>
          <a:p>
            <a:pPr marL="457200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Признать работу подразделений и служб РУДН по исполнению Программы комплексного развития РУДН «Качество образования» за 2024 год удовлетворительной. </a:t>
            </a:r>
          </a:p>
          <a:p>
            <a:pPr marL="457200" indent="-4572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связи с невыполнением показателя </a:t>
            </a:r>
            <a:r>
              <a:rPr lang="ru-RU" i="1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«3.1.1. Количество ОП ВО, получивших в отчетном году сертификат качества по результатам прохождения профессионально-общественной аккредитации, в т.ч. международной»</a:t>
            </a:r>
            <a:r>
              <a:rPr lang="ru-RU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в 2024 году увеличить плановое значение данного показателя на 2025 год до 10 образовательных программ. </a:t>
            </a:r>
          </a:p>
          <a:p>
            <a:pPr marL="457200" indent="-45720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Перенести следующие показатели из Дополнительного соглашения первого проректора-проректора по образовательной деятельности в Программу комплексного развития </a:t>
            </a:r>
            <a:r>
              <a:rPr lang="ru-RU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РУДН «Качество образования»: </a:t>
            </a:r>
            <a:endParaRPr lang="ru-RU" dirty="0">
              <a:solidFill>
                <a:schemeClr val="bg1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FC470CC-D35C-64EC-8E71-6D68A9A10501}"/>
              </a:ext>
            </a:extLst>
          </p:cNvPr>
          <p:cNvSpPr/>
          <p:nvPr/>
        </p:nvSpPr>
        <p:spPr>
          <a:xfrm>
            <a:off x="1795593" y="5019755"/>
            <a:ext cx="13596807" cy="35184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52442A2-C270-740E-77D4-D348AA02896A}"/>
              </a:ext>
            </a:extLst>
          </p:cNvPr>
          <p:cNvSpPr/>
          <p:nvPr/>
        </p:nvSpPr>
        <p:spPr>
          <a:xfrm>
            <a:off x="15584129" y="5019755"/>
            <a:ext cx="1640641" cy="35184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15516-2106-3F4D-70F6-4DCA4C216C9B}"/>
              </a:ext>
            </a:extLst>
          </p:cNvPr>
          <p:cNvSpPr txBox="1"/>
          <p:nvPr/>
        </p:nvSpPr>
        <p:spPr>
          <a:xfrm>
            <a:off x="1672693" y="5411564"/>
            <a:ext cx="139261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ctr"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kumimoji="0" lang="ru-RU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Доля обучающихся по программам магистратуры, программам подготовки научно-педагогических кадров в аспирантуре, программам ординатуры, программам ассистентуры-стажировки в общей численности обучающихся по образовательным программам высшего образования по очной форме обучения, %</a:t>
            </a:r>
          </a:p>
          <a:p>
            <a:pPr algn="l" fontAlgn="ctr"/>
            <a:r>
              <a:rPr kumimoji="0" lang="ru-RU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Соисполнитель: </a:t>
            </a:r>
            <a:r>
              <a:rPr kumimoji="0" lang="ru-RU" sz="160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А.А</a:t>
            </a:r>
            <a:r>
              <a:rPr kumimoji="0" lang="ru-RU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. Костин 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23389CE-9D34-0DB9-4F34-767094EB55A9}"/>
              </a:ext>
            </a:extLst>
          </p:cNvPr>
          <p:cNvSpPr/>
          <p:nvPr/>
        </p:nvSpPr>
        <p:spPr>
          <a:xfrm>
            <a:off x="15584128" y="5591548"/>
            <a:ext cx="1592778" cy="5013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30,09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603A5-DE29-3C3C-6AC8-89B1A42D63D9}"/>
              </a:ext>
            </a:extLst>
          </p:cNvPr>
          <p:cNvSpPr txBox="1"/>
          <p:nvPr/>
        </p:nvSpPr>
        <p:spPr>
          <a:xfrm>
            <a:off x="1163270" y="8804855"/>
            <a:ext cx="14457730" cy="126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0838">
              <a:lnSpc>
                <a:spcPct val="107000"/>
              </a:lnSpc>
              <a:buClr>
                <a:schemeClr val="bg1"/>
              </a:buClr>
            </a:pPr>
            <a:endParaRPr lang="ru-RU" dirty="0">
              <a:solidFill>
                <a:schemeClr val="bg1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93738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eriod" startAt="5"/>
            </a:pPr>
            <a:r>
              <a:rPr lang="ru-RU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Первому проректору – проректору по образовательной деятельности </a:t>
            </a:r>
            <a:r>
              <a:rPr lang="ru-RU" dirty="0" err="1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Ю.Н</a:t>
            </a:r>
            <a:r>
              <a:rPr lang="ru-RU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Эбзеевой в срок до 28.02.2025 утвердить отдельным приказом установление плановых показателей Программы комплексного развития РУДН «Качество образования» на 2025 год по </a:t>
            </a:r>
            <a:r>
              <a:rPr lang="ru-RU" dirty="0" err="1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ОУП</a:t>
            </a:r>
            <a:r>
              <a:rPr lang="ru-RU" dirty="0">
                <a:solidFill>
                  <a:schemeClr val="bg1"/>
                </a:solidFill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D8C719-F03F-611D-B958-57BC9A1D1D5C}"/>
              </a:ext>
            </a:extLst>
          </p:cNvPr>
          <p:cNvSpPr txBox="1"/>
          <p:nvPr/>
        </p:nvSpPr>
        <p:spPr>
          <a:xfrm>
            <a:off x="1672693" y="6496603"/>
            <a:ext cx="139261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ctr"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kumimoji="0" lang="ru-RU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Доля иностранных граждан, обучающихся по программам магистратуры, программам подготовки научно-педагогических кадров в аспирантуре, программам ординатуры, программам ассистентуры-стажировки по очной форме обучения, %</a:t>
            </a:r>
          </a:p>
          <a:p>
            <a:pPr fontAlgn="ctr"/>
            <a:r>
              <a:rPr kumimoji="0" lang="ru-RU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Соисполнители: </a:t>
            </a:r>
            <a:r>
              <a:rPr lang="ru-RU" sz="1600" dirty="0" err="1">
                <a:solidFill>
                  <a:schemeClr val="bg1"/>
                </a:solidFill>
                <a:latin typeface="Montserrat" panose="00000500000000000000" pitchFamily="2" charset="-52"/>
                <a:cs typeface="Rubik" pitchFamily="2" charset="-79"/>
              </a:rPr>
              <a:t>М.О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  <a:cs typeface="Rubik" pitchFamily="2" charset="-79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Montserrat" panose="00000500000000000000" pitchFamily="2" charset="-52"/>
                <a:cs typeface="Rubik" pitchFamily="2" charset="-79"/>
              </a:rPr>
              <a:t>Рекец</a:t>
            </a:r>
            <a:r>
              <a:rPr lang="ru-RU" sz="1600" dirty="0">
                <a:solidFill>
                  <a:schemeClr val="bg1"/>
                </a:solidFill>
                <a:latin typeface="Montserrat" panose="00000500000000000000" pitchFamily="2" charset="-52"/>
                <a:cs typeface="Rubik" pitchFamily="2" charset="-79"/>
              </a:rPr>
              <a:t>, </a:t>
            </a:r>
            <a:r>
              <a:rPr kumimoji="0" lang="ru-RU" sz="1600" i="0" u="none" strike="noStrike" kern="1200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А.А</a:t>
            </a:r>
            <a:r>
              <a:rPr kumimoji="0" lang="ru-RU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. Костин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3240ED4-7521-81AC-1D85-8FDAEAF208A9}"/>
              </a:ext>
            </a:extLst>
          </p:cNvPr>
          <p:cNvSpPr/>
          <p:nvPr/>
        </p:nvSpPr>
        <p:spPr>
          <a:xfrm>
            <a:off x="15575545" y="6594143"/>
            <a:ext cx="1592778" cy="5013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40,06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48C34-4BBF-E059-5098-1324B6F7523D}"/>
              </a:ext>
            </a:extLst>
          </p:cNvPr>
          <p:cNvSpPr txBox="1"/>
          <p:nvPr/>
        </p:nvSpPr>
        <p:spPr>
          <a:xfrm>
            <a:off x="1672693" y="7337382"/>
            <a:ext cx="13771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ctr"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kumimoji="0" lang="ru-RU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Количество мультидисциплинарных договоров, по условиям которых предусмотрено обеспечение практикой обучающихся по трём и более направлениям подготовки и специальностям с общим количеством практикантов, прошедших практику за отчётный год, не менее 200, с установлением значения – 80 (накопительным итогом)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176C84B-FDA2-CA95-92C8-F0C5465E3804}"/>
              </a:ext>
            </a:extLst>
          </p:cNvPr>
          <p:cNvSpPr/>
          <p:nvPr/>
        </p:nvSpPr>
        <p:spPr>
          <a:xfrm>
            <a:off x="15575545" y="7448835"/>
            <a:ext cx="1592778" cy="5013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140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D20E8F-64EA-E7F8-CB21-BA9E9E38AC55}"/>
              </a:ext>
            </a:extLst>
          </p:cNvPr>
          <p:cNvSpPr txBox="1"/>
          <p:nvPr/>
        </p:nvSpPr>
        <p:spPr>
          <a:xfrm>
            <a:off x="1672693" y="8191256"/>
            <a:ext cx="1359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ctr"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kumimoji="0" lang="ru-RU" sz="160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cs typeface="Rubik" pitchFamily="2" charset="-79"/>
              </a:rPr>
              <a:t>Доля обучающихся, осваивающих в РУДН программы бакалавриата, специалитета и магистратуры в очной форме, прошедших в отчетном году производственную практику во внешних профильных организациях (без учёта НИР, педагогических и преддипломных практик), %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E2CC780-D6DE-85E9-54D9-EA80715E5EA1}"/>
              </a:ext>
            </a:extLst>
          </p:cNvPr>
          <p:cNvSpPr/>
          <p:nvPr/>
        </p:nvSpPr>
        <p:spPr>
          <a:xfrm>
            <a:off x="15584128" y="8326505"/>
            <a:ext cx="1592778" cy="501328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Montserrat Bold" panose="00000800000000000000" pitchFamily="2" charset="-52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82338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48410-5E20-E9C7-0894-F6884B5D8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BFE8F7-5AFE-58EC-20C2-34B33F661191}"/>
              </a:ext>
            </a:extLst>
          </p:cNvPr>
          <p:cNvSpPr/>
          <p:nvPr/>
        </p:nvSpPr>
        <p:spPr>
          <a:xfrm>
            <a:off x="4328150" y="8067221"/>
            <a:ext cx="6777340" cy="1910213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DA14E84B-F2DF-4FBB-7BE2-314C9912E603}"/>
              </a:ext>
            </a:extLst>
          </p:cNvPr>
          <p:cNvSpPr/>
          <p:nvPr/>
        </p:nvSpPr>
        <p:spPr>
          <a:xfrm>
            <a:off x="1028862" y="925196"/>
            <a:ext cx="1639632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F215FC5-5497-5F25-4DAB-89B499C397D1}"/>
              </a:ext>
            </a:extLst>
          </p:cNvPr>
          <p:cNvSpPr txBox="1"/>
          <p:nvPr/>
        </p:nvSpPr>
        <p:spPr>
          <a:xfrm>
            <a:off x="1028862" y="1083300"/>
            <a:ext cx="15788204" cy="116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ЗАДАЧА №1. </a:t>
            </a:r>
            <a:r>
              <a:rPr kumimoji="0" lang="ru-RU" sz="3600" b="1" i="0" u="none" strike="noStrike" kern="1200" cap="none" spc="19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Современное материально-техническое оснащение образовательной деятельности</a:t>
            </a:r>
            <a:endParaRPr kumimoji="0" lang="en-US" sz="3600" b="1" i="0" u="none" strike="noStrike" kern="1200" cap="none" spc="194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2482C7A-4571-E3ED-7CC1-C034538B3B3E}"/>
              </a:ext>
            </a:extLst>
          </p:cNvPr>
          <p:cNvSpPr txBox="1"/>
          <p:nvPr/>
        </p:nvSpPr>
        <p:spPr>
          <a:xfrm>
            <a:off x="1028862" y="2871449"/>
            <a:ext cx="438133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114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1.1. РЕАЛИЗАЦИЯ ПЛАНА РАЗВИТИЯ АУДИТОРНОГО ФОНДА «АУДИТОРИЯ 5 ЗВЕЗД»</a:t>
            </a:r>
            <a:endParaRPr kumimoji="0" lang="en-US" sz="2400" b="1" i="0" u="none" strike="noStrike" kern="1200" cap="none" spc="114" normalizeH="0" baseline="0" noProof="0" dirty="0">
              <a:ln>
                <a:noFill/>
              </a:ln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876A0443-88A0-E777-3210-BF54B7DEF21F}"/>
              </a:ext>
            </a:extLst>
          </p:cNvPr>
          <p:cNvSpPr txBox="1"/>
          <p:nvPr/>
        </p:nvSpPr>
        <p:spPr>
          <a:xfrm>
            <a:off x="7620000" y="2870743"/>
            <a:ext cx="7543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1.2. ПОВЫШЕНИЕ УРОВНЯ ПРАКТИЧЕСКОЙ ПОДГОТОВКИ ОБУЧАЮЩИХСЯ ПРИМЕНЕНИЕМ СРЕДСТВ СИМУЛЯЦИОННОГО ОБУЧЕНИЯ</a:t>
            </a:r>
            <a:endParaRPr lang="en-US" sz="2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FDB2BD9F-1B31-39F8-9731-205715C9105E}"/>
              </a:ext>
            </a:extLst>
          </p:cNvPr>
          <p:cNvSpPr txBox="1"/>
          <p:nvPr/>
        </p:nvSpPr>
        <p:spPr>
          <a:xfrm>
            <a:off x="1082509" y="5742581"/>
            <a:ext cx="47848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1.3. РАЗВИТИЕ СОВРЕМЕННОГО </a:t>
            </a:r>
            <a:b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</a:b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УЧЕБНО-НАУЧНОГО ЛАБОРАТОРНОГО ФОНДА</a:t>
            </a:r>
            <a:endParaRPr lang="en-US" sz="2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D549FCA4-49E6-4190-2412-DC1A38AE7AC8}"/>
              </a:ext>
            </a:extLst>
          </p:cNvPr>
          <p:cNvSpPr txBox="1"/>
          <p:nvPr/>
        </p:nvSpPr>
        <p:spPr>
          <a:xfrm>
            <a:off x="7620000" y="5760496"/>
            <a:ext cx="61722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1.4. РАЗВИТИЕ МАТЕРИАЛЬНО-ТЕХНИЧЕСКОЙ БАЗЫ </a:t>
            </a:r>
            <a:b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</a:b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УНИБЦ (НБ) И ЭИОС РУДН</a:t>
            </a:r>
            <a:endParaRPr lang="en-US" sz="2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F2A8B1A8-2AB1-664A-6596-1BD3E131BFCD}"/>
              </a:ext>
            </a:extLst>
          </p:cNvPr>
          <p:cNvSpPr txBox="1"/>
          <p:nvPr/>
        </p:nvSpPr>
        <p:spPr>
          <a:xfrm>
            <a:off x="5045174" y="8499107"/>
            <a:ext cx="536895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ВЫПОЛНЕНО: </a:t>
            </a:r>
            <a:b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62E697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15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BB21A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/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8DEDC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15</a:t>
            </a:r>
            <a: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ПОКАЗАТЕЛЕЙ</a:t>
            </a:r>
          </a:p>
        </p:txBody>
      </p:sp>
      <p:sp>
        <p:nvSpPr>
          <p:cNvPr id="26" name="Номер слайда 12">
            <a:extLst>
              <a:ext uri="{FF2B5EF4-FFF2-40B4-BE49-F238E27FC236}">
                <a16:creationId xmlns:a16="http://schemas.microsoft.com/office/drawing/2014/main" id="{FC107184-16D4-30CE-D2BA-9CFC9D24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Ultra-Bold" panose="020B060402020202020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Ultra-Bold" panose="020B0604020202020204" charset="-52"/>
              <a:ea typeface="+mn-ea"/>
              <a:cs typeface="+mn-cs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6B4820F9-E87E-BEBB-6CEA-0B388E5BB2E6}"/>
              </a:ext>
            </a:extLst>
          </p:cNvPr>
          <p:cNvSpPr/>
          <p:nvPr/>
        </p:nvSpPr>
        <p:spPr>
          <a:xfrm>
            <a:off x="940067" y="7280188"/>
            <a:ext cx="4953000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547A6BC-6C3E-0472-985E-5B3EC166B3E7}"/>
              </a:ext>
            </a:extLst>
          </p:cNvPr>
          <p:cNvSpPr/>
          <p:nvPr/>
        </p:nvSpPr>
        <p:spPr>
          <a:xfrm>
            <a:off x="7620001" y="7280188"/>
            <a:ext cx="4953000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8A19016D-BDC6-9D09-6EF3-BB8A8B91586D}"/>
              </a:ext>
            </a:extLst>
          </p:cNvPr>
          <p:cNvSpPr/>
          <p:nvPr/>
        </p:nvSpPr>
        <p:spPr>
          <a:xfrm>
            <a:off x="7557838" y="4455195"/>
            <a:ext cx="4953000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2C3CECEA-BBB2-C57C-B9A4-6E3BB214C530}"/>
              </a:ext>
            </a:extLst>
          </p:cNvPr>
          <p:cNvSpPr/>
          <p:nvPr/>
        </p:nvSpPr>
        <p:spPr>
          <a:xfrm>
            <a:off x="940067" y="4416091"/>
            <a:ext cx="4953000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DA011C0-4241-75AB-6042-80BA03E1E469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 smtClean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  <a:endParaRPr lang="en-US" sz="26000" b="1" spc="114" dirty="0">
              <a:gradFill flip="none" rotWithShape="1">
                <a:gsLst>
                  <a:gs pos="100000">
                    <a:srgbClr val="62E697">
                      <a:alpha val="10000"/>
                    </a:srgbClr>
                  </a:gs>
                  <a:gs pos="0">
                    <a:srgbClr val="78DEDC">
                      <a:alpha val="37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04809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9BF22-85CD-8994-7247-A8328EB3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97A1C3D4-C32F-85B7-1CC7-9BDAC080349D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E001E2C-BFF8-3FE6-BB02-E823621F98C2}"/>
              </a:ext>
            </a:extLst>
          </p:cNvPr>
          <p:cNvSpPr txBox="1"/>
          <p:nvPr/>
        </p:nvSpPr>
        <p:spPr>
          <a:xfrm>
            <a:off x="1330298" y="935907"/>
            <a:ext cx="136811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1.1. Реализация плана развития аудиторного фонда «Аудитория 5 звезд»</a:t>
            </a:r>
            <a:endParaRPr lang="en-US" sz="4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29121906-5C89-DF44-68B5-62590D23194A}"/>
              </a:ext>
            </a:extLst>
          </p:cNvPr>
          <p:cNvSpPr txBox="1"/>
          <p:nvPr/>
        </p:nvSpPr>
        <p:spPr>
          <a:xfrm>
            <a:off x="1444598" y="7581900"/>
            <a:ext cx="12268200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2024 год:</a:t>
            </a:r>
          </a:p>
          <a:p>
            <a:pPr marL="0" lvl="0" indent="0" algn="l">
              <a:spcBef>
                <a:spcPct val="0"/>
              </a:spcBef>
            </a:pPr>
            <a:endParaRPr lang="ru-RU" sz="2000" b="1" spc="177" dirty="0">
              <a:solidFill>
                <a:srgbClr val="EA9267"/>
              </a:solidFill>
              <a:latin typeface="Montserrat Bold"/>
              <a:sym typeface="Montserrat Bold"/>
            </a:endParaRP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sz="2000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Лекционные залы: </a:t>
            </a:r>
            <a:r>
              <a:rPr lang="ru-RU" sz="2000" u="none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зал №3 ГК, ИЭ, ФИИ, ЮИ</a:t>
            </a: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sz="2000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Редизайн аудиторий: </a:t>
            </a:r>
            <a:r>
              <a:rPr lang="ru-RU" sz="2000" u="none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ФИИ, ИЭ, 3-й этаж ГК</a:t>
            </a: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sz="2000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Аудитории-трансформеры: </a:t>
            </a:r>
            <a:r>
              <a:rPr lang="ru-RU" sz="2000" u="none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ФИИ, 3-й этаж ГК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226D3814-701D-B25B-5570-FD8615BC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4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4D0A01B-0334-1D9F-D335-2F0DC1145807}"/>
              </a:ext>
            </a:extLst>
          </p:cNvPr>
          <p:cNvSpPr/>
          <p:nvPr/>
        </p:nvSpPr>
        <p:spPr>
          <a:xfrm>
            <a:off x="1330298" y="2862505"/>
            <a:ext cx="624840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A90E75C-6C80-6B92-44F5-A9AE5CA43E52}"/>
              </a:ext>
            </a:extLst>
          </p:cNvPr>
          <p:cNvSpPr/>
          <p:nvPr/>
        </p:nvSpPr>
        <p:spPr>
          <a:xfrm>
            <a:off x="7856022" y="2862505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1A34A46-B40D-ACD8-0F56-3783A16CCF4C}"/>
              </a:ext>
            </a:extLst>
          </p:cNvPr>
          <p:cNvSpPr/>
          <p:nvPr/>
        </p:nvSpPr>
        <p:spPr>
          <a:xfrm>
            <a:off x="9726124" y="2862505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FDB63F8-7F49-79EB-3BFA-1C0C4C969E60}"/>
              </a:ext>
            </a:extLst>
          </p:cNvPr>
          <p:cNvSpPr/>
          <p:nvPr/>
        </p:nvSpPr>
        <p:spPr>
          <a:xfrm>
            <a:off x="11596226" y="2862505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C3E254F-9ADF-55C3-A880-3E342F15CFCF}"/>
              </a:ext>
            </a:extLst>
          </p:cNvPr>
          <p:cNvSpPr/>
          <p:nvPr/>
        </p:nvSpPr>
        <p:spPr>
          <a:xfrm>
            <a:off x="13466328" y="2862505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6773B-28E0-8F4A-7326-A7AD9F8EE131}"/>
              </a:ext>
            </a:extLst>
          </p:cNvPr>
          <p:cNvSpPr txBox="1"/>
          <p:nvPr/>
        </p:nvSpPr>
        <p:spPr>
          <a:xfrm>
            <a:off x="1330298" y="390065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лекционных залов, модернизированных в отчетном году, ед./год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F04C90-D3C5-9312-B118-74C5D4A0B695}"/>
              </a:ext>
            </a:extLst>
          </p:cNvPr>
          <p:cNvSpPr txBox="1"/>
          <p:nvPr/>
        </p:nvSpPr>
        <p:spPr>
          <a:xfrm>
            <a:off x="1330298" y="4969279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учебных аудиторий, в которых проведен редизайн в отчетном году, ауд./год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F013C3-714C-2A01-DE5D-94086C909CA6}"/>
              </a:ext>
            </a:extLst>
          </p:cNvPr>
          <p:cNvSpPr txBox="1"/>
          <p:nvPr/>
        </p:nvSpPr>
        <p:spPr>
          <a:xfrm>
            <a:off x="1330298" y="6091802"/>
            <a:ext cx="6061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аудиторий-трансформеров, введенных в учебный процесс в отчетном году, ауд./год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93B90F12-54F1-4AB1-AA96-BAD71068FB8C}"/>
              </a:ext>
            </a:extLst>
          </p:cNvPr>
          <p:cNvSpPr/>
          <p:nvPr/>
        </p:nvSpPr>
        <p:spPr>
          <a:xfrm>
            <a:off x="7856022" y="3766615"/>
            <a:ext cx="1592777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0FD12312-F962-1C78-5CFB-F75E795EB283}"/>
              </a:ext>
            </a:extLst>
          </p:cNvPr>
          <p:cNvSpPr/>
          <p:nvPr/>
        </p:nvSpPr>
        <p:spPr>
          <a:xfrm>
            <a:off x="7856022" y="4884328"/>
            <a:ext cx="1592777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A7B6A5D-4441-93B8-F72B-FEA445213DF1}"/>
              </a:ext>
            </a:extLst>
          </p:cNvPr>
          <p:cNvSpPr/>
          <p:nvPr/>
        </p:nvSpPr>
        <p:spPr>
          <a:xfrm>
            <a:off x="7856022" y="6085293"/>
            <a:ext cx="1592777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11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38CBFA0-782B-E528-377A-C5BBB199EEFD}"/>
              </a:ext>
            </a:extLst>
          </p:cNvPr>
          <p:cNvSpPr/>
          <p:nvPr/>
        </p:nvSpPr>
        <p:spPr>
          <a:xfrm>
            <a:off x="9726124" y="3777069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AB42EDB0-885A-9D2E-1716-0E1F6B9381A7}"/>
              </a:ext>
            </a:extLst>
          </p:cNvPr>
          <p:cNvSpPr/>
          <p:nvPr/>
        </p:nvSpPr>
        <p:spPr>
          <a:xfrm>
            <a:off x="9726124" y="4908919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F31F430-40DD-E6A3-DB0E-C642F2CC0FE2}"/>
              </a:ext>
            </a:extLst>
          </p:cNvPr>
          <p:cNvSpPr/>
          <p:nvPr/>
        </p:nvSpPr>
        <p:spPr>
          <a:xfrm>
            <a:off x="9726124" y="6081826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0AC5FB65-2230-BA68-2C59-D58CAAD9815C}"/>
              </a:ext>
            </a:extLst>
          </p:cNvPr>
          <p:cNvSpPr/>
          <p:nvPr/>
        </p:nvSpPr>
        <p:spPr>
          <a:xfrm>
            <a:off x="11589567" y="3787045"/>
            <a:ext cx="1592778" cy="9144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4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8D5A8A7B-737F-72A4-AD73-B4A833EB6692}"/>
              </a:ext>
            </a:extLst>
          </p:cNvPr>
          <p:cNvSpPr/>
          <p:nvPr/>
        </p:nvSpPr>
        <p:spPr>
          <a:xfrm>
            <a:off x="11589567" y="4918895"/>
            <a:ext cx="1592778" cy="9144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17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08C142B5-6898-56FF-5941-572A5B86D804}"/>
              </a:ext>
            </a:extLst>
          </p:cNvPr>
          <p:cNvSpPr/>
          <p:nvPr/>
        </p:nvSpPr>
        <p:spPr>
          <a:xfrm>
            <a:off x="11589567" y="6091802"/>
            <a:ext cx="1592778" cy="9144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11</a:t>
            </a:r>
            <a:endParaRPr lang="ru-RU" sz="2200" dirty="0">
              <a:solidFill>
                <a:srgbClr val="131639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B46E3C50-C64F-0045-0454-65F67CAC11CD}"/>
              </a:ext>
            </a:extLst>
          </p:cNvPr>
          <p:cNvSpPr/>
          <p:nvPr/>
        </p:nvSpPr>
        <p:spPr>
          <a:xfrm>
            <a:off x="13453011" y="3787045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1BC9AC7C-7129-72EE-9F97-5A2D12B7433D}"/>
              </a:ext>
            </a:extLst>
          </p:cNvPr>
          <p:cNvSpPr/>
          <p:nvPr/>
        </p:nvSpPr>
        <p:spPr>
          <a:xfrm>
            <a:off x="13453011" y="4918895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B5BE841-E07C-4BBF-38CF-DCEDDCC542C7}"/>
              </a:ext>
            </a:extLst>
          </p:cNvPr>
          <p:cNvSpPr/>
          <p:nvPr/>
        </p:nvSpPr>
        <p:spPr>
          <a:xfrm>
            <a:off x="13453011" y="6091802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0503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14DBB-69D1-AC86-4E30-7C36BAC38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08BA5B75-5BC7-32C3-0135-063A9E81F11C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8358355-49FA-E455-8923-8A36DD34E4F2}"/>
              </a:ext>
            </a:extLst>
          </p:cNvPr>
          <p:cNvSpPr txBox="1"/>
          <p:nvPr/>
        </p:nvSpPr>
        <p:spPr>
          <a:xfrm>
            <a:off x="1330298" y="935907"/>
            <a:ext cx="136811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1.1. Реализация плана развития аудиторного фонда «Аудитория 5 звезд»</a:t>
            </a:r>
            <a:endParaRPr lang="en-US" sz="4400" b="1" spc="114" dirty="0">
              <a:gradFill flip="none" rotWithShape="1">
                <a:gsLst>
                  <a:gs pos="100000">
                    <a:srgbClr val="62E697"/>
                  </a:gs>
                  <a:gs pos="0">
                    <a:srgbClr val="78DEDC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tserrat Bold"/>
              <a:sym typeface="Montserrat Bold"/>
            </a:endParaRPr>
          </a:p>
        </p:txBody>
      </p:sp>
      <p:pic>
        <p:nvPicPr>
          <p:cNvPr id="3" name="Дизайн без названия (5)">
            <a:hlinkClick r:id="" action="ppaction://media"/>
            <a:extLst>
              <a:ext uri="{FF2B5EF4-FFF2-40B4-BE49-F238E27FC236}">
                <a16:creationId xmlns:a16="http://schemas.microsoft.com/office/drawing/2014/main" id="{3A71EC7A-0BF7-1E1B-050D-C2415B1E1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666" t="23333" r="30834" b="2592"/>
          <a:stretch/>
        </p:blipFill>
        <p:spPr>
          <a:xfrm>
            <a:off x="1219200" y="2400300"/>
            <a:ext cx="1143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77BFE-75F1-5097-D0BD-E0945FEC7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1E7B170-AB23-B792-6E3B-CF7AA3A0D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80" y="6671604"/>
            <a:ext cx="3587729" cy="2018098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F10CE2FA-6FB0-E193-4F59-5E3F31E06FD9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F9D2D87-CA98-CD52-826D-BF97915E982D}"/>
              </a:ext>
            </a:extLst>
          </p:cNvPr>
          <p:cNvSpPr txBox="1"/>
          <p:nvPr/>
        </p:nvSpPr>
        <p:spPr>
          <a:xfrm>
            <a:off x="1330298" y="935907"/>
            <a:ext cx="1368110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1.2. Повышение уровня практической подготовки обучающихся применением средств симуляционного обучения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DECB521-4E18-1FA7-6325-D7DCD8331DEF}"/>
              </a:ext>
            </a:extLst>
          </p:cNvPr>
          <p:cNvSpPr txBox="1"/>
          <p:nvPr/>
        </p:nvSpPr>
        <p:spPr>
          <a:xfrm>
            <a:off x="1330299" y="6896100"/>
            <a:ext cx="4003702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2024 год:</a:t>
            </a:r>
          </a:p>
          <a:p>
            <a:pPr marL="0" lvl="0" indent="0" algn="l">
              <a:spcBef>
                <a:spcPct val="0"/>
              </a:spcBef>
            </a:pPr>
            <a:endParaRPr lang="ru-RU" sz="2000" b="1" spc="177" dirty="0">
              <a:solidFill>
                <a:srgbClr val="EA9267"/>
              </a:solidFill>
              <a:latin typeface="Montserrat Bold"/>
              <a:sym typeface="Montserrat Bold"/>
            </a:endParaRP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Учебные симуляторы </a:t>
            </a:r>
            <a:br>
              <a:rPr lang="ru-RU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lang="ru-RU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 виртуальные тренажеры:  </a:t>
            </a:r>
            <a:r>
              <a:rPr lang="ru-RU" u="none" strike="noStrike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ВШУ, МИ, ИИЯ, ИЭ, ФГСН, ИА, ФФ, АТИ, ФИИ, ЮИ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647A1011-7FA9-671E-980D-618B7D14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6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D77C4A-6D0C-B526-9734-AD4738ACCC85}"/>
              </a:ext>
            </a:extLst>
          </p:cNvPr>
          <p:cNvSpPr/>
          <p:nvPr/>
        </p:nvSpPr>
        <p:spPr>
          <a:xfrm>
            <a:off x="1331100" y="3198252"/>
            <a:ext cx="624840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CF0DF35-6797-9C3B-CFA1-2441BAA395F8}"/>
              </a:ext>
            </a:extLst>
          </p:cNvPr>
          <p:cNvSpPr/>
          <p:nvPr/>
        </p:nvSpPr>
        <p:spPr>
          <a:xfrm>
            <a:off x="7856824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679377-6988-0279-3846-AE846D862FF1}"/>
              </a:ext>
            </a:extLst>
          </p:cNvPr>
          <p:cNvSpPr/>
          <p:nvPr/>
        </p:nvSpPr>
        <p:spPr>
          <a:xfrm>
            <a:off x="9726926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B6DD7B0-3192-03C3-1FE1-46B515DF452B}"/>
              </a:ext>
            </a:extLst>
          </p:cNvPr>
          <p:cNvSpPr/>
          <p:nvPr/>
        </p:nvSpPr>
        <p:spPr>
          <a:xfrm>
            <a:off x="11597028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FFF2A6B-4714-218C-3615-5EEFF998BB31}"/>
              </a:ext>
            </a:extLst>
          </p:cNvPr>
          <p:cNvSpPr/>
          <p:nvPr/>
        </p:nvSpPr>
        <p:spPr>
          <a:xfrm>
            <a:off x="13467130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51479D-73C5-49E5-E43B-146D87F2B934}"/>
              </a:ext>
            </a:extLst>
          </p:cNvPr>
          <p:cNvSpPr txBox="1"/>
          <p:nvPr/>
        </p:nvSpPr>
        <p:spPr>
          <a:xfrm>
            <a:off x="1331099" y="4236397"/>
            <a:ext cx="6215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VR-лабораторий </a:t>
            </a:r>
            <a:b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(классов / студий), введенных в учебный процесс в отчетном году, ед.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257B16-C86F-A925-5AD0-98E83BFB034D}"/>
              </a:ext>
            </a:extLst>
          </p:cNvPr>
          <p:cNvSpPr txBox="1"/>
          <p:nvPr/>
        </p:nvSpPr>
        <p:spPr>
          <a:xfrm>
            <a:off x="1331100" y="5305026"/>
            <a:ext cx="624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цифровых учебных симуляторов и/или виртуальных тренажеров, внедренных </a:t>
            </a:r>
            <a:b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в учебный процесс в отчетном году, ед.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273B4396-9C78-AC47-F85F-1C0D9D431859}"/>
              </a:ext>
            </a:extLst>
          </p:cNvPr>
          <p:cNvSpPr/>
          <p:nvPr/>
        </p:nvSpPr>
        <p:spPr>
          <a:xfrm>
            <a:off x="7856824" y="4102362"/>
            <a:ext cx="1592777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3CFFA82-E278-DEE7-45AA-06458D099743}"/>
              </a:ext>
            </a:extLst>
          </p:cNvPr>
          <p:cNvSpPr/>
          <p:nvPr/>
        </p:nvSpPr>
        <p:spPr>
          <a:xfrm>
            <a:off x="7856824" y="5220075"/>
            <a:ext cx="1592777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20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21FD17C-713A-EF97-12BA-29B34E75C396}"/>
              </a:ext>
            </a:extLst>
          </p:cNvPr>
          <p:cNvSpPr/>
          <p:nvPr/>
        </p:nvSpPr>
        <p:spPr>
          <a:xfrm>
            <a:off x="9726926" y="4112816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6CDBF084-3A57-1241-33A4-29E7A279C825}"/>
              </a:ext>
            </a:extLst>
          </p:cNvPr>
          <p:cNvSpPr/>
          <p:nvPr/>
        </p:nvSpPr>
        <p:spPr>
          <a:xfrm>
            <a:off x="9726926" y="5244666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15</a:t>
            </a:r>
            <a:endParaRPr lang="ru-RU" sz="2200" dirty="0">
              <a:solidFill>
                <a:schemeClr val="bg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5B37CBA-B434-EDF1-1EE4-1D13B351B5CD}"/>
              </a:ext>
            </a:extLst>
          </p:cNvPr>
          <p:cNvSpPr/>
          <p:nvPr/>
        </p:nvSpPr>
        <p:spPr>
          <a:xfrm>
            <a:off x="11590369" y="4122792"/>
            <a:ext cx="1592778" cy="9144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43F22D3-73EB-344F-591F-9610ADB7ADEA}"/>
              </a:ext>
            </a:extLst>
          </p:cNvPr>
          <p:cNvSpPr/>
          <p:nvPr/>
        </p:nvSpPr>
        <p:spPr>
          <a:xfrm>
            <a:off x="11590369" y="5254642"/>
            <a:ext cx="1592778" cy="9144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20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537BEFC3-89C1-CB5E-A5C4-8C38075B32AB}"/>
              </a:ext>
            </a:extLst>
          </p:cNvPr>
          <p:cNvSpPr/>
          <p:nvPr/>
        </p:nvSpPr>
        <p:spPr>
          <a:xfrm>
            <a:off x="13453813" y="4122792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73F313C6-4B3D-99B6-3DBD-29F1AF82A23F}"/>
              </a:ext>
            </a:extLst>
          </p:cNvPr>
          <p:cNvSpPr/>
          <p:nvPr/>
        </p:nvSpPr>
        <p:spPr>
          <a:xfrm>
            <a:off x="13453813" y="5254642"/>
            <a:ext cx="1592778" cy="914400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04B155-4974-6446-6F05-CEDE158AF1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/>
          <a:stretch/>
        </p:blipFill>
        <p:spPr>
          <a:xfrm>
            <a:off x="13798511" y="6672611"/>
            <a:ext cx="3566028" cy="2215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53890D-3D02-8461-4DC0-69F81D34A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/>
          <a:stretch/>
        </p:blipFill>
        <p:spPr>
          <a:xfrm>
            <a:off x="9644424" y="6671604"/>
            <a:ext cx="3587729" cy="22169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568F35-22F1-EE8A-2E44-E352F4DA6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82" y="8031691"/>
            <a:ext cx="3564435" cy="191457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609CD7D-5403-167B-E655-9050FBED2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8035677"/>
            <a:ext cx="3389525" cy="19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8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BD6BD-97AC-5813-156C-935884EC3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C1202DCD-6C0C-6CFB-0293-25873BDF1003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BA1FD86-5857-D5D9-16BC-3A11664752A3}"/>
              </a:ext>
            </a:extLst>
          </p:cNvPr>
          <p:cNvSpPr txBox="1"/>
          <p:nvPr/>
        </p:nvSpPr>
        <p:spPr>
          <a:xfrm>
            <a:off x="1330298" y="935907"/>
            <a:ext cx="136811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1.3. Развитие современного учебно-научного лабораторного фонда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449D44C1-D21E-053D-4A91-868FF7B05AEE}"/>
              </a:ext>
            </a:extLst>
          </p:cNvPr>
          <p:cNvSpPr txBox="1"/>
          <p:nvPr/>
        </p:nvSpPr>
        <p:spPr>
          <a:xfrm>
            <a:off x="1342571" y="7620901"/>
            <a:ext cx="5046871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2024 год:</a:t>
            </a:r>
          </a:p>
          <a:p>
            <a:pPr marL="0" lvl="0" indent="0" algn="l">
              <a:spcBef>
                <a:spcPct val="0"/>
              </a:spcBef>
            </a:pPr>
            <a:endParaRPr lang="ru-RU" sz="2000" b="1" spc="177" dirty="0">
              <a:solidFill>
                <a:srgbClr val="EA9267"/>
              </a:solidFill>
              <a:latin typeface="Montserrat Bold"/>
              <a:sym typeface="Montserrat Bold"/>
            </a:endParaRP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Медицинские лаборатории: </a:t>
            </a:r>
            <a:r>
              <a:rPr lang="ru-RU" u="none" strike="noStrike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МИ</a:t>
            </a: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Естественно-научные: </a:t>
            </a:r>
            <a:r>
              <a:rPr lang="ru-RU" u="none" strike="noStrike" spc="114" dirty="0" err="1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ФФМиЕН</a:t>
            </a:r>
            <a:endParaRPr lang="ru-RU" u="none" strike="noStrike" spc="114" dirty="0">
              <a:solidFill>
                <a:srgbClr val="FFFFFF"/>
              </a:solidFill>
              <a:latin typeface="Montserrat" panose="00000500000000000000" pitchFamily="2" charset="-52"/>
              <a:ea typeface="Montserrat Bold"/>
              <a:cs typeface="Montserrat Bold"/>
              <a:sym typeface="Montserrat Bold"/>
            </a:endParaRP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Инженерные: </a:t>
            </a:r>
            <a:r>
              <a:rPr lang="ru-RU" u="none" strike="noStrike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ИА, АТИ, ФИИ</a:t>
            </a:r>
          </a:p>
          <a:p>
            <a:pPr marL="342900" lvl="0" indent="-342900" algn="l">
              <a:spcBef>
                <a:spcPct val="0"/>
              </a:spcBef>
              <a:buClr>
                <a:srgbClr val="63E69A"/>
              </a:buClr>
              <a:buFont typeface="Wingdings" panose="05000000000000000000" pitchFamily="2" charset="2"/>
              <a:buChar char="§"/>
            </a:pPr>
            <a:r>
              <a:rPr lang="ru-RU" b="1" u="none" strike="noStrike" spc="114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Социально-гуманитарные: </a:t>
            </a:r>
            <a:r>
              <a:rPr lang="ru-RU" u="none" strike="noStrike" spc="114" dirty="0">
                <a:solidFill>
                  <a:srgbClr val="FFFFFF"/>
                </a:solidFill>
                <a:latin typeface="Montserrat" panose="00000500000000000000" pitchFamily="2" charset="-52"/>
                <a:ea typeface="Montserrat Bold"/>
                <a:cs typeface="Montserrat Bold"/>
                <a:sym typeface="Montserrat Bold"/>
              </a:rPr>
              <a:t>ЮИ (лаборатория криминалистики)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B2EE049C-286E-3A42-447A-B23EA20B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7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E5A9075-6890-4B10-597E-CD506E9D45C4}"/>
              </a:ext>
            </a:extLst>
          </p:cNvPr>
          <p:cNvSpPr/>
          <p:nvPr/>
        </p:nvSpPr>
        <p:spPr>
          <a:xfrm>
            <a:off x="1331100" y="3198252"/>
            <a:ext cx="624840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0E3B830-8C9A-57E9-6511-17A06DDEDFDA}"/>
              </a:ext>
            </a:extLst>
          </p:cNvPr>
          <p:cNvSpPr/>
          <p:nvPr/>
        </p:nvSpPr>
        <p:spPr>
          <a:xfrm>
            <a:off x="7856824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D9899B9-ADDC-AC85-E700-33620EAACE95}"/>
              </a:ext>
            </a:extLst>
          </p:cNvPr>
          <p:cNvSpPr/>
          <p:nvPr/>
        </p:nvSpPr>
        <p:spPr>
          <a:xfrm>
            <a:off x="9726926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EF57B51-9445-7B08-10E1-2BCDC9872749}"/>
              </a:ext>
            </a:extLst>
          </p:cNvPr>
          <p:cNvSpPr/>
          <p:nvPr/>
        </p:nvSpPr>
        <p:spPr>
          <a:xfrm>
            <a:off x="11597028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EA345C7-8B38-1694-59D6-7FDBE0AB5E2A}"/>
              </a:ext>
            </a:extLst>
          </p:cNvPr>
          <p:cNvSpPr/>
          <p:nvPr/>
        </p:nvSpPr>
        <p:spPr>
          <a:xfrm>
            <a:off x="13467130" y="3198252"/>
            <a:ext cx="159277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7C59A7-0F11-6359-50F0-6E43A2F1AAAA}"/>
              </a:ext>
            </a:extLst>
          </p:cNvPr>
          <p:cNvSpPr txBox="1"/>
          <p:nvPr/>
        </p:nvSpPr>
        <p:spPr>
          <a:xfrm>
            <a:off x="1331099" y="4236397"/>
            <a:ext cx="6215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медицинских лабораторий, модернизированных в отчетном году, ед./год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77CE3-279B-6AB5-2741-F258BDFA4052}"/>
              </a:ext>
            </a:extLst>
          </p:cNvPr>
          <p:cNvSpPr txBox="1"/>
          <p:nvPr/>
        </p:nvSpPr>
        <p:spPr>
          <a:xfrm>
            <a:off x="1330298" y="5005192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естественно-научных лабораторий, модернизированных в отчетном году, ед./год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77C492B-8391-961C-83FF-6396D14726BB}"/>
              </a:ext>
            </a:extLst>
          </p:cNvPr>
          <p:cNvSpPr/>
          <p:nvPr/>
        </p:nvSpPr>
        <p:spPr>
          <a:xfrm>
            <a:off x="7856824" y="4102362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13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47D132E-9732-93B3-59B3-6464BCFCD408}"/>
              </a:ext>
            </a:extLst>
          </p:cNvPr>
          <p:cNvSpPr/>
          <p:nvPr/>
        </p:nvSpPr>
        <p:spPr>
          <a:xfrm>
            <a:off x="7856022" y="4920241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3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E4778CA-0EEB-920D-D0CE-6101B9DF8114}"/>
              </a:ext>
            </a:extLst>
          </p:cNvPr>
          <p:cNvSpPr/>
          <p:nvPr/>
        </p:nvSpPr>
        <p:spPr>
          <a:xfrm>
            <a:off x="9726926" y="4112816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73CA2D8-082D-9DD8-A0A5-DAB6DC6193A3}"/>
              </a:ext>
            </a:extLst>
          </p:cNvPr>
          <p:cNvSpPr/>
          <p:nvPr/>
        </p:nvSpPr>
        <p:spPr>
          <a:xfrm>
            <a:off x="9726124" y="4944832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E9AEFD9-F61A-7BD4-5729-3B805033A110}"/>
              </a:ext>
            </a:extLst>
          </p:cNvPr>
          <p:cNvSpPr/>
          <p:nvPr/>
        </p:nvSpPr>
        <p:spPr>
          <a:xfrm>
            <a:off x="11590369" y="4122792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BEA25BB-017E-7B33-13C5-1AD238B406EF}"/>
              </a:ext>
            </a:extLst>
          </p:cNvPr>
          <p:cNvSpPr/>
          <p:nvPr/>
        </p:nvSpPr>
        <p:spPr>
          <a:xfrm>
            <a:off x="11589567" y="4954808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5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22CAC582-56B3-C119-4132-648EF27E41FA}"/>
              </a:ext>
            </a:extLst>
          </p:cNvPr>
          <p:cNvSpPr/>
          <p:nvPr/>
        </p:nvSpPr>
        <p:spPr>
          <a:xfrm>
            <a:off x="13453813" y="4122792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2B955A9-F6B8-9083-CD5A-970D5B737C51}"/>
              </a:ext>
            </a:extLst>
          </p:cNvPr>
          <p:cNvSpPr/>
          <p:nvPr/>
        </p:nvSpPr>
        <p:spPr>
          <a:xfrm>
            <a:off x="13453011" y="4954808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57011-3DB8-6EC1-9662-79BDB527FB87}"/>
              </a:ext>
            </a:extLst>
          </p:cNvPr>
          <p:cNvSpPr txBox="1"/>
          <p:nvPr/>
        </p:nvSpPr>
        <p:spPr>
          <a:xfrm>
            <a:off x="1336956" y="5768242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инженерных лабораторий, модернизированных в отчетном году, ед./год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0D720-21ED-DA2E-DB9F-C4A5DCCE81EE}"/>
              </a:ext>
            </a:extLst>
          </p:cNvPr>
          <p:cNvSpPr txBox="1"/>
          <p:nvPr/>
        </p:nvSpPr>
        <p:spPr>
          <a:xfrm>
            <a:off x="1330298" y="6536183"/>
            <a:ext cx="6365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социально-гуманитарных лабораторий, модернизированных </a:t>
            </a:r>
            <a:b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в отчетном году, ед./год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F3DF178-A930-D152-B965-7E830CAD15C9}"/>
              </a:ext>
            </a:extLst>
          </p:cNvPr>
          <p:cNvSpPr/>
          <p:nvPr/>
        </p:nvSpPr>
        <p:spPr>
          <a:xfrm>
            <a:off x="7870141" y="5798321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74FDD8C-70B8-AE74-4096-4527F96C00E1}"/>
              </a:ext>
            </a:extLst>
          </p:cNvPr>
          <p:cNvSpPr/>
          <p:nvPr/>
        </p:nvSpPr>
        <p:spPr>
          <a:xfrm>
            <a:off x="7870141" y="6686397"/>
            <a:ext cx="1592777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2F46647-84E0-01AE-080B-F2B406807702}"/>
              </a:ext>
            </a:extLst>
          </p:cNvPr>
          <p:cNvSpPr/>
          <p:nvPr/>
        </p:nvSpPr>
        <p:spPr>
          <a:xfrm>
            <a:off x="9740243" y="5808775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FF111A6-E7C6-A25B-DFB4-D084CED43EFD}"/>
              </a:ext>
            </a:extLst>
          </p:cNvPr>
          <p:cNvSpPr/>
          <p:nvPr/>
        </p:nvSpPr>
        <p:spPr>
          <a:xfrm>
            <a:off x="9740243" y="6710988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D96F1C6-8A57-D79B-DCFE-FFA9B6B8AF7E}"/>
              </a:ext>
            </a:extLst>
          </p:cNvPr>
          <p:cNvSpPr/>
          <p:nvPr/>
        </p:nvSpPr>
        <p:spPr>
          <a:xfrm>
            <a:off x="11603686" y="5818751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5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532CADE-650B-6128-367F-9A08C52096A3}"/>
              </a:ext>
            </a:extLst>
          </p:cNvPr>
          <p:cNvSpPr/>
          <p:nvPr/>
        </p:nvSpPr>
        <p:spPr>
          <a:xfrm>
            <a:off x="11603686" y="6720964"/>
            <a:ext cx="1592778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C97AA2D5-6D1F-E7FB-C16B-887E3205B91D}"/>
              </a:ext>
            </a:extLst>
          </p:cNvPr>
          <p:cNvSpPr/>
          <p:nvPr/>
        </p:nvSpPr>
        <p:spPr>
          <a:xfrm>
            <a:off x="13467130" y="5818751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46578BB-02A8-6876-690E-5A0B9B33CA8F}"/>
              </a:ext>
            </a:extLst>
          </p:cNvPr>
          <p:cNvSpPr/>
          <p:nvPr/>
        </p:nvSpPr>
        <p:spPr>
          <a:xfrm>
            <a:off x="13467130" y="6720964"/>
            <a:ext cx="1592778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C4D850B4-344F-42BD-9611-70123B6E6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49" y="7869638"/>
            <a:ext cx="3033445" cy="20230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CD7945-E1EE-41A5-7545-902D920C3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 rot="5400000">
            <a:off x="12622681" y="8015632"/>
            <a:ext cx="2023051" cy="17830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3C216FC-9E03-A33E-761A-0D01CFD66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88672" y="8140809"/>
            <a:ext cx="2017974" cy="1513481"/>
          </a:xfrm>
          <a:prstGeom prst="rect">
            <a:avLst/>
          </a:prstGeom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98D3CA7C-5877-4AC7-8D59-9B292BBCC3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42" y="7869638"/>
            <a:ext cx="3089422" cy="202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898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4BD91-D5D2-EC79-3436-422D3992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 2">
            <a:extLst>
              <a:ext uri="{FF2B5EF4-FFF2-40B4-BE49-F238E27FC236}">
                <a16:creationId xmlns:a16="http://schemas.microsoft.com/office/drawing/2014/main" id="{47489C90-6BFC-6007-BB19-0691B6E0E9B4}"/>
              </a:ext>
            </a:extLst>
          </p:cNvPr>
          <p:cNvSpPr/>
          <p:nvPr/>
        </p:nvSpPr>
        <p:spPr>
          <a:xfrm>
            <a:off x="14761483" y="1124284"/>
            <a:ext cx="2535917" cy="2228787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43D6D602-8240-80D9-03D3-13E3D56B1698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8328062-52ED-9875-5D60-26F0CD01513E}"/>
              </a:ext>
            </a:extLst>
          </p:cNvPr>
          <p:cNvSpPr txBox="1"/>
          <p:nvPr/>
        </p:nvSpPr>
        <p:spPr>
          <a:xfrm>
            <a:off x="1330298" y="935907"/>
            <a:ext cx="136811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1.4. Развитие материально-технической базы УНИБЦ (НБ) и ЭИОС РУДН</a:t>
            </a:r>
          </a:p>
        </p:txBody>
      </p:sp>
      <p:sp>
        <p:nvSpPr>
          <p:cNvPr id="21" name="Номер слайда 12">
            <a:extLst>
              <a:ext uri="{FF2B5EF4-FFF2-40B4-BE49-F238E27FC236}">
                <a16:creationId xmlns:a16="http://schemas.microsoft.com/office/drawing/2014/main" id="{6209416A-21FC-E1D5-78B4-F79918C8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z="2400" smtClean="0">
                <a:solidFill>
                  <a:schemeClr val="bg1"/>
                </a:solidFill>
                <a:latin typeface="Montserrat Ultra-Bold" panose="020B0604020202020204" charset="-52"/>
              </a:rPr>
              <a:pPr/>
              <a:t>8</a:t>
            </a:fld>
            <a:endParaRPr lang="en-US" sz="2400" dirty="0">
              <a:solidFill>
                <a:schemeClr val="bg1"/>
              </a:solidFill>
              <a:latin typeface="Montserrat Ultra-Bold" panose="020B0604020202020204" charset="-52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BBE4521-A62C-5E64-8030-643088E74AE5}"/>
              </a:ext>
            </a:extLst>
          </p:cNvPr>
          <p:cNvSpPr/>
          <p:nvPr/>
        </p:nvSpPr>
        <p:spPr>
          <a:xfrm>
            <a:off x="1331100" y="3198252"/>
            <a:ext cx="8036208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Показатели (КПЭ)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0C06971-1FA3-9AB9-0809-CEA07B84C68C}"/>
              </a:ext>
            </a:extLst>
          </p:cNvPr>
          <p:cNvSpPr/>
          <p:nvPr/>
        </p:nvSpPr>
        <p:spPr>
          <a:xfrm>
            <a:off x="9610158" y="3200751"/>
            <a:ext cx="109037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2023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D395BFD-B1D8-D4BB-3ADF-B498DF56BD22}"/>
              </a:ext>
            </a:extLst>
          </p:cNvPr>
          <p:cNvSpPr/>
          <p:nvPr/>
        </p:nvSpPr>
        <p:spPr>
          <a:xfrm>
            <a:off x="10891306" y="3189514"/>
            <a:ext cx="109037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9DD9EF0-3BB9-4AA0-CFC8-2A42E3DC8248}"/>
              </a:ext>
            </a:extLst>
          </p:cNvPr>
          <p:cNvSpPr/>
          <p:nvPr/>
        </p:nvSpPr>
        <p:spPr>
          <a:xfrm>
            <a:off x="12192451" y="3198252"/>
            <a:ext cx="109037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Факт 2024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3DB03FE-EEF7-35BD-0753-B0C786E22AAD}"/>
              </a:ext>
            </a:extLst>
          </p:cNvPr>
          <p:cNvSpPr/>
          <p:nvPr/>
        </p:nvSpPr>
        <p:spPr>
          <a:xfrm>
            <a:off x="13505674" y="3195753"/>
            <a:ext cx="1090370" cy="762000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1" i="0" u="none" strike="noStrike" kern="1200" cap="none" spc="0" normalizeH="0" baseline="0" dirty="0">
                <a:ln>
                  <a:noFill/>
                </a:ln>
                <a:solidFill>
                  <a:srgbClr val="131639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План 2025</a:t>
            </a:r>
            <a:endParaRPr kumimoji="0" lang="ru-RU" sz="1800" b="1" i="0" u="none" strike="noStrike" kern="1200" cap="none" spc="0" normalizeH="0" baseline="0" dirty="0">
              <a:ln>
                <a:noFill/>
              </a:ln>
              <a:solidFill>
                <a:srgbClr val="131639"/>
              </a:solidFill>
              <a:effectLst/>
              <a:uLnTx/>
              <a:uFillTx/>
              <a:latin typeface="Montserrat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927A5-43D1-9005-2C72-D694DE648EBF}"/>
              </a:ext>
            </a:extLst>
          </p:cNvPr>
          <p:cNvSpPr txBox="1"/>
          <p:nvPr/>
        </p:nvSpPr>
        <p:spPr>
          <a:xfrm>
            <a:off x="1330297" y="4101420"/>
            <a:ext cx="793989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читальных залов, модернизированных в отчетном году в главном корпусе, ед./год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B33469-9279-CC3A-16F5-E1C8B5ACBF77}"/>
              </a:ext>
            </a:extLst>
          </p:cNvPr>
          <p:cNvSpPr txBox="1"/>
          <p:nvPr/>
        </p:nvSpPr>
        <p:spPr>
          <a:xfrm>
            <a:off x="1324995" y="5017273"/>
            <a:ext cx="815794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внешних ЭБС, образовательных и научных баз, ЭБ, предоставляющих обучающимся и НПР РУДН доступ к информационным ресурсам на иностранных языках, ед.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5036DA09-64F1-772F-4FE0-D9E131DCEA47}"/>
              </a:ext>
            </a:extLst>
          </p:cNvPr>
          <p:cNvSpPr/>
          <p:nvPr/>
        </p:nvSpPr>
        <p:spPr>
          <a:xfrm>
            <a:off x="9610156" y="4120292"/>
            <a:ext cx="109037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C164EC2-7DB9-C1CA-6D3D-648DB51DF4AB}"/>
              </a:ext>
            </a:extLst>
          </p:cNvPr>
          <p:cNvSpPr/>
          <p:nvPr/>
        </p:nvSpPr>
        <p:spPr>
          <a:xfrm>
            <a:off x="9610156" y="5106888"/>
            <a:ext cx="109037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11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5677DFF-B03A-6A29-C222-2E0804AA1E8E}"/>
              </a:ext>
            </a:extLst>
          </p:cNvPr>
          <p:cNvSpPr/>
          <p:nvPr/>
        </p:nvSpPr>
        <p:spPr>
          <a:xfrm>
            <a:off x="10891304" y="4120862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E92BBCE-3B52-A2F3-D03D-3D1BF98D0053}"/>
              </a:ext>
            </a:extLst>
          </p:cNvPr>
          <p:cNvSpPr/>
          <p:nvPr/>
        </p:nvSpPr>
        <p:spPr>
          <a:xfrm>
            <a:off x="10891304" y="5106119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9B7BAF7-8C4F-EC2B-FB1F-D438B96F213F}"/>
              </a:ext>
            </a:extLst>
          </p:cNvPr>
          <p:cNvSpPr/>
          <p:nvPr/>
        </p:nvSpPr>
        <p:spPr>
          <a:xfrm>
            <a:off x="12186740" y="4124789"/>
            <a:ext cx="1090371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30B2B28A-E5E6-197B-1069-822A4BF8358D}"/>
              </a:ext>
            </a:extLst>
          </p:cNvPr>
          <p:cNvSpPr/>
          <p:nvPr/>
        </p:nvSpPr>
        <p:spPr>
          <a:xfrm>
            <a:off x="12185790" y="5106119"/>
            <a:ext cx="1090371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11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D64CAF86-D062-03E2-F938-3CFA9B221CE2}"/>
              </a:ext>
            </a:extLst>
          </p:cNvPr>
          <p:cNvSpPr/>
          <p:nvPr/>
        </p:nvSpPr>
        <p:spPr>
          <a:xfrm>
            <a:off x="13504863" y="4120292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4BB3B01E-89CE-16B5-3EB0-631EA5AFDA3B}"/>
              </a:ext>
            </a:extLst>
          </p:cNvPr>
          <p:cNvSpPr/>
          <p:nvPr/>
        </p:nvSpPr>
        <p:spPr>
          <a:xfrm>
            <a:off x="13492355" y="5115532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0AE8E8-4740-BE69-C5A8-A1E42205E2FC}"/>
              </a:ext>
            </a:extLst>
          </p:cNvPr>
          <p:cNvSpPr txBox="1"/>
          <p:nvPr/>
        </p:nvSpPr>
        <p:spPr>
          <a:xfrm>
            <a:off x="1324995" y="6288669"/>
            <a:ext cx="77533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наименований литературы на иностранных языках, доступной для обучающихся и НПР РУДН, тыс. ед.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6EE49971-71BC-48BE-067D-295AD5BDE6A8}"/>
              </a:ext>
            </a:extLst>
          </p:cNvPr>
          <p:cNvSpPr/>
          <p:nvPr/>
        </p:nvSpPr>
        <p:spPr>
          <a:xfrm>
            <a:off x="9606112" y="6251813"/>
            <a:ext cx="109037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26,9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9D82191-03FE-C475-685C-3C221C435D99}"/>
              </a:ext>
            </a:extLst>
          </p:cNvPr>
          <p:cNvSpPr/>
          <p:nvPr/>
        </p:nvSpPr>
        <p:spPr>
          <a:xfrm>
            <a:off x="9602960" y="7341639"/>
            <a:ext cx="109037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67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BE2276E4-FFA8-50A6-5825-72C1BDAF795A}"/>
              </a:ext>
            </a:extLst>
          </p:cNvPr>
          <p:cNvSpPr/>
          <p:nvPr/>
        </p:nvSpPr>
        <p:spPr>
          <a:xfrm>
            <a:off x="10889411" y="6251117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26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034F3F2-7D6B-44AC-973E-4E1958022F0E}"/>
              </a:ext>
            </a:extLst>
          </p:cNvPr>
          <p:cNvSpPr/>
          <p:nvPr/>
        </p:nvSpPr>
        <p:spPr>
          <a:xfrm>
            <a:off x="10891304" y="7341639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70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4C66699E-0A9A-DA9B-B8C9-EFFDF10975E7}"/>
              </a:ext>
            </a:extLst>
          </p:cNvPr>
          <p:cNvSpPr/>
          <p:nvPr/>
        </p:nvSpPr>
        <p:spPr>
          <a:xfrm>
            <a:off x="12185789" y="6251116"/>
            <a:ext cx="1090371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26,04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96C5DF9-8B72-1A93-343F-1971B8C7A1EB}"/>
              </a:ext>
            </a:extLst>
          </p:cNvPr>
          <p:cNvSpPr/>
          <p:nvPr/>
        </p:nvSpPr>
        <p:spPr>
          <a:xfrm>
            <a:off x="12189537" y="7341638"/>
            <a:ext cx="1090371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71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C6B49A32-1D48-0DA6-0536-8971D92F4623}"/>
              </a:ext>
            </a:extLst>
          </p:cNvPr>
          <p:cNvSpPr/>
          <p:nvPr/>
        </p:nvSpPr>
        <p:spPr>
          <a:xfrm>
            <a:off x="13492354" y="6252886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26,5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293D082A-74C2-4197-9103-EB8D38FEA678}"/>
              </a:ext>
            </a:extLst>
          </p:cNvPr>
          <p:cNvSpPr/>
          <p:nvPr/>
        </p:nvSpPr>
        <p:spPr>
          <a:xfrm>
            <a:off x="13500580" y="7338687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75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89638-F974-4987-B42E-735B07DC18E6}"/>
              </a:ext>
            </a:extLst>
          </p:cNvPr>
          <p:cNvSpPr txBox="1"/>
          <p:nvPr/>
        </p:nvSpPr>
        <p:spPr>
          <a:xfrm>
            <a:off x="1334717" y="8282377"/>
            <a:ext cx="649698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Запуск и наполнение контентом нового сайта УНИБЦ (НБ) РУДН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6BBF48-E4DF-27A7-16AD-F65F12DBF6D1}"/>
              </a:ext>
            </a:extLst>
          </p:cNvPr>
          <p:cNvSpPr/>
          <p:nvPr/>
        </p:nvSpPr>
        <p:spPr>
          <a:xfrm>
            <a:off x="9600850" y="8276571"/>
            <a:ext cx="109037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7C603CD-14A4-5CAC-39B6-8BD5E0A74736}"/>
              </a:ext>
            </a:extLst>
          </p:cNvPr>
          <p:cNvSpPr/>
          <p:nvPr/>
        </p:nvSpPr>
        <p:spPr>
          <a:xfrm>
            <a:off x="10889411" y="8276571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44E759F-0CA6-5670-2AB3-E08B69140A80}"/>
              </a:ext>
            </a:extLst>
          </p:cNvPr>
          <p:cNvSpPr/>
          <p:nvPr/>
        </p:nvSpPr>
        <p:spPr>
          <a:xfrm>
            <a:off x="12177973" y="8276570"/>
            <a:ext cx="1090371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2D8947A-7FAF-4CD6-F01F-3F87C1F1D658}"/>
              </a:ext>
            </a:extLst>
          </p:cNvPr>
          <p:cNvSpPr/>
          <p:nvPr/>
        </p:nvSpPr>
        <p:spPr>
          <a:xfrm>
            <a:off x="13490347" y="8276570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090A0D-C25C-2546-B583-A70B9C714D10}"/>
              </a:ext>
            </a:extLst>
          </p:cNvPr>
          <p:cNvSpPr txBox="1"/>
          <p:nvPr/>
        </p:nvSpPr>
        <p:spPr>
          <a:xfrm>
            <a:off x="1333465" y="9062539"/>
            <a:ext cx="70517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дисциплин ОП ВО, направленных на освоение технологий искусственного интеллекта, ед.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A328C3F-A1FC-360B-1F86-C5609418BD36}"/>
              </a:ext>
            </a:extLst>
          </p:cNvPr>
          <p:cNvSpPr/>
          <p:nvPr/>
        </p:nvSpPr>
        <p:spPr>
          <a:xfrm>
            <a:off x="9606112" y="9168369"/>
            <a:ext cx="1090370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42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17399196-F8B7-3D60-DCED-6C2FDE1CACF4}"/>
              </a:ext>
            </a:extLst>
          </p:cNvPr>
          <p:cNvSpPr/>
          <p:nvPr/>
        </p:nvSpPr>
        <p:spPr>
          <a:xfrm>
            <a:off x="10896854" y="9163510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40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0C15C99-47D7-BFD5-A5DD-076DECDDE318}"/>
              </a:ext>
            </a:extLst>
          </p:cNvPr>
          <p:cNvSpPr/>
          <p:nvPr/>
        </p:nvSpPr>
        <p:spPr>
          <a:xfrm>
            <a:off x="12172339" y="9165891"/>
            <a:ext cx="1090371" cy="606255"/>
          </a:xfrm>
          <a:prstGeom prst="roundRect">
            <a:avLst/>
          </a:prstGeom>
          <a:gradFill>
            <a:gsLst>
              <a:gs pos="100000">
                <a:srgbClr val="63E69A"/>
              </a:gs>
              <a:gs pos="0">
                <a:srgbClr val="78DE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rgbClr val="131639"/>
                </a:solidFill>
                <a:latin typeface="Montserrat Bold" panose="00000800000000000000" pitchFamily="2" charset="-52"/>
              </a:rPr>
              <a:t>132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8AFAEC89-22BE-42EC-50F7-452EF6CF0A69}"/>
              </a:ext>
            </a:extLst>
          </p:cNvPr>
          <p:cNvSpPr/>
          <p:nvPr/>
        </p:nvSpPr>
        <p:spPr>
          <a:xfrm>
            <a:off x="13483911" y="9161471"/>
            <a:ext cx="1090371" cy="606255"/>
          </a:xfrm>
          <a:prstGeom prst="roundRect">
            <a:avLst/>
          </a:prstGeom>
          <a:noFill/>
          <a:ln>
            <a:solidFill>
              <a:srgbClr val="00FD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Bold" panose="00000800000000000000" pitchFamily="2" charset="-52"/>
              </a:rPr>
              <a:t>50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3D2D77-F782-EE8E-351B-1C0AF6284B7A}"/>
              </a:ext>
            </a:extLst>
          </p:cNvPr>
          <p:cNvSpPr txBox="1"/>
          <p:nvPr/>
        </p:nvSpPr>
        <p:spPr>
          <a:xfrm>
            <a:off x="1333465" y="7203232"/>
            <a:ext cx="775335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Количество языков, на которых доступны электронные информационные ресурсы и литература для обучающихся </a:t>
            </a:r>
            <a: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/>
            </a:r>
            <a:br>
              <a:rPr kumimoji="0" lang="en-US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</a:br>
            <a:r>
              <a:rPr kumimoji="0" lang="ru-RU" sz="17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cs typeface="Rubik" pitchFamily="2" charset="-79"/>
              </a:rPr>
              <a:t>и НПР РУДН, ед.</a:t>
            </a: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55062FE4-1D1E-C6BB-FFDA-9F7D1A321BBB}"/>
              </a:ext>
            </a:extLst>
          </p:cNvPr>
          <p:cNvCxnSpPr>
            <a:cxnSpLocks/>
          </p:cNvCxnSpPr>
          <p:nvPr/>
        </p:nvCxnSpPr>
        <p:spPr>
          <a:xfrm>
            <a:off x="1404486" y="4838700"/>
            <a:ext cx="131697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D380E0DB-B5D5-A2D2-FCB1-5ADCB5F04B72}"/>
              </a:ext>
            </a:extLst>
          </p:cNvPr>
          <p:cNvCxnSpPr>
            <a:cxnSpLocks/>
          </p:cNvCxnSpPr>
          <p:nvPr/>
        </p:nvCxnSpPr>
        <p:spPr>
          <a:xfrm>
            <a:off x="1404486" y="6096906"/>
            <a:ext cx="131697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E22D9B5E-A7FD-C533-BA48-D91E03C20F98}"/>
              </a:ext>
            </a:extLst>
          </p:cNvPr>
          <p:cNvCxnSpPr>
            <a:cxnSpLocks/>
          </p:cNvCxnSpPr>
          <p:nvPr/>
        </p:nvCxnSpPr>
        <p:spPr>
          <a:xfrm>
            <a:off x="1404486" y="7122930"/>
            <a:ext cx="131697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4FA4850C-2855-AA75-13B9-34A30E401BED}"/>
              </a:ext>
            </a:extLst>
          </p:cNvPr>
          <p:cNvCxnSpPr>
            <a:cxnSpLocks/>
          </p:cNvCxnSpPr>
          <p:nvPr/>
        </p:nvCxnSpPr>
        <p:spPr>
          <a:xfrm>
            <a:off x="1404486" y="8171113"/>
            <a:ext cx="1318646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BF5D4D65-4B9E-D264-9029-77AEA7E74800}"/>
              </a:ext>
            </a:extLst>
          </p:cNvPr>
          <p:cNvCxnSpPr>
            <a:cxnSpLocks/>
          </p:cNvCxnSpPr>
          <p:nvPr/>
        </p:nvCxnSpPr>
        <p:spPr>
          <a:xfrm>
            <a:off x="1404486" y="9029700"/>
            <a:ext cx="1316979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73CC1FF-D79A-B7C3-55CC-4A8F16AF1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024" y="1324352"/>
            <a:ext cx="1802835" cy="180283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282C153-73E5-A137-7765-8A05435E6025}"/>
              </a:ext>
            </a:extLst>
          </p:cNvPr>
          <p:cNvSpPr txBox="1"/>
          <p:nvPr/>
        </p:nvSpPr>
        <p:spPr>
          <a:xfrm>
            <a:off x="14761483" y="3365837"/>
            <a:ext cx="24234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Bold"/>
                <a:ea typeface="+mn-ea"/>
                <a:cs typeface="Rubik" pitchFamily="2" charset="-79"/>
              </a:rPr>
              <a:t>Новый сайт УНИБЦ (НБ) РУДН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3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B5A5E-5E18-67EB-F494-338A821EC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CB54F0CF-EB95-CD12-8491-37C9FE82E5A9}"/>
              </a:ext>
            </a:extLst>
          </p:cNvPr>
          <p:cNvSpPr txBox="1"/>
          <p:nvPr/>
        </p:nvSpPr>
        <p:spPr>
          <a:xfrm rot="5400000" flipH="1">
            <a:off x="9964193" y="5031897"/>
            <a:ext cx="140969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0" b="1" spc="114" dirty="0">
                <a:gradFill flip="none" rotWithShape="1">
                  <a:gsLst>
                    <a:gs pos="100000">
                      <a:srgbClr val="62E697">
                        <a:alpha val="10000"/>
                      </a:srgbClr>
                    </a:gs>
                    <a:gs pos="0">
                      <a:srgbClr val="78DEDC">
                        <a:alpha val="37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RUDN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20F1E5F-6AA1-83D3-EF8F-84B8E562EA18}"/>
              </a:ext>
            </a:extLst>
          </p:cNvPr>
          <p:cNvSpPr/>
          <p:nvPr/>
        </p:nvSpPr>
        <p:spPr>
          <a:xfrm>
            <a:off x="1028862" y="925196"/>
            <a:ext cx="1639632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8EE54D0-3E80-520F-BB57-5ABCE607A934}"/>
              </a:ext>
            </a:extLst>
          </p:cNvPr>
          <p:cNvSpPr txBox="1"/>
          <p:nvPr/>
        </p:nvSpPr>
        <p:spPr>
          <a:xfrm>
            <a:off x="1028862" y="1083300"/>
            <a:ext cx="1680193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ЗАДАЧА №2. Совершенствование структуры, содержания и условий реализации образовательных программ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77385FE-FA36-9359-ACC4-D9292AABB6C7}"/>
              </a:ext>
            </a:extLst>
          </p:cNvPr>
          <p:cNvSpPr txBox="1"/>
          <p:nvPr/>
        </p:nvSpPr>
        <p:spPr>
          <a:xfrm>
            <a:off x="1028862" y="2871449"/>
            <a:ext cx="605773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114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2.1. РАСШИРЕНИЕ ПРАКТИКИ СОТРУДНИЧЕСТВА </a:t>
            </a:r>
            <a:br>
              <a:rPr kumimoji="0" lang="ru-RU" sz="2400" b="1" i="0" u="none" strike="noStrike" kern="1200" cap="none" spc="114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kumimoji="0" lang="ru-RU" sz="2400" b="1" i="0" u="none" strike="noStrike" kern="1200" cap="none" spc="114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С ПРОФИЛЬНЫМИ ОРГАНИЗАЦИЯМИ-ПАРТНЕРАМИ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B4C8CD19-6D49-9C88-9E6D-1C9C12E0440E}"/>
              </a:ext>
            </a:extLst>
          </p:cNvPr>
          <p:cNvSpPr txBox="1"/>
          <p:nvPr/>
        </p:nvSpPr>
        <p:spPr>
          <a:xfrm>
            <a:off x="7620000" y="2870743"/>
            <a:ext cx="605773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2.2. РАЗРАБОТКА И РЕАЛИЗАЦИЯ ИННОВАЦИОННЫХ ОБРАЗОВАТЕЛЬНЫХ ПРОДУКТОВ, В Т.Ч. ЦИФРОВЫХ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AE6257D3-1137-071D-4FDA-376A26CF68D3}"/>
              </a:ext>
            </a:extLst>
          </p:cNvPr>
          <p:cNvSpPr txBox="1"/>
          <p:nvPr/>
        </p:nvSpPr>
        <p:spPr>
          <a:xfrm>
            <a:off x="1082509" y="5742581"/>
            <a:ext cx="47848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2.3. ИНДИВИДУАЛИЗАЦИЯ ОБРАЗОВАТЕЛЬНОЙ ТРАЕКТОРИИ ОБУЧАЮЩИХСЯ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388A63E6-F062-DB91-A539-F71472BE3B1F}"/>
              </a:ext>
            </a:extLst>
          </p:cNvPr>
          <p:cNvSpPr txBox="1"/>
          <p:nvPr/>
        </p:nvSpPr>
        <p:spPr>
          <a:xfrm>
            <a:off x="7620000" y="5760496"/>
            <a:ext cx="5867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2.4. МЕТОДИЧЕСКАЯ </a:t>
            </a:r>
            <a:r>
              <a:rPr lang="en-US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/>
            </a:r>
            <a:br>
              <a:rPr lang="en-US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</a:br>
            <a:r>
              <a:rPr lang="ru-RU" sz="2400" b="1" spc="114" dirty="0">
                <a:gradFill flip="none" rotWithShape="1">
                  <a:gsLst>
                    <a:gs pos="100000">
                      <a:srgbClr val="62E697"/>
                    </a:gs>
                    <a:gs pos="0">
                      <a:srgbClr val="78DEDC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tserrat Bold"/>
                <a:sym typeface="Montserrat Bold"/>
              </a:rPr>
              <a:t>И ИНФОРМАЦИОННАЯ ПОДДЕРЖКА ДЕЯТЕЛЬНОСТИ ПРЕПОДАВАТЕЛЕЙ</a:t>
            </a:r>
          </a:p>
        </p:txBody>
      </p:sp>
      <p:sp>
        <p:nvSpPr>
          <p:cNvPr id="26" name="Номер слайда 12">
            <a:extLst>
              <a:ext uri="{FF2B5EF4-FFF2-40B4-BE49-F238E27FC236}">
                <a16:creationId xmlns:a16="http://schemas.microsoft.com/office/drawing/2014/main" id="{E7B3BB9F-B925-0B8F-D6C1-8E6488EB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612309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Ultra-Bold" panose="020B0604020202020204" charset="-5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Ultra-Bold" panose="020B0604020202020204" charset="-52"/>
              <a:ea typeface="+mn-ea"/>
              <a:cs typeface="+mn-cs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0565CBB-2B89-CD95-80AA-2C515F3499A4}"/>
              </a:ext>
            </a:extLst>
          </p:cNvPr>
          <p:cNvSpPr/>
          <p:nvPr/>
        </p:nvSpPr>
        <p:spPr>
          <a:xfrm>
            <a:off x="940066" y="7280188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C31938A-4A7B-0F4F-BA11-65412A19E420}"/>
              </a:ext>
            </a:extLst>
          </p:cNvPr>
          <p:cNvSpPr/>
          <p:nvPr/>
        </p:nvSpPr>
        <p:spPr>
          <a:xfrm>
            <a:off x="7620000" y="7280188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731C580-0EF8-2136-F2EA-31B350AB8FFB}"/>
              </a:ext>
            </a:extLst>
          </p:cNvPr>
          <p:cNvSpPr/>
          <p:nvPr/>
        </p:nvSpPr>
        <p:spPr>
          <a:xfrm>
            <a:off x="7557837" y="4455195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8E084723-A9D8-6157-604E-564442EE6000}"/>
              </a:ext>
            </a:extLst>
          </p:cNvPr>
          <p:cNvSpPr/>
          <p:nvPr/>
        </p:nvSpPr>
        <p:spPr>
          <a:xfrm>
            <a:off x="940066" y="4416091"/>
            <a:ext cx="5105401" cy="278746"/>
          </a:xfrm>
          <a:custGeom>
            <a:avLst/>
            <a:gdLst/>
            <a:ahLst/>
            <a:cxnLst/>
            <a:rect l="l" t="t" r="r" b="b"/>
            <a:pathLst>
              <a:path w="16230600" h="3036475">
                <a:moveTo>
                  <a:pt x="0" y="0"/>
                </a:moveTo>
                <a:lnTo>
                  <a:pt x="16230600" y="0"/>
                </a:lnTo>
                <a:lnTo>
                  <a:pt x="16230600" y="3036475"/>
                </a:lnTo>
                <a:lnTo>
                  <a:pt x="0" y="3036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32854F2-C667-BFD3-1A55-30CB28D5C68E}"/>
              </a:ext>
            </a:extLst>
          </p:cNvPr>
          <p:cNvSpPr/>
          <p:nvPr/>
        </p:nvSpPr>
        <p:spPr>
          <a:xfrm>
            <a:off x="4328150" y="8067221"/>
            <a:ext cx="6777340" cy="1910213"/>
          </a:xfrm>
          <a:custGeom>
            <a:avLst/>
            <a:gdLst/>
            <a:ahLst/>
            <a:cxnLst/>
            <a:rect l="l" t="t" r="r" b="b"/>
            <a:pathLst>
              <a:path w="3065725" h="1724470">
                <a:moveTo>
                  <a:pt x="0" y="0"/>
                </a:moveTo>
                <a:lnTo>
                  <a:pt x="3065725" y="0"/>
                </a:lnTo>
                <a:lnTo>
                  <a:pt x="3065725" y="1724471"/>
                </a:lnTo>
                <a:lnTo>
                  <a:pt x="0" y="1724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62" b="-9459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5CABEF5E-DCED-8785-B3BB-7B361774DA34}"/>
              </a:ext>
            </a:extLst>
          </p:cNvPr>
          <p:cNvSpPr txBox="1"/>
          <p:nvPr/>
        </p:nvSpPr>
        <p:spPr>
          <a:xfrm>
            <a:off x="5032340" y="8499107"/>
            <a:ext cx="536895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ВЫПОЛНЕНО: </a:t>
            </a:r>
            <a:b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62E697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13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BB21A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/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8DEDC"/>
                </a:solidFill>
                <a:effectLst/>
                <a:uLnTx/>
                <a:uFillTx/>
                <a:latin typeface="Montserrat Ultra-Bold"/>
                <a:ea typeface="+mn-ea"/>
                <a:cs typeface="+mn-cs"/>
                <a:sym typeface="Montserrat Bold"/>
              </a:rPr>
              <a:t>13</a:t>
            </a:r>
            <a:r>
              <a:rPr kumimoji="0" lang="ru-RU" sz="2800" b="1" i="0" u="none" strike="noStrike" kern="1200" cap="none" spc="93" normalizeH="0" baseline="0" noProof="0" dirty="0">
                <a:ln>
                  <a:noFill/>
                </a:ln>
                <a:solidFill>
                  <a:srgbClr val="F7F3F2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ПОКАЗАТЕЛЕЙ</a:t>
            </a:r>
          </a:p>
        </p:txBody>
      </p:sp>
    </p:spTree>
    <p:extLst>
      <p:ext uri="{BB962C8B-B14F-4D97-AF65-F5344CB8AC3E}">
        <p14:creationId xmlns:p14="http://schemas.microsoft.com/office/powerpoint/2010/main" val="1627474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2478</Words>
  <Application>Microsoft Office PowerPoint</Application>
  <PresentationFormat>Произвольный</PresentationFormat>
  <Paragraphs>611</Paragraphs>
  <Slides>27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Calibri</vt:lpstr>
      <vt:lpstr>Wingdings</vt:lpstr>
      <vt:lpstr>Montserrat Bold</vt:lpstr>
      <vt:lpstr>Montserrat Ultra-Bold</vt:lpstr>
      <vt:lpstr>Rubik</vt:lpstr>
      <vt:lpstr>Montserrat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Modern Futuristic Technology Presentation</dc:title>
  <dc:creator>Сейеднавид Мусави Бами</dc:creator>
  <cp:lastModifiedBy>Попов Павел Алексеевич</cp:lastModifiedBy>
  <cp:revision>81</cp:revision>
  <dcterms:created xsi:type="dcterms:W3CDTF">2006-08-16T00:00:00Z</dcterms:created>
  <dcterms:modified xsi:type="dcterms:W3CDTF">2026-03-19T12:04:08Z</dcterms:modified>
  <dc:identifier>DAGcvQNpSSw</dc:identifier>
</cp:coreProperties>
</file>