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1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1" r:id="rId1"/>
  </p:sldMasterIdLst>
  <p:notesMasterIdLst>
    <p:notesMasterId r:id="rId38"/>
  </p:notesMasterIdLst>
  <p:sldIdLst>
    <p:sldId id="382" r:id="rId2"/>
    <p:sldId id="357" r:id="rId3"/>
    <p:sldId id="284" r:id="rId4"/>
    <p:sldId id="305" r:id="rId5"/>
    <p:sldId id="310" r:id="rId6"/>
    <p:sldId id="344" r:id="rId7"/>
    <p:sldId id="358" r:id="rId8"/>
    <p:sldId id="281" r:id="rId9"/>
    <p:sldId id="311" r:id="rId10"/>
    <p:sldId id="312" r:id="rId11"/>
    <p:sldId id="375" r:id="rId12"/>
    <p:sldId id="320" r:id="rId13"/>
    <p:sldId id="360" r:id="rId14"/>
    <p:sldId id="319" r:id="rId15"/>
    <p:sldId id="361" r:id="rId16"/>
    <p:sldId id="362" r:id="rId17"/>
    <p:sldId id="364" r:id="rId18"/>
    <p:sldId id="365" r:id="rId19"/>
    <p:sldId id="366" r:id="rId20"/>
    <p:sldId id="367" r:id="rId21"/>
    <p:sldId id="368" r:id="rId22"/>
    <p:sldId id="327" r:id="rId23"/>
    <p:sldId id="329" r:id="rId24"/>
    <p:sldId id="381" r:id="rId25"/>
    <p:sldId id="333" r:id="rId26"/>
    <p:sldId id="376" r:id="rId27"/>
    <p:sldId id="336" r:id="rId28"/>
    <p:sldId id="337" r:id="rId29"/>
    <p:sldId id="371" r:id="rId30"/>
    <p:sldId id="338" r:id="rId31"/>
    <p:sldId id="339" r:id="rId32"/>
    <p:sldId id="372" r:id="rId33"/>
    <p:sldId id="380" r:id="rId34"/>
    <p:sldId id="342" r:id="rId35"/>
    <p:sldId id="343" r:id="rId36"/>
    <p:sldId id="37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 Bold" panose="00000800000000000000" pitchFamily="2" charset="-52"/>
      <p:bold r:id="rId43"/>
    </p:embeddedFont>
    <p:embeddedFont>
      <p:font typeface="Rubik" panose="00000500000000000000" pitchFamily="2" charset="-79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109"/>
    <a:srgbClr val="BDBA2F"/>
    <a:srgbClr val="97CD4C"/>
    <a:srgbClr val="EE522C"/>
    <a:srgbClr val="F0701E"/>
    <a:srgbClr val="F18613"/>
    <a:srgbClr val="F1910E"/>
    <a:srgbClr val="D1B020"/>
    <a:srgbClr val="F2A007"/>
    <a:srgbClr val="EE4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6" autoAdjust="0"/>
    <p:restoredTop sz="73434" autoAdjust="0"/>
  </p:normalViewPr>
  <p:slideViewPr>
    <p:cSldViewPr snapToGrid="0">
      <p:cViewPr>
        <p:scale>
          <a:sx n="75" d="100"/>
          <a:sy n="75" d="100"/>
        </p:scale>
        <p:origin x="229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71827638149261E-2"/>
          <c:y val="5.2868612110614777E-2"/>
          <c:w val="0.93350297212600708"/>
          <c:h val="0.82255423069000244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Модернизация читальных залов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1-A612-4EED-8646-3C115EBF06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24.5</c:v>
                </c:pt>
                <c:pt idx="1">
                  <c:v>50.9</c:v>
                </c:pt>
                <c:pt idx="2" formatCode="0.00">
                  <c:v>77.8</c:v>
                </c:pt>
                <c:pt idx="3" formatCode="0.00">
                  <c:v>103.84</c:v>
                </c:pt>
                <c:pt idx="4" formatCode="0.00">
                  <c:v>130.44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12-4EED-8646-3C115EBF0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6438191"/>
        <c:axId val="1540808815"/>
      </c:lineChart>
      <c:catAx>
        <c:axId val="175643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0808815"/>
        <c:crosses val="autoZero"/>
        <c:auto val="0"/>
        <c:lblAlgn val="ctr"/>
        <c:lblOffset val="100"/>
        <c:noMultiLvlLbl val="0"/>
      </c:catAx>
      <c:valAx>
        <c:axId val="154080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643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15801477432251E-2"/>
          <c:y val="5.8874521404504776E-2"/>
          <c:w val="0.93350297212600708"/>
          <c:h val="0.68119686841964722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Модернизация читальных залов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1-7630-4DD3-B6FB-21866F9374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63</c:v>
                </c:pt>
                <c:pt idx="1">
                  <c:v>128</c:v>
                </c:pt>
                <c:pt idx="2">
                  <c:v>195</c:v>
                </c:pt>
                <c:pt idx="3">
                  <c:v>266</c:v>
                </c:pt>
                <c:pt idx="4">
                  <c:v>341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30-4DD3-B6FB-21866F937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6438191"/>
        <c:axId val="1540808815"/>
      </c:lineChart>
      <c:catAx>
        <c:axId val="175643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0808815"/>
        <c:crosses val="autoZero"/>
        <c:auto val="0"/>
        <c:lblAlgn val="ctr"/>
        <c:lblOffset val="100"/>
        <c:noMultiLvlLbl val="0"/>
      </c:catAx>
      <c:valAx>
        <c:axId val="154080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643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34898412227631E-2"/>
          <c:y val="0.14001043140888214"/>
          <c:w val="0.95880472660064697"/>
          <c:h val="0.77674710750579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2A00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7CD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C0-44B7-85D1-EF8E5F6DD146}"/>
              </c:ext>
            </c:extLst>
          </c:dPt>
          <c:dPt>
            <c:idx val="1"/>
            <c:invertIfNegative val="0"/>
            <c:bubble3D val="0"/>
            <c:spPr>
              <a:solidFill>
                <a:srgbClr val="97CD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0-44B7-85D1-EF8E5F6DD146}"/>
              </c:ext>
            </c:extLst>
          </c:dPt>
          <c:dPt>
            <c:idx val="2"/>
            <c:invertIfNegative val="0"/>
            <c:bubble3D val="0"/>
            <c:spPr>
              <a:solidFill>
                <a:srgbClr val="97CD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0C0-44B7-85D1-EF8E5F6DD146}"/>
              </c:ext>
            </c:extLst>
          </c:dPt>
          <c:dPt>
            <c:idx val="3"/>
            <c:invertIfNegative val="0"/>
            <c:bubble3D val="0"/>
            <c:spPr>
              <a:solidFill>
                <a:srgbClr val="97CD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0-44B7-85D1-EF8E5F6DD146}"/>
              </c:ext>
            </c:extLst>
          </c:dPt>
          <c:dPt>
            <c:idx val="4"/>
            <c:invertIfNegative val="0"/>
            <c:bubble3D val="0"/>
            <c:spPr>
              <a:solidFill>
                <a:srgbClr val="97CD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0C0-44B7-85D1-EF8E5F6DD146}"/>
              </c:ext>
            </c:extLst>
          </c:dPt>
          <c:dPt>
            <c:idx val="5"/>
            <c:invertIfNegative val="0"/>
            <c:bubble3D val="0"/>
            <c:spPr>
              <a:solidFill>
                <a:srgbClr val="97CD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C0-44B7-85D1-EF8E5F6DD146}"/>
              </c:ext>
            </c:extLst>
          </c:dPt>
          <c:dPt>
            <c:idx val="6"/>
            <c:invertIfNegative val="0"/>
            <c:bubble3D val="0"/>
            <c:spPr>
              <a:solidFill>
                <a:srgbClr val="BDBA2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0C0-44B7-85D1-EF8E5F6DD146}"/>
              </c:ext>
            </c:extLst>
          </c:dPt>
          <c:dPt>
            <c:idx val="7"/>
            <c:invertIfNegative val="0"/>
            <c:bubble3D val="0"/>
            <c:spPr>
              <a:solidFill>
                <a:srgbClr val="BDBA2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C0-44B7-85D1-EF8E5F6DD146}"/>
              </c:ext>
            </c:extLst>
          </c:dPt>
          <c:dPt>
            <c:idx val="8"/>
            <c:invertIfNegative val="0"/>
            <c:bubble3D val="0"/>
            <c:spPr>
              <a:solidFill>
                <a:srgbClr val="BDBA2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0C0-44B7-85D1-EF8E5F6DD146}"/>
              </c:ext>
            </c:extLst>
          </c:dPt>
          <c:dPt>
            <c:idx val="9"/>
            <c:invertIfNegative val="0"/>
            <c:bubble3D val="0"/>
            <c:spPr>
              <a:solidFill>
                <a:srgbClr val="EFA10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0C0-44B7-85D1-EF8E5F6DD146}"/>
              </c:ext>
            </c:extLst>
          </c:dPt>
          <c:dPt>
            <c:idx val="10"/>
            <c:invertIfNegative val="0"/>
            <c:bubble3D val="0"/>
            <c:spPr>
              <a:solidFill>
                <a:srgbClr val="F191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0C0-44B7-85D1-EF8E5F6DD146}"/>
              </c:ext>
            </c:extLst>
          </c:dPt>
          <c:dPt>
            <c:idx val="11"/>
            <c:invertIfNegative val="0"/>
            <c:bubble3D val="0"/>
            <c:spPr>
              <a:solidFill>
                <a:srgbClr val="F1861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0C0-44B7-85D1-EF8E5F6DD146}"/>
              </c:ext>
            </c:extLst>
          </c:dPt>
          <c:dPt>
            <c:idx val="12"/>
            <c:invertIfNegative val="0"/>
            <c:bubble3D val="0"/>
            <c:spPr>
              <a:solidFill>
                <a:srgbClr val="F0701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A22-4ADA-9BCE-398CF3DF25DA}"/>
              </c:ext>
            </c:extLst>
          </c:dPt>
          <c:dPt>
            <c:idx val="13"/>
            <c:invertIfNegative val="0"/>
            <c:bubble3D val="0"/>
            <c:spPr>
              <a:solidFill>
                <a:srgbClr val="F0701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0C0-44B7-85D1-EF8E5F6DD146}"/>
              </c:ext>
            </c:extLst>
          </c:dPt>
          <c:dPt>
            <c:idx val="14"/>
            <c:invertIfNegative val="0"/>
            <c:bubble3D val="0"/>
            <c:spPr>
              <a:solidFill>
                <a:srgbClr val="F0701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0C0-44B7-85D1-EF8E5F6DD146}"/>
              </c:ext>
            </c:extLst>
          </c:dPt>
          <c:dPt>
            <c:idx val="15"/>
            <c:invertIfNegative val="0"/>
            <c:bubble3D val="0"/>
            <c:spPr>
              <a:solidFill>
                <a:srgbClr val="EE52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0C0-44B7-85D1-EF8E5F6DD146}"/>
              </c:ext>
            </c:extLst>
          </c:dPt>
          <c:dLbls>
            <c:dLbl>
              <c:idx val="12"/>
              <c:layout>
                <c:manualLayout>
                  <c:x val="0"/>
                  <c:y val="-6.14702887833118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A22-4ADA-9BCE-398CF3DF2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ФГСН</c:v>
                </c:pt>
                <c:pt idx="1">
                  <c:v>ИМЭБ</c:v>
                </c:pt>
                <c:pt idx="2">
                  <c:v>МИ</c:v>
                </c:pt>
                <c:pt idx="3">
                  <c:v>ВШУ</c:v>
                </c:pt>
                <c:pt idx="4">
                  <c:v>ИРЯ</c:v>
                </c:pt>
                <c:pt idx="5">
                  <c:v>ИЭ</c:v>
                </c:pt>
                <c:pt idx="6">
                  <c:v>ЭкономФ</c:v>
                </c:pt>
                <c:pt idx="7">
                  <c:v>ИА</c:v>
                </c:pt>
                <c:pt idx="8">
                  <c:v>АТИ</c:v>
                </c:pt>
                <c:pt idx="9">
                  <c:v>ИВЭБиТД</c:v>
                </c:pt>
                <c:pt idx="10">
                  <c:v>ФилФ</c:v>
                </c:pt>
                <c:pt idx="11">
                  <c:v>ИФиБ</c:v>
                </c:pt>
                <c:pt idx="12">
                  <c:v>ИИЯ</c:v>
                </c:pt>
                <c:pt idx="13">
                  <c:v>ФИИ</c:v>
                </c:pt>
                <c:pt idx="14">
                  <c:v>ФФМиЕН</c:v>
                </c:pt>
                <c:pt idx="15">
                  <c:v>ЮИ</c:v>
                </c:pt>
              </c:strCache>
            </c:strRef>
          </c:cat>
          <c:val>
            <c:numRef>
              <c:f>Лист1!$B$2:$B$17</c:f>
              <c:numCache>
                <c:formatCode>0%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0.95</c:v>
                </c:pt>
                <c:pt idx="7">
                  <c:v>0.95</c:v>
                </c:pt>
                <c:pt idx="8">
                  <c:v>0.95</c:v>
                </c:pt>
                <c:pt idx="9">
                  <c:v>0.94</c:v>
                </c:pt>
                <c:pt idx="10">
                  <c:v>0.89</c:v>
                </c:pt>
                <c:pt idx="11">
                  <c:v>0.88</c:v>
                </c:pt>
                <c:pt idx="12">
                  <c:v>0.88</c:v>
                </c:pt>
                <c:pt idx="13">
                  <c:v>0.88</c:v>
                </c:pt>
                <c:pt idx="14">
                  <c:v>0.88</c:v>
                </c:pt>
                <c:pt idx="15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B-49F3-A0E8-9BABB6B2D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1281761967"/>
        <c:axId val="1281761487"/>
      </c:barChart>
      <c:catAx>
        <c:axId val="128176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 smtId="4294967295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1761487"/>
        <c:crosses val="autoZero"/>
        <c:auto val="0"/>
        <c:lblAlgn val="ctr"/>
        <c:lblOffset val="100"/>
        <c:noMultiLvlLbl val="0"/>
      </c:catAx>
      <c:valAx>
        <c:axId val="1281761487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281761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smtId="4294967295"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B17E1-FF33-435D-964C-7C1FC95520AE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364D7-D1E8-44CB-A78E-4CBE55490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7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F5364D7-D1E8-44CB-A78E-4CBE55490B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5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_liquid_background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C6A66-B487-35EE-1B72-E12D1AFCA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554" r="8776"/>
          <a:stretch>
            <a:fillRect/>
          </a:stretch>
        </p:blipFill>
        <p:spPr>
          <a:xfrm rot="16200000" flipV="1">
            <a:off x="2660589" y="-2660588"/>
            <a:ext cx="6858000" cy="12179177"/>
          </a:xfrm>
          <a:custGeom>
            <a:avLst/>
            <a:gdLst>
              <a:gd name="connsiteX0" fmla="*/ 6858000 w 6858000"/>
              <a:gd name="connsiteY0" fmla="*/ 12179177 h 12179177"/>
              <a:gd name="connsiteX1" fmla="*/ 6858000 w 6858000"/>
              <a:gd name="connsiteY1" fmla="*/ 0 h 12179177"/>
              <a:gd name="connsiteX2" fmla="*/ 0 w 6858000"/>
              <a:gd name="connsiteY2" fmla="*/ 1 h 12179177"/>
              <a:gd name="connsiteX3" fmla="*/ 0 w 6858000"/>
              <a:gd name="connsiteY3" fmla="*/ 12179177 h 1217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79177">
                <a:moveTo>
                  <a:pt x="6858000" y="12179177"/>
                </a:moveTo>
                <a:lnTo>
                  <a:pt x="6858000" y="0"/>
                </a:lnTo>
                <a:lnTo>
                  <a:pt x="0" y="1"/>
                </a:lnTo>
                <a:lnTo>
                  <a:pt x="0" y="12179177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2CCCE1-FA1C-2880-89D9-98C4F1357B25}"/>
              </a:ext>
            </a:extLst>
          </p:cNvPr>
          <p:cNvSpPr/>
          <p:nvPr userDrawn="1"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08040B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V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00D62B-6B4D-704E-E68F-609CFD256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226480"/>
            <a:ext cx="11807190" cy="64633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VI" sz="4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Varela Round" pitchFamily="2" charset="-79"/>
              </a:defRPr>
            </a:lvl1pPr>
          </a:lstStyle>
          <a:p>
            <a:pPr marL="0" lvl="0"/>
            <a:r>
              <a:rPr lang="en-US"/>
              <a:t>Click here to edit slide headline</a:t>
            </a:r>
            <a:endParaRPr lang="en-VI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1801019-DFBB-479C-9F30-98E37DC91F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D44533-4EF0-459A-B849-5DF9865864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02AFDC-6667-446E-A222-F07C21CCDE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49227" y="6356352"/>
            <a:ext cx="2743200" cy="365125"/>
          </a:xfrm>
        </p:spPr>
        <p:txBody>
          <a:bodyPr>
            <a:scene3d>
              <a:camera prst="orthographicFront"/>
              <a:lightRig rig="sunrise" dir="t">
                <a:rot lat="0" lon="0" rev="5400000"/>
              </a:lightRig>
            </a:scene3d>
            <a:sp3d extrusionH="50800" prstMaterial="metal">
              <a:bevelT w="6350" h="25400"/>
              <a:bevelB w="25400" h="95250"/>
            </a:sp3d>
          </a:bodyPr>
          <a:lstStyle>
            <a:lvl1pPr>
              <a:defRPr sz="1600" b="1">
                <a:solidFill>
                  <a:srgbClr val="EBC10F"/>
                </a:solidFill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2535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4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chart" Target="../charts/chart2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chart" Target="../charts/chart1.xml"/><Relationship Id="rId2" Type="http://schemas.openxmlformats.org/officeDocument/2006/relationships/tags" Target="../tags/tag89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10" Type="http://schemas.openxmlformats.org/officeDocument/2006/relationships/tags" Target="../tags/tag97.xml"/><Relationship Id="rId19" Type="http://schemas.openxmlformats.org/officeDocument/2006/relationships/image" Target="../media/image47.jpe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image" Target="../media/image49.pn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image" Target="../media/image48.png"/><Relationship Id="rId2" Type="http://schemas.openxmlformats.org/officeDocument/2006/relationships/tags" Target="../tags/tag104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19" Type="http://schemas.openxmlformats.org/officeDocument/2006/relationships/image" Target="../media/image4.png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29.xml"/><Relationship Id="rId9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39.xml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26" Type="http://schemas.openxmlformats.org/officeDocument/2006/relationships/tags" Target="../tags/tag179.xml"/><Relationship Id="rId39" Type="http://schemas.openxmlformats.org/officeDocument/2006/relationships/image" Target="../media/image52.png"/><Relationship Id="rId21" Type="http://schemas.openxmlformats.org/officeDocument/2006/relationships/tags" Target="../tags/tag174.xml"/><Relationship Id="rId34" Type="http://schemas.openxmlformats.org/officeDocument/2006/relationships/tags" Target="../tags/tag187.xml"/><Relationship Id="rId42" Type="http://schemas.openxmlformats.org/officeDocument/2006/relationships/image" Target="../media/image55.jpeg"/><Relationship Id="rId47" Type="http://schemas.openxmlformats.org/officeDocument/2006/relationships/image" Target="../media/image60.jpeg"/><Relationship Id="rId50" Type="http://schemas.openxmlformats.org/officeDocument/2006/relationships/image" Target="../media/image63.png"/><Relationship Id="rId55" Type="http://schemas.openxmlformats.org/officeDocument/2006/relationships/image" Target="../media/image68.png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9" Type="http://schemas.openxmlformats.org/officeDocument/2006/relationships/tags" Target="../tags/tag182.xml"/><Relationship Id="rId11" Type="http://schemas.openxmlformats.org/officeDocument/2006/relationships/tags" Target="../tags/tag164.xml"/><Relationship Id="rId24" Type="http://schemas.openxmlformats.org/officeDocument/2006/relationships/tags" Target="../tags/tag177.xml"/><Relationship Id="rId32" Type="http://schemas.openxmlformats.org/officeDocument/2006/relationships/tags" Target="../tags/tag185.xml"/><Relationship Id="rId37" Type="http://schemas.openxmlformats.org/officeDocument/2006/relationships/image" Target="../media/image51.png"/><Relationship Id="rId40" Type="http://schemas.openxmlformats.org/officeDocument/2006/relationships/image" Target="../media/image53.jpeg"/><Relationship Id="rId45" Type="http://schemas.openxmlformats.org/officeDocument/2006/relationships/image" Target="../media/image58.png"/><Relationship Id="rId53" Type="http://schemas.openxmlformats.org/officeDocument/2006/relationships/image" Target="../media/image66.jpeg"/><Relationship Id="rId58" Type="http://schemas.openxmlformats.org/officeDocument/2006/relationships/image" Target="../media/image71.png"/><Relationship Id="rId5" Type="http://schemas.openxmlformats.org/officeDocument/2006/relationships/tags" Target="../tags/tag158.xml"/><Relationship Id="rId61" Type="http://schemas.openxmlformats.org/officeDocument/2006/relationships/image" Target="../media/image74.png"/><Relationship Id="rId19" Type="http://schemas.openxmlformats.org/officeDocument/2006/relationships/tags" Target="../tags/tag172.xml"/><Relationship Id="rId14" Type="http://schemas.openxmlformats.org/officeDocument/2006/relationships/tags" Target="../tags/tag167.xml"/><Relationship Id="rId22" Type="http://schemas.openxmlformats.org/officeDocument/2006/relationships/tags" Target="../tags/tag175.xml"/><Relationship Id="rId27" Type="http://schemas.openxmlformats.org/officeDocument/2006/relationships/tags" Target="../tags/tag180.xml"/><Relationship Id="rId30" Type="http://schemas.openxmlformats.org/officeDocument/2006/relationships/tags" Target="../tags/tag183.xml"/><Relationship Id="rId35" Type="http://schemas.openxmlformats.org/officeDocument/2006/relationships/slideLayout" Target="../slideLayouts/slideLayout1.xml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56" Type="http://schemas.openxmlformats.org/officeDocument/2006/relationships/image" Target="../media/image69.png"/><Relationship Id="rId8" Type="http://schemas.openxmlformats.org/officeDocument/2006/relationships/tags" Target="../tags/tag161.xml"/><Relationship Id="rId51" Type="http://schemas.openxmlformats.org/officeDocument/2006/relationships/image" Target="../media/image64.png"/><Relationship Id="rId3" Type="http://schemas.openxmlformats.org/officeDocument/2006/relationships/tags" Target="../tags/tag156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5" Type="http://schemas.openxmlformats.org/officeDocument/2006/relationships/tags" Target="../tags/tag178.xml"/><Relationship Id="rId33" Type="http://schemas.openxmlformats.org/officeDocument/2006/relationships/tags" Target="../tags/tag186.xml"/><Relationship Id="rId38" Type="http://schemas.microsoft.com/office/2007/relationships/hdphoto" Target="../media/hdphoto5.wdp"/><Relationship Id="rId46" Type="http://schemas.openxmlformats.org/officeDocument/2006/relationships/image" Target="../media/image59.png"/><Relationship Id="rId59" Type="http://schemas.openxmlformats.org/officeDocument/2006/relationships/image" Target="../media/image72.png"/><Relationship Id="rId20" Type="http://schemas.openxmlformats.org/officeDocument/2006/relationships/tags" Target="../tags/tag173.xml"/><Relationship Id="rId41" Type="http://schemas.openxmlformats.org/officeDocument/2006/relationships/image" Target="../media/image54.jpeg"/><Relationship Id="rId54" Type="http://schemas.openxmlformats.org/officeDocument/2006/relationships/image" Target="../media/image67.pn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5" Type="http://schemas.openxmlformats.org/officeDocument/2006/relationships/tags" Target="../tags/tag168.xml"/><Relationship Id="rId23" Type="http://schemas.openxmlformats.org/officeDocument/2006/relationships/tags" Target="../tags/tag176.xml"/><Relationship Id="rId28" Type="http://schemas.openxmlformats.org/officeDocument/2006/relationships/tags" Target="../tags/tag181.xml"/><Relationship Id="rId36" Type="http://schemas.openxmlformats.org/officeDocument/2006/relationships/image" Target="../media/image50.pn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tags" Target="../tags/tag163.xml"/><Relationship Id="rId31" Type="http://schemas.openxmlformats.org/officeDocument/2006/relationships/tags" Target="../tags/tag184.xml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4" Type="http://schemas.openxmlformats.org/officeDocument/2006/relationships/tags" Target="../tags/tag157.xml"/><Relationship Id="rId9" Type="http://schemas.openxmlformats.org/officeDocument/2006/relationships/tags" Target="../tags/tag1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98.xml"/><Relationship Id="rId9" Type="http://schemas.openxmlformats.org/officeDocument/2006/relationships/tags" Target="../tags/tag20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07.xml"/><Relationship Id="rId9" Type="http://schemas.openxmlformats.org/officeDocument/2006/relationships/tags" Target="../tags/tag2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75.png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tags" Target="../tags/tag236.xml"/><Relationship Id="rId18" Type="http://schemas.openxmlformats.org/officeDocument/2006/relationships/image" Target="../media/image77.jpeg"/><Relationship Id="rId3" Type="http://schemas.openxmlformats.org/officeDocument/2006/relationships/tags" Target="../tags/tag226.xml"/><Relationship Id="rId21" Type="http://schemas.openxmlformats.org/officeDocument/2006/relationships/image" Target="../media/image80.jpeg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25.xml"/><Relationship Id="rId16" Type="http://schemas.openxmlformats.org/officeDocument/2006/relationships/tags" Target="../tags/tag239.xml"/><Relationship Id="rId20" Type="http://schemas.openxmlformats.org/officeDocument/2006/relationships/image" Target="../media/image79.jpeg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5" Type="http://schemas.openxmlformats.org/officeDocument/2006/relationships/tags" Target="../tags/tag238.xml"/><Relationship Id="rId10" Type="http://schemas.openxmlformats.org/officeDocument/2006/relationships/tags" Target="../tags/tag233.xml"/><Relationship Id="rId19" Type="http://schemas.openxmlformats.org/officeDocument/2006/relationships/image" Target="../media/image78.jpeg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48.xml"/><Relationship Id="rId21" Type="http://schemas.openxmlformats.org/officeDocument/2006/relationships/tags" Target="../tags/tag266.xml"/><Relationship Id="rId7" Type="http://schemas.openxmlformats.org/officeDocument/2006/relationships/tags" Target="../tags/tag252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tags" Target="../tags/tag270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0" Type="http://schemas.openxmlformats.org/officeDocument/2006/relationships/tags" Target="../tags/tag265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Relationship Id="rId27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5.xml"/><Relationship Id="rId4" Type="http://schemas.openxmlformats.org/officeDocument/2006/relationships/tags" Target="../tags/tag27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8.xml"/><Relationship Id="rId18" Type="http://schemas.openxmlformats.org/officeDocument/2006/relationships/tags" Target="../tags/tag293.xml"/><Relationship Id="rId26" Type="http://schemas.openxmlformats.org/officeDocument/2006/relationships/image" Target="../media/image82.jpeg"/><Relationship Id="rId3" Type="http://schemas.openxmlformats.org/officeDocument/2006/relationships/tags" Target="../tags/tag278.xml"/><Relationship Id="rId21" Type="http://schemas.openxmlformats.org/officeDocument/2006/relationships/tags" Target="../tags/tag296.xml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17" Type="http://schemas.openxmlformats.org/officeDocument/2006/relationships/tags" Target="../tags/tag292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77.xml"/><Relationship Id="rId16" Type="http://schemas.openxmlformats.org/officeDocument/2006/relationships/tags" Target="../tags/tag291.xml"/><Relationship Id="rId20" Type="http://schemas.openxmlformats.org/officeDocument/2006/relationships/tags" Target="../tags/tag295.xml"/><Relationship Id="rId29" Type="http://schemas.openxmlformats.org/officeDocument/2006/relationships/image" Target="../media/image85.jpeg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tags" Target="../tags/tag286.xml"/><Relationship Id="rId24" Type="http://schemas.openxmlformats.org/officeDocument/2006/relationships/tags" Target="../tags/tag297.xml"/><Relationship Id="rId5" Type="http://schemas.openxmlformats.org/officeDocument/2006/relationships/tags" Target="../tags/tag280.xml"/><Relationship Id="rId15" Type="http://schemas.openxmlformats.org/officeDocument/2006/relationships/tags" Target="../tags/tag290.xml"/><Relationship Id="rId23" Type="http://schemas.openxmlformats.org/officeDocument/2006/relationships/video" Target="../media/media5.mp4"/><Relationship Id="rId28" Type="http://schemas.openxmlformats.org/officeDocument/2006/relationships/image" Target="../media/image84.jpeg"/><Relationship Id="rId10" Type="http://schemas.openxmlformats.org/officeDocument/2006/relationships/tags" Target="../tags/tag285.xml"/><Relationship Id="rId19" Type="http://schemas.openxmlformats.org/officeDocument/2006/relationships/tags" Target="../tags/tag294.xml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tags" Target="../tags/tag289.xml"/><Relationship Id="rId22" Type="http://schemas.microsoft.com/office/2007/relationships/media" Target="../media/media5.mp4"/><Relationship Id="rId27" Type="http://schemas.openxmlformats.org/officeDocument/2006/relationships/image" Target="../media/image83.jpeg"/><Relationship Id="rId30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30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tags" Target="../tags/tag316.xml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12" Type="http://schemas.openxmlformats.org/officeDocument/2006/relationships/tags" Target="../tags/tag315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tags" Target="../tags/tag314.xml"/><Relationship Id="rId5" Type="http://schemas.openxmlformats.org/officeDocument/2006/relationships/tags" Target="../tags/tag308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313.xml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tags" Target="../tags/tag3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tags" Target="../tags/tag330.xml"/><Relationship Id="rId18" Type="http://schemas.openxmlformats.org/officeDocument/2006/relationships/tags" Target="../tags/tag335.xml"/><Relationship Id="rId3" Type="http://schemas.openxmlformats.org/officeDocument/2006/relationships/tags" Target="../tags/tag320.xml"/><Relationship Id="rId21" Type="http://schemas.openxmlformats.org/officeDocument/2006/relationships/tags" Target="../tags/tag338.xml"/><Relationship Id="rId7" Type="http://schemas.openxmlformats.org/officeDocument/2006/relationships/tags" Target="../tags/tag324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0" Type="http://schemas.openxmlformats.org/officeDocument/2006/relationships/tags" Target="../tags/tag337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24" Type="http://schemas.openxmlformats.org/officeDocument/2006/relationships/tags" Target="../tags/tag341.xml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23" Type="http://schemas.openxmlformats.org/officeDocument/2006/relationships/tags" Target="../tags/tag340.xml"/><Relationship Id="rId10" Type="http://schemas.openxmlformats.org/officeDocument/2006/relationships/tags" Target="../tags/tag327.xml"/><Relationship Id="rId19" Type="http://schemas.openxmlformats.org/officeDocument/2006/relationships/tags" Target="../tags/tag336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tags" Target="../tags/tag3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5" Type="http://schemas.openxmlformats.org/officeDocument/2006/relationships/tags" Target="../tags/tag346.xml"/><Relationship Id="rId10" Type="http://schemas.openxmlformats.org/officeDocument/2006/relationships/tags" Target="../tags/tag351.xml"/><Relationship Id="rId4" Type="http://schemas.openxmlformats.org/officeDocument/2006/relationships/tags" Target="../tags/tag345.xml"/><Relationship Id="rId9" Type="http://schemas.openxmlformats.org/officeDocument/2006/relationships/tags" Target="../tags/tag3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13" Type="http://schemas.openxmlformats.org/officeDocument/2006/relationships/tags" Target="../tags/tag365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12" Type="http://schemas.openxmlformats.org/officeDocument/2006/relationships/tags" Target="../tags/tag364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tags" Target="../tags/tag363.xml"/><Relationship Id="rId5" Type="http://schemas.openxmlformats.org/officeDocument/2006/relationships/tags" Target="../tags/tag357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362.xml"/><Relationship Id="rId4" Type="http://schemas.openxmlformats.org/officeDocument/2006/relationships/tags" Target="../tags/tag356.xml"/><Relationship Id="rId9" Type="http://schemas.openxmlformats.org/officeDocument/2006/relationships/tags" Target="../tags/tag361.xml"/><Relationship Id="rId14" Type="http://schemas.openxmlformats.org/officeDocument/2006/relationships/tags" Target="../tags/tag3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tags" Target="../tags/tag379.xml"/><Relationship Id="rId18" Type="http://schemas.openxmlformats.org/officeDocument/2006/relationships/tags" Target="../tags/tag384.xml"/><Relationship Id="rId3" Type="http://schemas.openxmlformats.org/officeDocument/2006/relationships/tags" Target="../tags/tag369.xml"/><Relationship Id="rId21" Type="http://schemas.openxmlformats.org/officeDocument/2006/relationships/tags" Target="../tags/tag387.xml"/><Relationship Id="rId7" Type="http://schemas.openxmlformats.org/officeDocument/2006/relationships/tags" Target="../tags/tag373.xml"/><Relationship Id="rId12" Type="http://schemas.openxmlformats.org/officeDocument/2006/relationships/tags" Target="../tags/tag378.xml"/><Relationship Id="rId17" Type="http://schemas.openxmlformats.org/officeDocument/2006/relationships/tags" Target="../tags/tag383.xml"/><Relationship Id="rId2" Type="http://schemas.openxmlformats.org/officeDocument/2006/relationships/tags" Target="../tags/tag368.xml"/><Relationship Id="rId16" Type="http://schemas.openxmlformats.org/officeDocument/2006/relationships/tags" Target="../tags/tag382.xml"/><Relationship Id="rId20" Type="http://schemas.openxmlformats.org/officeDocument/2006/relationships/tags" Target="../tags/tag386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tags" Target="../tags/tag377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371.xml"/><Relationship Id="rId15" Type="http://schemas.openxmlformats.org/officeDocument/2006/relationships/tags" Target="../tags/tag381.xml"/><Relationship Id="rId23" Type="http://schemas.openxmlformats.org/officeDocument/2006/relationships/tags" Target="../tags/tag389.xml"/><Relationship Id="rId10" Type="http://schemas.openxmlformats.org/officeDocument/2006/relationships/tags" Target="../tags/tag376.xml"/><Relationship Id="rId19" Type="http://schemas.openxmlformats.org/officeDocument/2006/relationships/tags" Target="../tags/tag385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tags" Target="../tags/tag380.xml"/><Relationship Id="rId22" Type="http://schemas.openxmlformats.org/officeDocument/2006/relationships/tags" Target="../tags/tag38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tags" Target="../tags/tag402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tags" Target="../tags/tag406.xml"/><Relationship Id="rId2" Type="http://schemas.openxmlformats.org/officeDocument/2006/relationships/tags" Target="../tags/tag391.xml"/><Relationship Id="rId16" Type="http://schemas.openxmlformats.org/officeDocument/2006/relationships/tags" Target="../tags/tag405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5" Type="http://schemas.openxmlformats.org/officeDocument/2006/relationships/tags" Target="../tags/tag394.xml"/><Relationship Id="rId15" Type="http://schemas.openxmlformats.org/officeDocument/2006/relationships/tags" Target="../tags/tag404.xml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tags" Target="../tags/tag4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14.xml"/><Relationship Id="rId10" Type="http://schemas.openxmlformats.org/officeDocument/2006/relationships/tags" Target="../tags/tag419.xml"/><Relationship Id="rId4" Type="http://schemas.openxmlformats.org/officeDocument/2006/relationships/tags" Target="../tags/tag413.xml"/><Relationship Id="rId9" Type="http://schemas.openxmlformats.org/officeDocument/2006/relationships/tags" Target="../tags/tag4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27.xml"/><Relationship Id="rId4" Type="http://schemas.openxmlformats.org/officeDocument/2006/relationships/tags" Target="../tags/tag4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2.xml"/><Relationship Id="rId18" Type="http://schemas.openxmlformats.org/officeDocument/2006/relationships/image" Target="../media/image16.png"/><Relationship Id="rId3" Type="http://schemas.openxmlformats.org/officeDocument/2006/relationships/tags" Target="../tags/tag4.xml"/><Relationship Id="rId21" Type="http://schemas.microsoft.com/office/2007/relationships/hdphoto" Target="../media/hdphoto3.wdp"/><Relationship Id="rId7" Type="http://schemas.openxmlformats.org/officeDocument/2006/relationships/tags" Target="../tags/tag8.xml"/><Relationship Id="rId12" Type="http://schemas.openxmlformats.org/officeDocument/2006/relationships/video" Target="../media/media2.mp4"/><Relationship Id="rId17" Type="http://schemas.microsoft.com/office/2007/relationships/hdphoto" Target="../media/hdphoto1.wdp"/><Relationship Id="rId2" Type="http://schemas.openxmlformats.org/officeDocument/2006/relationships/tags" Target="../tags/tag3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07/relationships/media" Target="../media/media2.mp4"/><Relationship Id="rId5" Type="http://schemas.openxmlformats.org/officeDocument/2006/relationships/tags" Target="../tags/tag6.xml"/><Relationship Id="rId15" Type="http://schemas.openxmlformats.org/officeDocument/2006/relationships/image" Target="../media/image14.jpeg"/><Relationship Id="rId10" Type="http://schemas.openxmlformats.org/officeDocument/2006/relationships/tags" Target="../tags/tag11.xml"/><Relationship Id="rId19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38.xml"/><Relationship Id="rId21" Type="http://schemas.openxmlformats.org/officeDocument/2006/relationships/tags" Target="../tags/tag33.xml"/><Relationship Id="rId42" Type="http://schemas.openxmlformats.org/officeDocument/2006/relationships/tags" Target="../tags/tag54.xml"/><Relationship Id="rId47" Type="http://schemas.openxmlformats.org/officeDocument/2006/relationships/tags" Target="../tags/tag59.xml"/><Relationship Id="rId63" Type="http://schemas.openxmlformats.org/officeDocument/2006/relationships/image" Target="../media/image27.jpeg"/><Relationship Id="rId68" Type="http://schemas.openxmlformats.org/officeDocument/2006/relationships/image" Target="../media/image32.jpeg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9" Type="http://schemas.openxmlformats.org/officeDocument/2006/relationships/tags" Target="../tags/tag41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tags" Target="../tags/tag44.xml"/><Relationship Id="rId37" Type="http://schemas.openxmlformats.org/officeDocument/2006/relationships/tags" Target="../tags/tag49.xml"/><Relationship Id="rId40" Type="http://schemas.openxmlformats.org/officeDocument/2006/relationships/tags" Target="../tags/tag52.xml"/><Relationship Id="rId45" Type="http://schemas.openxmlformats.org/officeDocument/2006/relationships/tags" Target="../tags/tag57.xml"/><Relationship Id="rId53" Type="http://schemas.openxmlformats.org/officeDocument/2006/relationships/slideLayout" Target="../slideLayouts/slideLayout1.xml"/><Relationship Id="rId58" Type="http://schemas.openxmlformats.org/officeDocument/2006/relationships/image" Target="../media/image22.png"/><Relationship Id="rId66" Type="http://schemas.openxmlformats.org/officeDocument/2006/relationships/image" Target="../media/image30.jpeg"/><Relationship Id="rId74" Type="http://schemas.openxmlformats.org/officeDocument/2006/relationships/image" Target="../media/image38.jpeg"/><Relationship Id="rId5" Type="http://schemas.openxmlformats.org/officeDocument/2006/relationships/tags" Target="../tags/tag17.xml"/><Relationship Id="rId61" Type="http://schemas.openxmlformats.org/officeDocument/2006/relationships/image" Target="../media/image25.jpeg"/><Relationship Id="rId19" Type="http://schemas.openxmlformats.org/officeDocument/2006/relationships/tags" Target="../tags/tag3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tags" Target="../tags/tag42.xml"/><Relationship Id="rId35" Type="http://schemas.openxmlformats.org/officeDocument/2006/relationships/tags" Target="../tags/tag47.xml"/><Relationship Id="rId43" Type="http://schemas.openxmlformats.org/officeDocument/2006/relationships/tags" Target="../tags/tag55.xml"/><Relationship Id="rId48" Type="http://schemas.openxmlformats.org/officeDocument/2006/relationships/tags" Target="../tags/tag60.xml"/><Relationship Id="rId56" Type="http://schemas.openxmlformats.org/officeDocument/2006/relationships/image" Target="../media/image20.png"/><Relationship Id="rId64" Type="http://schemas.openxmlformats.org/officeDocument/2006/relationships/image" Target="../media/image28.jpeg"/><Relationship Id="rId69" Type="http://schemas.openxmlformats.org/officeDocument/2006/relationships/image" Target="../media/image33.jpeg"/><Relationship Id="rId8" Type="http://schemas.openxmlformats.org/officeDocument/2006/relationships/tags" Target="../tags/tag20.xml"/><Relationship Id="rId51" Type="http://schemas.openxmlformats.org/officeDocument/2006/relationships/tags" Target="../tags/tag63.xml"/><Relationship Id="rId72" Type="http://schemas.openxmlformats.org/officeDocument/2006/relationships/image" Target="../media/image36.jpeg"/><Relationship Id="rId3" Type="http://schemas.openxmlformats.org/officeDocument/2006/relationships/tags" Target="../tags/tag15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tags" Target="../tags/tag45.xml"/><Relationship Id="rId38" Type="http://schemas.openxmlformats.org/officeDocument/2006/relationships/tags" Target="../tags/tag50.xml"/><Relationship Id="rId46" Type="http://schemas.openxmlformats.org/officeDocument/2006/relationships/tags" Target="../tags/tag58.xml"/><Relationship Id="rId59" Type="http://schemas.openxmlformats.org/officeDocument/2006/relationships/image" Target="../media/image23.png"/><Relationship Id="rId67" Type="http://schemas.openxmlformats.org/officeDocument/2006/relationships/image" Target="../media/image31.jpeg"/><Relationship Id="rId20" Type="http://schemas.openxmlformats.org/officeDocument/2006/relationships/tags" Target="../tags/tag32.xml"/><Relationship Id="rId41" Type="http://schemas.openxmlformats.org/officeDocument/2006/relationships/tags" Target="../tags/tag53.xml"/><Relationship Id="rId54" Type="http://schemas.openxmlformats.org/officeDocument/2006/relationships/image" Target="../media/image19.png"/><Relationship Id="rId62" Type="http://schemas.openxmlformats.org/officeDocument/2006/relationships/image" Target="../media/image26.jpeg"/><Relationship Id="rId70" Type="http://schemas.openxmlformats.org/officeDocument/2006/relationships/image" Target="../media/image34.jpeg"/><Relationship Id="rId75" Type="http://schemas.openxmlformats.org/officeDocument/2006/relationships/image" Target="../media/image39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36" Type="http://schemas.openxmlformats.org/officeDocument/2006/relationships/tags" Target="../tags/tag48.xml"/><Relationship Id="rId49" Type="http://schemas.openxmlformats.org/officeDocument/2006/relationships/tags" Target="../tags/tag61.xml"/><Relationship Id="rId57" Type="http://schemas.openxmlformats.org/officeDocument/2006/relationships/image" Target="../media/image21.png"/><Relationship Id="rId10" Type="http://schemas.openxmlformats.org/officeDocument/2006/relationships/tags" Target="../tags/tag22.xml"/><Relationship Id="rId31" Type="http://schemas.openxmlformats.org/officeDocument/2006/relationships/tags" Target="../tags/tag43.xml"/><Relationship Id="rId44" Type="http://schemas.openxmlformats.org/officeDocument/2006/relationships/tags" Target="../tags/tag56.xml"/><Relationship Id="rId52" Type="http://schemas.openxmlformats.org/officeDocument/2006/relationships/tags" Target="../tags/tag64.xml"/><Relationship Id="rId60" Type="http://schemas.openxmlformats.org/officeDocument/2006/relationships/image" Target="../media/image24.jpeg"/><Relationship Id="rId65" Type="http://schemas.openxmlformats.org/officeDocument/2006/relationships/image" Target="../media/image29.jpeg"/><Relationship Id="rId73" Type="http://schemas.openxmlformats.org/officeDocument/2006/relationships/image" Target="../media/image37.jpe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39" Type="http://schemas.openxmlformats.org/officeDocument/2006/relationships/tags" Target="../tags/tag51.xml"/><Relationship Id="rId34" Type="http://schemas.openxmlformats.org/officeDocument/2006/relationships/tags" Target="../tags/tag46.xml"/><Relationship Id="rId50" Type="http://schemas.openxmlformats.org/officeDocument/2006/relationships/tags" Target="../tags/tag62.xml"/><Relationship Id="rId55" Type="http://schemas.microsoft.com/office/2007/relationships/hdphoto" Target="../media/hdphoto4.wdp"/><Relationship Id="rId7" Type="http://schemas.openxmlformats.org/officeDocument/2006/relationships/tags" Target="../tags/tag19.xml"/><Relationship Id="rId71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microsoft.com/office/2007/relationships/media" Target="../media/media4.mp4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67.xml"/><Relationship Id="rId21" Type="http://schemas.openxmlformats.org/officeDocument/2006/relationships/image" Target="../media/image41.jpeg"/><Relationship Id="rId7" Type="http://schemas.openxmlformats.org/officeDocument/2006/relationships/tags" Target="../tags/tag71.xml"/><Relationship Id="rId12" Type="http://schemas.openxmlformats.org/officeDocument/2006/relationships/tags" Target="../tags/tag74.xml"/><Relationship Id="rId17" Type="http://schemas.openxmlformats.org/officeDocument/2006/relationships/tags" Target="../tags/tag77.xml"/><Relationship Id="rId2" Type="http://schemas.openxmlformats.org/officeDocument/2006/relationships/tags" Target="../tags/tag66.xml"/><Relationship Id="rId16" Type="http://schemas.openxmlformats.org/officeDocument/2006/relationships/tags" Target="../tags/tag76.xml"/><Relationship Id="rId20" Type="http://schemas.openxmlformats.org/officeDocument/2006/relationships/image" Target="../media/image40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video" Target="../media/media3.mp4"/><Relationship Id="rId5" Type="http://schemas.openxmlformats.org/officeDocument/2006/relationships/tags" Target="../tags/tag69.xml"/><Relationship Id="rId15" Type="http://schemas.openxmlformats.org/officeDocument/2006/relationships/tags" Target="../tags/tag75.xml"/><Relationship Id="rId10" Type="http://schemas.microsoft.com/office/2007/relationships/media" Target="../media/media3.mp4"/><Relationship Id="rId19" Type="http://schemas.openxmlformats.org/officeDocument/2006/relationships/image" Target="../media/image3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video" Target="../media/media4.mp4"/><Relationship Id="rId22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44.jpe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43.jpe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82.xml"/><Relationship Id="rId15" Type="http://schemas.openxmlformats.org/officeDocument/2006/relationships/image" Target="../media/image46.jpeg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4A14D-740C-938B-331E-C3CD93B0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B127EF0-CE18-7E84-84BF-D8EC1543953B}"/>
              </a:ext>
            </a:extLst>
          </p:cNvPr>
          <p:cNvSpPr/>
          <p:nvPr/>
        </p:nvSpPr>
        <p:spPr bwMode="auto">
          <a:xfrm>
            <a:off x="516851" y="726168"/>
            <a:ext cx="6923314" cy="4279641"/>
          </a:xfrm>
          <a:prstGeom prst="roundRect">
            <a:avLst>
              <a:gd name="adj" fmla="val 7474"/>
            </a:avLst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4EB801C7-8E5A-721F-2569-25C367DD285B}"/>
              </a:ext>
            </a:extLst>
          </p:cNvPr>
          <p:cNvGrpSpPr/>
          <p:nvPr/>
        </p:nvGrpSpPr>
        <p:grpSpPr>
          <a:xfrm>
            <a:off x="725234" y="1061287"/>
            <a:ext cx="6506547" cy="3569539"/>
            <a:chOff x="5346440" y="2117472"/>
            <a:chExt cx="6506547" cy="35695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D20AA6-59C9-0027-D6B4-F88961252E74}"/>
                </a:ext>
              </a:extLst>
            </p:cNvPr>
            <p:cNvSpPr txBox="1"/>
            <p:nvPr/>
          </p:nvSpPr>
          <p:spPr>
            <a:xfrm>
              <a:off x="6399431" y="4636257"/>
              <a:ext cx="4400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Эбзеева Юлия Николаевна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C914B6-CC8D-63C6-36B4-67EA235AD136}"/>
                </a:ext>
              </a:extLst>
            </p:cNvPr>
            <p:cNvSpPr txBox="1"/>
            <p:nvPr/>
          </p:nvSpPr>
          <p:spPr>
            <a:xfrm>
              <a:off x="5346440" y="2117472"/>
              <a:ext cx="6506547" cy="2308324"/>
            </a:xfrm>
            <a:prstGeom prst="rect">
              <a:avLst/>
            </a:prstGeom>
            <a:noFill/>
            <a:effectLst>
              <a:outerShdw dist="139700" sx="102000" sy="102000" algn="ctr" rotWithShape="0">
                <a:schemeClr val="accent1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О выполнении программы комплексного развития РУДН </a:t>
              </a:r>
              <a:br>
                <a:rPr lang="ru-RU"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</a:br>
              <a:r>
                <a:rPr lang="ru-RU"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«Качество образования» </a:t>
              </a:r>
              <a:br>
                <a:rPr lang="ru-RU"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</a:br>
              <a:r>
                <a:rPr lang="ru-RU"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в 2025 г.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C34574-8519-5A46-E2DF-746171603445}"/>
                </a:ext>
              </a:extLst>
            </p:cNvPr>
            <p:cNvSpPr txBox="1"/>
            <p:nvPr/>
          </p:nvSpPr>
          <p:spPr>
            <a:xfrm>
              <a:off x="6496534" y="5040680"/>
              <a:ext cx="4217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первый проректор – проректор </a:t>
              </a:r>
              <a:br>
                <a:rPr lang="ru-RU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</a:br>
              <a:r>
                <a:rPr lang="ru-RU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по образовательной деятельности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672595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5C145-FDAF-1EC0-A56F-E57372FA8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6A05FAF-8CD8-B8DF-ADA7-8D9AAACB1D6B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0955729" cy="978729"/>
          </a:xfrm>
        </p:spPr>
        <p:txBody>
          <a:bodyPr/>
          <a:lstStyle/>
          <a:p>
            <a:r>
              <a:rPr lang="ru-RU" sz="3200"/>
              <a:t>1.4. Развитие материально-технической базы УНИБЦ (НБ)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6FC5C-7CA8-1CDA-EFB6-9C0C7C8989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450" y="1430544"/>
            <a:ext cx="43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</a:t>
            </a:r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 читальных зала модернизировано в 2025 г.</a:t>
            </a:r>
            <a:endParaRPr lang="en-VI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graphicFrame>
        <p:nvGraphicFramePr>
          <p:cNvPr id="7" name="Chart 2">
            <a:extLst>
              <a:ext uri="{FF2B5EF4-FFF2-40B4-BE49-F238E27FC236}">
                <a16:creationId xmlns:a16="http://schemas.microsoft.com/office/drawing/2014/main" id="{8754C1D5-1EF4-3519-8A24-5E1EC438F12B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16804886"/>
              </p:ext>
            </p:extLst>
          </p:nvPr>
        </p:nvGraphicFramePr>
        <p:xfrm>
          <a:off x="5370069" y="1353465"/>
          <a:ext cx="5857875" cy="175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D81DF38-330A-3081-EFC4-6411DE0BE8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70068" y="3071858"/>
            <a:ext cx="667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Количество литературы на иностранных языках, тыс. ед.</a:t>
            </a:r>
          </a:p>
        </p:txBody>
      </p:sp>
      <p:graphicFrame>
        <p:nvGraphicFramePr>
          <p:cNvPr id="12" name="Chart 2">
            <a:extLst>
              <a:ext uri="{FF2B5EF4-FFF2-40B4-BE49-F238E27FC236}">
                <a16:creationId xmlns:a16="http://schemas.microsoft.com/office/drawing/2014/main" id="{A2132F07-67B2-1721-35BF-D24ACCC2B447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385181083"/>
              </p:ext>
            </p:extLst>
          </p:nvPr>
        </p:nvGraphicFramePr>
        <p:xfrm>
          <a:off x="5370068" y="4047860"/>
          <a:ext cx="5857876" cy="1875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E0C8984-E312-69B9-BB7B-E36828552BD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70068" y="5812311"/>
            <a:ext cx="658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Количество языков, на которых доступны электронные информационные ресурсы и литература, ед.</a:t>
            </a:r>
            <a:endParaRPr lang="en-VI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E61699-BD06-3350-97A9-BD21BEE75A6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4850" y="2461139"/>
            <a:ext cx="526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Количество внешних ЭБС и НБ </a:t>
            </a:r>
            <a:b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на иностранных языках, ед.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B4A23-3D0D-B41D-4590-8AC1D1FE472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43652" y="3107470"/>
            <a:ext cx="6992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4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7</a:t>
            </a:r>
          </a:p>
          <a:p>
            <a:pPr algn="ctr">
              <a:buClr>
                <a:schemeClr val="accent1"/>
              </a:buClr>
            </a:pPr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2021</a:t>
            </a:r>
            <a:endParaRPr lang="ru-RU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B759244-12D5-DC9D-640F-E4B41F90791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8535" y="4133936"/>
            <a:ext cx="419780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/>
              <a:t>Новый сайт УНИБЦ (НБ)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041CB-E4D9-AC47-8F56-8452451857B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64849" y="4776997"/>
            <a:ext cx="3308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Число пользователей нового сайта увеличилось </a:t>
            </a:r>
            <a:b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более чем </a:t>
            </a:r>
            <a:r>
              <a:rPr lang="ru-RU" b="1">
                <a:solidFill>
                  <a:schemeClr val="accent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в 2 раза</a:t>
            </a:r>
            <a:endParaRPr lang="en-VI" b="1">
              <a:solidFill>
                <a:srgbClr val="FF611F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EBBC6-14C6-667E-8D4E-026B587A708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92" y="4761289"/>
            <a:ext cx="1332333" cy="1332333"/>
          </a:xfrm>
          <a:prstGeom prst="rect">
            <a:avLst/>
          </a:prstGeom>
        </p:spPr>
      </p:pic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12D34455-DD92-4D6D-AA23-3C617F004D91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 flipH="1">
            <a:off x="0" y="3927629"/>
            <a:ext cx="4939004" cy="0"/>
          </a:xfrm>
          <a:prstGeom prst="line">
            <a:avLst/>
          </a:prstGeom>
          <a:ln w="38100" cap="rnd">
            <a:solidFill>
              <a:schemeClr val="bg1">
                <a:lumMod val="85000"/>
                <a:alpha val="3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D313C8A-8283-4AC7-8EF8-4970C1EE302B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3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10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8D7E54-6BC2-4DBD-B04F-19A5A625738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044714" y="3107470"/>
            <a:ext cx="849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4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11</a:t>
            </a:r>
          </a:p>
          <a:p>
            <a:pPr algn="ctr">
              <a:buClr>
                <a:schemeClr val="accent1"/>
              </a:buClr>
            </a:pPr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2025</a:t>
            </a:r>
            <a:endParaRPr lang="ru-RU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9E50575-9852-42E2-A829-6BC269254E74}"/>
              </a:ext>
            </a:extLst>
          </p:cNvPr>
          <p:cNvCxnSpPr>
            <a:stCxn id="2" idx="3"/>
            <a:endCxn id="20" idx="1"/>
          </p:cNvCxnSpPr>
          <p:nvPr>
            <p:custDataLst>
              <p:tags r:id="rId15"/>
            </p:custDataLst>
          </p:nvPr>
        </p:nvCxnSpPr>
        <p:spPr>
          <a:xfrm>
            <a:off x="1642858" y="3446024"/>
            <a:ext cx="4018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6298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6052-3739-22DA-DA42-9B51D47EA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39B6D9-7F16-5240-BE27-FB1B76793407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124079" cy="1993366"/>
          </a:xfrm>
        </p:spPr>
        <p:txBody>
          <a:bodyPr/>
          <a:lstStyle/>
          <a:p>
            <a:r>
              <a:rPr lang="ru-RU" sz="3200"/>
              <a:t>ЗАДАЧА №2. Совершенствование структуры, содержания и условий реализации образовательных программ</a:t>
            </a:r>
          </a:p>
          <a:p>
            <a:endParaRPr lang="ru-RU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30775-8403-D299-FA51-4889CF056B2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5819" y="2853033"/>
            <a:ext cx="532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2.1. Расширение практики </a:t>
            </a:r>
            <a:b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</a:br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сотрудничества с профильными организациями-партнерами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CF49C2-3658-8C65-9852-6EADC6B0EC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3371" y="5613457"/>
            <a:ext cx="567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2.3. Индивидуализация образовательной траектории обучающихся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961BA-AC00-E4E6-509C-2BF3BE4BB1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51050" y="2928584"/>
            <a:ext cx="502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B16A6-EB1C-B115-2869-D886AB78B4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63004" y="5613457"/>
            <a:ext cx="528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2.4. Методическая и информационная поддержка деятельности преподавателей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386B7-247E-3758-47E6-B29394E3AF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26516" r="65381" b="32880"/>
          <a:stretch>
            <a:fillRect/>
          </a:stretch>
        </p:blipFill>
        <p:spPr>
          <a:xfrm>
            <a:off x="1386024" y="1555129"/>
            <a:ext cx="1642676" cy="13790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D6A049-29DE-BA6D-E42B-8284EFEB3F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4" t="26516" r="31135" b="32880"/>
          <a:stretch>
            <a:fillRect/>
          </a:stretch>
        </p:blipFill>
        <p:spPr>
          <a:xfrm>
            <a:off x="1452842" y="4257430"/>
            <a:ext cx="1637814" cy="14365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3FA854-8CB2-8AA0-DF9D-AFFB5B30BFD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26516" b="32880"/>
          <a:stretch>
            <a:fillRect/>
          </a:stretch>
        </p:blipFill>
        <p:spPr>
          <a:xfrm>
            <a:off x="9141280" y="4135620"/>
            <a:ext cx="1597878" cy="15583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535C0D-5038-807F-0672-5D5570E00EB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6486" r="30831" b="34603"/>
          <a:stretch>
            <a:fillRect/>
          </a:stretch>
        </p:blipFill>
        <p:spPr>
          <a:xfrm>
            <a:off x="9103432" y="1595718"/>
            <a:ext cx="1611529" cy="132008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033DE1-79BD-441B-A359-205FE19502AC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0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11</a:t>
            </a:fld>
            <a:endParaRPr lang="en-US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5A3FB1F-628A-4FC8-87C1-4AAB472FF4C5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4315391" y="2420178"/>
            <a:ext cx="3561218" cy="2852004"/>
            <a:chOff x="4315391" y="2420178"/>
            <a:chExt cx="3561218" cy="285200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9C4430B-7068-4DD6-BFAF-6488A1D82375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4588508" y="4267033"/>
              <a:ext cx="2973073" cy="1005149"/>
              <a:chOff x="4032974" y="3024054"/>
              <a:chExt cx="2973073" cy="100514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EACA7B-2BDD-4EA5-9166-403819704C05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254614" y="3024054"/>
                <a:ext cx="25442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000" b="1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  <a:ea typeface="Roboto Condensed Medium" panose="02000000000000000000" pitchFamily="2" charset="0"/>
                    <a:cs typeface="Roboto Condensed Medium" panose="02000000000000000000" pitchFamily="2" charset="0"/>
                  </a:rPr>
                  <a:t>100%</a:t>
                </a:r>
                <a:endParaRPr lang="en-US" sz="4000" b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Roboto Condensed Medium" panose="02000000000000000000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D707E2-5AEA-4316-A9BA-5639CB0CB515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32974" y="3690649"/>
                <a:ext cx="29730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o-RO"/>
                </a:defPPr>
                <a:lvl1pPr algn="ctr"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cs typeface="Varela Round" pitchFamily="2" charset="-79"/>
                  </a:defRPr>
                </a:lvl1pPr>
              </a:lstStyle>
              <a:p>
                <a:r>
                  <a:rPr lang="ru-RU" sz="1600">
                    <a:solidFill>
                      <a:schemeClr val="bg1"/>
                    </a:solidFill>
                  </a:rPr>
                  <a:t>показателей выполнено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286D3C3-07B2-4021-9DFA-2CEFA190F13A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391" y="2420178"/>
              <a:ext cx="3561218" cy="2374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616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344CE-C43F-0735-6B39-700736077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5CE0DC-6002-4FD8-F6CA-809432A8F05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2020550" cy="1200329"/>
          </a:xfrm>
        </p:spPr>
        <p:txBody>
          <a:bodyPr/>
          <a:lstStyle/>
          <a:p>
            <a:r>
              <a:rPr lang="ru-RU"/>
              <a:t>2.1. Расширение практики сотрудничества </a:t>
            </a:r>
            <a:br>
              <a:rPr lang="ru-RU"/>
            </a:br>
            <a:r>
              <a:rPr lang="ru-RU"/>
              <a:t>с профильными организациями-партнерами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77BC7-E624-9F88-D080-382C406C51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0987" y="1619809"/>
            <a:ext cx="1175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Преподаватели-практики в каждой образовательной программе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770988-71C9-4CE1-8741-D8C2B2FC0BC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0987" y="3429000"/>
            <a:ext cx="37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мероприятий, направленных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на содействие трудоустройству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4DC8D-E484-FD49-1DB5-CFEB9D96C5C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0988" y="2832181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278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195A0-7B1D-CE9B-E418-E0352A3734E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87" y="5175409"/>
            <a:ext cx="3500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обучающихся на хорошо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 отлично получили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пре-оффер от компаний-лидеров российского рынка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DA1EE-1D0F-6BC6-44CD-1BBE067FF74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987" y="457859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286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4FDF0-C0EB-9B9A-0074-B80EF7D2432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000652" y="3028890"/>
            <a:ext cx="493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Работодатели наших выпускников </a:t>
            </a:r>
            <a:endParaRPr lang="en-VI" sz="2000" b="1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0CEA4BD-69F9-4DE1-AD64-6393D9BEA4FB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8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60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9FF14-4303-79F6-C48C-281B87F6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804C59A-034F-7AFE-8ED8-AB44BD4EBB0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80987" y="4455479"/>
            <a:ext cx="3776663" cy="2176041"/>
          </a:xfrm>
          <a:prstGeom prst="roundRect">
            <a:avLst>
              <a:gd name="adj" fmla="val 10614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007C4-909B-1C09-0DE1-F88B7009CD8A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2020550" cy="1200329"/>
          </a:xfrm>
        </p:spPr>
        <p:txBody>
          <a:bodyPr/>
          <a:lstStyle/>
          <a:p>
            <a:r>
              <a:rPr lang="ru-RU"/>
              <a:t>2.1. Расширение практики сотрудничества </a:t>
            </a:r>
            <a:br>
              <a:rPr lang="ru-RU"/>
            </a:br>
            <a:r>
              <a:rPr lang="ru-RU"/>
              <a:t>с профильными организациями-партнерами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F29CA-FBA2-BC2E-2482-82ED347FEDA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0987" y="1619809"/>
            <a:ext cx="1175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Преподаватели-практики в каждой образовательной программе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AC2B9-297C-42C9-F38D-60B096C8DB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0987" y="3429000"/>
            <a:ext cx="37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мероприятий, направленных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на содействие трудоустройству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1B069-EB50-C8AF-177C-BD6A4E36D7D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88" y="2832181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278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3D659-825F-2225-D10F-B956A90BC2B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987" y="5175409"/>
            <a:ext cx="3500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обучающихся на хорошо </a:t>
            </a:r>
            <a:b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 отлично получили </a:t>
            </a:r>
            <a:b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пре-оффер от компаний-лидеров российского рынка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0D164-A977-37EE-0962-F1759BBDDED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80987" y="457859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286</a:t>
            </a:r>
            <a:endParaRPr lang="en-VI" sz="4000">
              <a:solidFill>
                <a:sysClr val="windowText" lastClr="000000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384B3-F2C8-7AD5-C367-50B94D5737B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00652" y="3028890"/>
            <a:ext cx="493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Работодатели наших выпускников </a:t>
            </a:r>
            <a:endParaRPr lang="en-VI" sz="2000" b="1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5A5824-D51B-4B95-86C3-FCB6918591F9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9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28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EE431-B668-E1B1-6128-037CB7CF5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235395F-B3E5-CD88-EC71-F54D992E0797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80987" y="4455479"/>
            <a:ext cx="11630026" cy="2176041"/>
          </a:xfrm>
          <a:prstGeom prst="roundRect">
            <a:avLst>
              <a:gd name="adj" fmla="val 10614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590A98-3827-45F5-808A-EEFCB875A028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2020550" cy="1200329"/>
          </a:xfrm>
        </p:spPr>
        <p:txBody>
          <a:bodyPr/>
          <a:lstStyle/>
          <a:p>
            <a:r>
              <a:rPr lang="ru-RU"/>
              <a:t>2.1. Расширение практики сотрудничества </a:t>
            </a:r>
            <a:br>
              <a:rPr lang="ru-RU"/>
            </a:br>
            <a:r>
              <a:rPr lang="ru-RU"/>
              <a:t>с профильными организациями-партнерами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A82D5-0729-7D93-69FB-E6C2CE56F4C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0987" y="3429000"/>
            <a:ext cx="37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мероприятий, направленных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на содействие трудоустройству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D7495-14EE-06BB-B840-ED7F38B6D1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0988" y="2832181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278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369F4-19D8-BECC-6617-AE7762FC785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87" y="5175409"/>
            <a:ext cx="3162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обучающихся на хорошо </a:t>
            </a:r>
            <a:b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 отлично получили </a:t>
            </a:r>
            <a:b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пре-оффер от компаний-лидеров российского рынка</a:t>
            </a:r>
            <a:endParaRPr lang="en-US" sz="1600">
              <a:solidFill>
                <a:sysClr val="windowText" lastClr="000000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93A93-0B0F-BA7E-7782-0A82DFE48E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987" y="457859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286</a:t>
            </a:r>
            <a:endParaRPr lang="en-VI" sz="4000">
              <a:solidFill>
                <a:sysClr val="windowText" lastClr="000000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B6A62-7AEF-3748-5608-EB8E42EC647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395788" y="5035667"/>
            <a:ext cx="2795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ОУП-лидеры трудоустройства по специальности </a:t>
            </a:r>
            <a:endParaRPr lang="en-VI" sz="2000" b="1">
              <a:solidFill>
                <a:sysClr val="windowText" lastClr="000000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704FF-A94A-4C36-AF90-C44E8D8058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346157" y="5035667"/>
            <a:ext cx="1428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АТИ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ИМЭБ</a:t>
            </a:r>
            <a:endParaRPr lang="en-US" sz="1600">
              <a:solidFill>
                <a:sysClr val="windowText" lastClr="000000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ИФИБ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МИ</a:t>
            </a:r>
            <a:endParaRPr lang="en-VI" sz="1600">
              <a:solidFill>
                <a:sysClr val="windowText" lastClr="000000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91806-FB7D-1231-CEDA-78F14925C99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0987" y="1619809"/>
            <a:ext cx="1175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Преподаватели-практики в каждой образовательной программе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C5850-C01A-BE83-6240-DDF00DD929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000652" y="3028890"/>
            <a:ext cx="493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Работодатели наших выпускников </a:t>
            </a:r>
            <a:endParaRPr lang="en-VI" sz="2000" b="1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7300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18EF5-4926-F11D-08C7-DEA3C7F56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C10B7CC-05E6-5F4F-A06C-8D0594D6870E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000652" y="2832180"/>
            <a:ext cx="4934825" cy="891310"/>
          </a:xfrm>
          <a:prstGeom prst="roundRect">
            <a:avLst>
              <a:gd name="adj" fmla="val 10614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9621D9-76F2-3FD0-1252-66FF587151A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2020550" cy="1200329"/>
          </a:xfrm>
        </p:spPr>
        <p:txBody>
          <a:bodyPr/>
          <a:lstStyle/>
          <a:p>
            <a:r>
              <a:rPr lang="ru-RU"/>
              <a:t>2.1. Расширение практики сотрудничества </a:t>
            </a:r>
            <a:br>
              <a:rPr lang="ru-RU"/>
            </a:br>
            <a:r>
              <a:rPr lang="ru-RU"/>
              <a:t>с профильными организациями-партнерами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4C236-25A7-1D4F-E271-E5936109911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0987" y="1619809"/>
            <a:ext cx="1175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Преподаватели-практики в каждой образовательной программе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D1628-323E-96B3-D0FB-F7B12C8D20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0987" y="3429000"/>
            <a:ext cx="37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мероприятий, направленных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на содействие трудоустройству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3BACE-3449-84E6-6985-FE89EBE978C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88" y="2832181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278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BE25F-6267-609A-742B-BEE1D9E18C8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987" y="5175409"/>
            <a:ext cx="3500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обучающихся на хорошо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 отлично получили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пре-оффер от компаний-лидеров российского рынка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E3F8A-F8A5-7916-481C-9A3CB549EAA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80987" y="457859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286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162FC-1EEE-C127-3D4D-8F0968BDA1D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00652" y="3028890"/>
            <a:ext cx="493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Работодатели наших выпускников </a:t>
            </a:r>
            <a:endParaRPr lang="en-VI" sz="2000" b="1"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51F501-A316-4733-A45A-91459477C4E0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9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80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FD031-2CB1-5BD0-0DE4-44FCFDAF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928ED68-95E1-B915-F4A7-996409CEC022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000652" y="2832180"/>
            <a:ext cx="4934825" cy="3799340"/>
          </a:xfrm>
          <a:prstGeom prst="roundRect">
            <a:avLst>
              <a:gd name="adj" fmla="val 6848"/>
            </a:avLst>
          </a:prstGeom>
          <a:solidFill>
            <a:srgbClr val="FF9F2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2692DE-C017-73A7-1FF0-5FD743BDDB57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2020550" cy="1200329"/>
          </a:xfrm>
        </p:spPr>
        <p:txBody>
          <a:bodyPr/>
          <a:lstStyle/>
          <a:p>
            <a:r>
              <a:rPr lang="ru-RU"/>
              <a:t>2.1. Расширение практики сотрудничества </a:t>
            </a:r>
            <a:br>
              <a:rPr lang="ru-RU"/>
            </a:br>
            <a:r>
              <a:rPr lang="ru-RU"/>
              <a:t>с профильными организациями-партнерами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23FA1-9EBA-DA55-1F39-F3C5FB2753F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0987" y="1619809"/>
            <a:ext cx="1175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Преподаватели-практики в каждой образовательной программе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0FF046-942C-4EE9-340A-9DA67D6945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0987" y="3429000"/>
            <a:ext cx="37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мероприятий, направленных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на содействие трудоустройству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018CD-A490-37E4-7FBD-0A56D6B981B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88" y="2832181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278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6D89D-9622-5C71-1FB8-9C41A601BA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987" y="5175409"/>
            <a:ext cx="3500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обучающихся на хорошо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 отлично получили </a:t>
            </a:r>
            <a:b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пре-оффер от компаний-лидеров российского рынка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E1729C-9FA1-29C8-6EB9-F772A66B123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80987" y="457859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286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6E87D-F286-D1CA-1D31-06E80D76608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00652" y="3028890"/>
            <a:ext cx="493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Работодатели наших выпускников </a:t>
            </a:r>
            <a:endParaRPr lang="en-VI" sz="2000" b="1"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pic>
        <p:nvPicPr>
          <p:cNvPr id="5" name="Picture 2" descr="Логотип Сбер / Банки и финансы / TopLogos.ru">
            <a:extLst>
              <a:ext uri="{FF2B5EF4-FFF2-40B4-BE49-F238E27FC236}">
                <a16:creationId xmlns:a16="http://schemas.microsoft.com/office/drawing/2014/main" id="{A258EE1A-ED7C-D314-55F0-F811FD9B141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281" y="3620598"/>
            <a:ext cx="1074694" cy="32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Логотип Алроса / Энергетика и ресурсы / TopLogos.ru">
            <a:extLst>
              <a:ext uri="{FF2B5EF4-FFF2-40B4-BE49-F238E27FC236}">
                <a16:creationId xmlns:a16="http://schemas.microsoft.com/office/drawing/2014/main" id="{89C6F837-7BB3-7B59-2BB7-F877D5D71E5B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7" cstate="hq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955" y="3996298"/>
            <a:ext cx="813551" cy="32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9EF7E1-240F-C30C-2A3D-536EFC5616D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7187202" y="4241791"/>
            <a:ext cx="764327" cy="3161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40B8D9-9095-E726-2EBC-04D1DC9BA5A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6364015" y="4438126"/>
            <a:ext cx="583178" cy="3592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9FD8B3-5695-DB8F-7625-786621AE75F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7084181" y="4641580"/>
            <a:ext cx="969932" cy="3211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4D7E94-87D3-B2EA-27C3-E0E95EA9FAE8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8540789" y="3526162"/>
            <a:ext cx="516317" cy="5163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B81289-7AEC-FFDE-0F51-D8DB2DEBD5E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6319650" y="5315454"/>
            <a:ext cx="1428750" cy="5980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7974C8-BAD2-6FB6-03AA-4702D7C33D9D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697502" y="6064474"/>
            <a:ext cx="1399676" cy="4928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CEEF7D-30FF-5A0D-0BF0-7EC0F844746F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7558645" y="5111235"/>
            <a:ext cx="1201413" cy="4209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2306CE-2E25-AA17-4E62-87DD9F3EF1D1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8212196" y="4662993"/>
            <a:ext cx="822830" cy="2952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5664FC-5F40-370C-5019-DE16BB15408D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8638692" y="4214435"/>
            <a:ext cx="840951" cy="4061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9FB55BA-D48C-3D69-B44D-46F26B3892C7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7947301" y="4029062"/>
            <a:ext cx="571829" cy="6032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E72197-ABA0-91E8-2C11-509CC00E7143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8691998" y="5000671"/>
            <a:ext cx="464364" cy="51320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90C3F50-A04C-1BED-E8FA-1D303300A31D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8357" y="3604462"/>
            <a:ext cx="1161001" cy="33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58819A-A8E9-EA20-E869-BC0BA0CFED26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9226113" y="5106740"/>
            <a:ext cx="928843" cy="45643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A008A1-2781-C025-BD61-1FF1E0DB2E9C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/>
          <a:srcRect t="54203" b="21548"/>
          <a:stretch>
            <a:fillRect/>
          </a:stretch>
        </p:blipFill>
        <p:spPr>
          <a:xfrm>
            <a:off x="6396955" y="4972014"/>
            <a:ext cx="1543922" cy="3743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EDB58D-7778-5A87-8006-76913B93D2BF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80" y="4927957"/>
            <a:ext cx="740070" cy="34157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CDF010-57B0-B105-C90C-4184409E4916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6351785" y="5845041"/>
            <a:ext cx="1124173" cy="375895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091BB72C-A01A-1B4A-467C-F6D732223095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1254" y="5659069"/>
            <a:ext cx="1293740" cy="4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514D51-62E0-C3EB-AE27-9331EA354648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7761521" y="5506076"/>
            <a:ext cx="1154574" cy="23903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182AAA6-26D2-0C8F-A0EE-B18815C18529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7"/>
          <a:stretch>
            <a:fillRect/>
          </a:stretch>
        </p:blipFill>
        <p:spPr>
          <a:xfrm>
            <a:off x="7507265" y="3587349"/>
            <a:ext cx="478021" cy="4780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B181AE8-1708-5BF5-190C-EC668B0E181C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8"/>
          <a:srcRect r="60989"/>
          <a:stretch>
            <a:fillRect/>
          </a:stretch>
        </p:blipFill>
        <p:spPr>
          <a:xfrm>
            <a:off x="9567250" y="3876085"/>
            <a:ext cx="516318" cy="8058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7AFF7DF-284D-8A06-FD81-97F276251890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9385684" y="4399858"/>
            <a:ext cx="1321406" cy="56156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DCF0CA9-53F5-9309-1E35-D62EA6ADEEE1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9040956" y="5819228"/>
            <a:ext cx="1549051" cy="42752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560D28-B800-F77A-CCE7-B146E57EE624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8986360" y="5721520"/>
            <a:ext cx="1534001" cy="19197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02E382-5D5F-46C2-9794-B22D992A0196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34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6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28832-3804-C8C7-3B7B-29BA3B92D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782989-18CD-3BFE-78A2-D25B0923DEC3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754326"/>
          </a:xfrm>
        </p:spPr>
        <p:txBody>
          <a:bodyPr/>
          <a:lstStyle/>
          <a:p>
            <a:r>
              <a:rPr lang="ru-RU"/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E2938-CA12-4AE1-87D9-3B9989FEFBB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5982" y="2833984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11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реализуемых «проектных» магистратур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76C5F-C854-E325-CC38-436E0602D65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5984" y="3797293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междисциплинарных ОП 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9E4D7-5861-235C-4203-13290F75F5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5982" y="4760602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8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«цифровых» магистратур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B2B12-74E6-09D8-8C85-D576F66A01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5983" y="5723912"/>
            <a:ext cx="2869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МООК</a:t>
            </a:r>
            <a:endParaRPr kumimoji="0" lang="ru-RU" sz="14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FB6E7A90-9477-ED5D-5195-5166FCCFE1D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5982" y="2163666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FF9F24"/>
                </a:solidFill>
              </a:rPr>
              <a:t>2025 г.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9CC67C-5ED7-4552-B373-BFC16621E8F9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7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759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AE83D-C30E-631F-7C57-2AA8E4FFC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1D357FE-30B1-F70E-6963-5DD951323AAB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65982" y="2833984"/>
            <a:ext cx="2869100" cy="879600"/>
          </a:xfrm>
          <a:prstGeom prst="roundRect">
            <a:avLst>
              <a:gd name="adj" fmla="val 9595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7639F1-6114-7505-9878-8F37C528E715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1684648" cy="1754326"/>
          </a:xfrm>
        </p:spPr>
        <p:txBody>
          <a:bodyPr/>
          <a:lstStyle/>
          <a:p>
            <a:r>
              <a:rPr lang="ru-RU"/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F2C19-CA63-3410-46F8-F5B5B0A307C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5982" y="2833984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ysClr val="windowText" lastClr="000000"/>
                </a:solidFill>
                <a:latin typeface="Century Gothic" panose="020B0502020202020204" pitchFamily="34" charset="0"/>
                <a:cs typeface="Rubik" pitchFamily="2" charset="-79"/>
              </a:rPr>
              <a:t>11</a:t>
            </a:r>
            <a:r>
              <a:rPr lang="ru-RU" sz="1400">
                <a:solidFill>
                  <a:sysClr val="windowText" lastClr="000000"/>
                </a:solidFill>
                <a:latin typeface="Century Gothic" panose="020B0502020202020204" pitchFamily="34" charset="0"/>
                <a:cs typeface="Rubik" pitchFamily="2" charset="-79"/>
              </a:rPr>
              <a:t>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реализуемых «проектных» магистратур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30938-EB3F-5BA6-8E9B-EB1E7156CD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5984" y="3797293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междисциплинарных ОП 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DD15F6-EC40-8857-EA2E-10943928EE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5982" y="4760602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8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«цифровых» магистратур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442F6-06E2-1E66-1FCA-FC82C721CA0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5983" y="5723912"/>
            <a:ext cx="2869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МООК</a:t>
            </a:r>
            <a:endParaRPr kumimoji="0" lang="ru-RU" sz="14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4FA790A5-3F36-B13A-AC34-FA16E7A3D91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5982" y="2163666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FF9F24"/>
                </a:solidFill>
              </a:rPr>
              <a:t>2025 г.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F3E9C-B452-D1A4-3374-16ABACC5651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135083" y="2121244"/>
            <a:ext cx="890140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Искусственный интеллект на Земле и в космосе </a:t>
            </a:r>
            <a: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/>
            </a:r>
            <a:b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ООО «Газпром Томск»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Культурная апроприация, туризм и экономическое развитие регионов. Разработка стратегии повышения узнаваемости российского региона на примере Архангельской области </a:t>
            </a:r>
            <a: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/>
            </a:r>
            <a:b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Правительство Архангельской области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Культурная апроприация, туризм и развитие регионов. Разработка стратегии повышения узнаваемости российского региона на примере Вологодской области </a:t>
            </a:r>
            <a:r>
              <a:rPr kumimoji="0" lang="ru-RU" sz="12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/>
            </a:r>
            <a:br>
              <a:rPr kumimoji="0" lang="ru-RU" sz="12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Правительство Вологодской области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Культурная апроприация, туризм и развитие регионов. Разработка стратегии повышения узнаваемости российского региона на примере Мурманской области </a:t>
            </a:r>
            <a:r>
              <a:rPr lang="ru-RU" sz="12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/>
            </a:r>
            <a:br>
              <a:rPr lang="ru-RU" sz="12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Правительство Мурманской области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Разработка и правовое сопровождение проекта вывода продукта/услуги на зарубежные рынки </a:t>
            </a:r>
            <a: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/>
            </a:r>
            <a:b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ООО «Торговый Дом «Сибирский», ООО «Рапид Технолоджи», ООО «Тайга Забайкалье», АО «Избердеевский  Элеватор», ООО «Кофе Плюс», ООО «ПТК» по торговле рыбой и морепродуктами, ООО «ГЭХ ТЭР», ООО «Мезоформула», ООО «Лебер», ООО «Волжская зерновая компания»</a:t>
            </a:r>
            <a:endParaRPr kumimoji="0" lang="ru-RU" sz="10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Смарт технологии мониторинга, моделирования и оценки экосистемных сервисов зеленой инфраструктуры </a:t>
            </a:r>
            <a: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/>
            </a:r>
            <a:br>
              <a:rPr kumimoji="0" lang="ru-RU" sz="12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ООО «АЦ МГУ»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Современная медиа индустрия в международном пространстве. Информационный ресурс как инструмент плавной адаптации иностранных студентов к учебному процессу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41D81-2700-4FC7-8978-589245558ED4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9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1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EEF47-FBCC-0B0A-307F-0624D9195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CB61111-3A1E-2E15-8810-F5FE6909602F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65982" y="3754602"/>
            <a:ext cx="2869101" cy="879600"/>
          </a:xfrm>
          <a:prstGeom prst="roundRect">
            <a:avLst>
              <a:gd name="adj" fmla="val 9595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DCD8E5-3E40-9C15-EDE3-E0FA6780EA90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1684648" cy="1754326"/>
          </a:xfrm>
        </p:spPr>
        <p:txBody>
          <a:bodyPr/>
          <a:lstStyle/>
          <a:p>
            <a:r>
              <a:rPr lang="ru-RU"/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B0578-1225-0490-16FC-8A9365027D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5982" y="2833984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11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реализуемых «проектных» магистратур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A8CD4-7403-520A-BE03-7CCC373CF32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5984" y="3797293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latin typeface="Century Gothic" panose="020B0502020202020204" pitchFamily="34" charset="0"/>
                <a:cs typeface="Rubik" pitchFamily="2" charset="-79"/>
              </a:rPr>
              <a:t>9 </a:t>
            </a:r>
            <a:r>
              <a:rPr lang="ru-RU" sz="1400"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междисциплинарных ОП 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A7CAE-98DC-EFA2-C408-045D711B23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5982" y="4760602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8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«цифровых» магистратур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7F1E5-04B4-8552-6E55-AE8ADE16C32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5983" y="5723912"/>
            <a:ext cx="2869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МООК</a:t>
            </a:r>
            <a:endParaRPr kumimoji="0" lang="ru-RU" sz="14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2A0453A-3591-DA76-6FA0-345DE43F7B9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5982" y="2163666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FF9F24"/>
                </a:solidFill>
              </a:rPr>
              <a:t>2025 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AA334-7FB8-4DDC-AC4C-F5DD2B5003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135083" y="2193732"/>
            <a:ext cx="890140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Искусственный интеллект в нефтегазовом деле 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21.04.01 Нефтегазовое </a:t>
            </a: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дело, 27.04.04 Управление </a:t>
            </a:r>
            <a:r>
              <a:rPr kumimoji="0" lang="ru-RU" sz="1000" i="1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в технических системах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Интеллектуальные транспортные системы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23.04.03 Эксплуатация транспортно-технологических машин и комплексов, 27.04.04 Управление в технических системах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Искусственный интеллект: разработка и обучение интеллектуальных систем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02.03.02 Фундаментальная информатика и информационные технологии, 09.03.03 Прикладная информатика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Управление на основе анализа данных и бизнес-аналитика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38.04.01 Экономика, 38.04.02 Менеджмент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Бакалавр права и политики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40.03.01 Юриспруденция, 41.03.04 Политология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Экологическая инженерия в строительстве (очная и заочная ф.о.)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05.04.06 Экология и природопользование, 08.04.01 Строительство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Горнопромышленная геология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1000" i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05.04.01 Геология, 20.04.01 Техносферная безопасность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2A007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Право в публичной политике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40.03.01 Юриспруденция, 41.03.04 Политология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Право и политика в контексте публичной власти на испанском языке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40.03.01 Юриспруденция, 41.03.04 Политология</a:t>
            </a: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B35337B-DB31-427B-928B-B04967132F54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9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7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0B9B8-418D-8497-2EE7-2A97CCEDD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6A50F-2A21-07AD-7C56-F13040F282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224" y="226480"/>
            <a:ext cx="7886646" cy="646331"/>
          </a:xfrm>
        </p:spPr>
        <p:txBody>
          <a:bodyPr/>
          <a:lstStyle/>
          <a:p>
            <a:r>
              <a:rPr lang="ru-RU"/>
              <a:t>КЛЮЧЕВЫЕ ЗАДАЧИ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A3DB3E7-C0F4-65B2-7C0E-04F13EC5BBBF}"/>
              </a:ext>
            </a:extLst>
          </p:cNvPr>
          <p:cNvGrpSpPr/>
          <p:nvPr/>
        </p:nvGrpSpPr>
        <p:grpSpPr>
          <a:xfrm>
            <a:off x="1237946" y="2517560"/>
            <a:ext cx="4057377" cy="4057377"/>
            <a:chOff x="1449440" y="3068214"/>
            <a:chExt cx="4057377" cy="4057377"/>
          </a:xfrm>
          <a:gradFill>
            <a:gsLst>
              <a:gs pos="15000">
                <a:srgbClr val="FECC5E"/>
              </a:gs>
              <a:gs pos="67000">
                <a:srgbClr val="F8A004"/>
              </a:gs>
              <a:gs pos="92000">
                <a:srgbClr val="F8A403"/>
              </a:gs>
            </a:gsLst>
            <a:lin ang="6600000" scaled="0"/>
          </a:gradFill>
          <a:scene3d>
            <a:camera prst="orthographicFront"/>
            <a:lightRig rig="sunrise" dir="t">
              <a:rot lat="0" lon="0" rev="6600000"/>
            </a:lightRig>
          </a:scene3d>
        </p:grpSpPr>
        <p:sp>
          <p:nvSpPr>
            <p:cNvPr id="14" name="Капля 13">
              <a:extLst>
                <a:ext uri="{FF2B5EF4-FFF2-40B4-BE49-F238E27FC236}">
                  <a16:creationId xmlns:a16="http://schemas.microsoft.com/office/drawing/2014/main" id="{705D059F-7280-94EF-B35C-A629901B9064}"/>
                </a:ext>
              </a:extLst>
            </p:cNvPr>
            <p:cNvSpPr/>
            <p:nvPr/>
          </p:nvSpPr>
          <p:spPr bwMode="auto">
            <a:xfrm rot="4422678">
              <a:off x="1449440" y="3068214"/>
              <a:ext cx="4057377" cy="4057377"/>
            </a:xfrm>
            <a:prstGeom prst="teardrop">
              <a:avLst>
                <a:gd name="adj" fmla="val 115168"/>
              </a:avLst>
            </a:prstGeom>
            <a:grpFill/>
            <a:ln>
              <a:noFill/>
            </a:ln>
            <a:sp3d prstMaterial="metal"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BD1FFAC-FC5E-4A1C-11F1-FA5621E90F9B}"/>
                </a:ext>
              </a:extLst>
            </p:cNvPr>
            <p:cNvGrpSpPr/>
            <p:nvPr/>
          </p:nvGrpSpPr>
          <p:grpSpPr>
            <a:xfrm>
              <a:off x="1832123" y="4476250"/>
              <a:ext cx="3292010" cy="1200329"/>
              <a:chOff x="284973" y="4100938"/>
              <a:chExt cx="5968442" cy="1200329"/>
            </a:xfrm>
            <a:grpFill/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3FE4C1-C3E8-4684-95ED-4E83A46B2C08}"/>
                  </a:ext>
                </a:extLst>
              </p:cNvPr>
              <p:cNvSpPr txBox="1"/>
              <p:nvPr/>
            </p:nvSpPr>
            <p:spPr>
              <a:xfrm>
                <a:off x="284973" y="4100938"/>
                <a:ext cx="3765882" cy="461665"/>
              </a:xfrm>
              <a:prstGeom prst="rect">
                <a:avLst/>
              </a:prstGeom>
              <a:grpFill/>
              <a:sp3d prstMaterial="metal"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Gothic" panose="020B0502020202020204" pitchFamily="34" charset="0"/>
                    <a:cs typeface="Varela Round" pitchFamily="2" charset="-79"/>
                  </a:rPr>
                  <a:t>ЗАДАЧА №1</a:t>
                </a:r>
                <a:endParaRPr lang="en-VI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DC1CB2-87E4-EE51-EA64-61B33FC1BBF7}"/>
                  </a:ext>
                </a:extLst>
              </p:cNvPr>
              <p:cNvSpPr txBox="1"/>
              <p:nvPr/>
            </p:nvSpPr>
            <p:spPr>
              <a:xfrm>
                <a:off x="284973" y="4562603"/>
                <a:ext cx="5968442" cy="738664"/>
              </a:xfrm>
              <a:prstGeom prst="rect">
                <a:avLst/>
              </a:prstGeom>
              <a:grpFill/>
              <a:sp3d prstMaterial="metal"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ru-RU" sz="1400" b="1" i="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Gothic" panose="020B0502020202020204" pitchFamily="34" charset="0"/>
                    <a:ea typeface="Roboto Condensed Medium" panose="02000000000000000000" pitchFamily="2" charset="0"/>
                    <a:cs typeface="Varela Round" pitchFamily="2" charset="-79"/>
                  </a:rPr>
                  <a:t>Современное материально-техническое оснащение образовательной деятельности</a:t>
                </a:r>
                <a:endParaRPr lang="en-VI" sz="1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endParaRP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B291F1-71B5-A04F-C2D7-A533EB296A2D}"/>
              </a:ext>
            </a:extLst>
          </p:cNvPr>
          <p:cNvGrpSpPr/>
          <p:nvPr/>
        </p:nvGrpSpPr>
        <p:grpSpPr>
          <a:xfrm>
            <a:off x="3956584" y="985985"/>
            <a:ext cx="4057377" cy="4057377"/>
            <a:chOff x="4168078" y="1536639"/>
            <a:chExt cx="4057377" cy="4057377"/>
          </a:xfrm>
          <a:gradFill>
            <a:gsLst>
              <a:gs pos="47000">
                <a:srgbClr val="4B738F"/>
              </a:gs>
              <a:gs pos="0">
                <a:srgbClr val="75FCC5"/>
              </a:gs>
              <a:gs pos="92000">
                <a:srgbClr val="3FA4A5"/>
              </a:gs>
            </a:gsLst>
            <a:lin ang="5400000" scaled="0"/>
          </a:gradFill>
          <a:scene3d>
            <a:camera prst="orthographicFront"/>
            <a:lightRig rig="sunrise" dir="t">
              <a:rot lat="0" lon="0" rev="6600000"/>
            </a:lightRig>
          </a:scene3d>
        </p:grpSpPr>
        <p:sp>
          <p:nvSpPr>
            <p:cNvPr id="5" name="Капля 4">
              <a:extLst>
                <a:ext uri="{FF2B5EF4-FFF2-40B4-BE49-F238E27FC236}">
                  <a16:creationId xmlns:a16="http://schemas.microsoft.com/office/drawing/2014/main" id="{5EB19C5E-858D-9986-4C47-C8E117212DD2}"/>
                </a:ext>
              </a:extLst>
            </p:cNvPr>
            <p:cNvSpPr/>
            <p:nvPr/>
          </p:nvSpPr>
          <p:spPr bwMode="auto">
            <a:xfrm rot="7966630">
              <a:off x="4168078" y="1536639"/>
              <a:ext cx="4057377" cy="4057377"/>
            </a:xfrm>
            <a:prstGeom prst="teardrop">
              <a:avLst>
                <a:gd name="adj" fmla="val 111613"/>
              </a:avLst>
            </a:prstGeom>
            <a:grpFill/>
            <a:ln>
              <a:noFill/>
            </a:ln>
            <a:sp3d prstMaterial="metal"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6A7AB7AD-3F6F-2E19-EFEB-7D5F9D58D6A2}"/>
                </a:ext>
              </a:extLst>
            </p:cNvPr>
            <p:cNvGrpSpPr/>
            <p:nvPr/>
          </p:nvGrpSpPr>
          <p:grpSpPr>
            <a:xfrm>
              <a:off x="4463674" y="2518590"/>
              <a:ext cx="3466184" cy="1202492"/>
              <a:chOff x="-4970782" y="4068774"/>
              <a:chExt cx="7522820" cy="1202492"/>
            </a:xfrm>
            <a:grpFill/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A92A98-5DC4-D270-4686-D86E1CFB6D68}"/>
                  </a:ext>
                </a:extLst>
              </p:cNvPr>
              <p:cNvSpPr txBox="1"/>
              <p:nvPr/>
            </p:nvSpPr>
            <p:spPr>
              <a:xfrm>
                <a:off x="-4970782" y="4068774"/>
                <a:ext cx="7522820" cy="461665"/>
              </a:xfrm>
              <a:prstGeom prst="rect">
                <a:avLst/>
              </a:prstGeom>
              <a:grpFill/>
              <a:sp3d prstMaterial="metal"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Gothic" panose="020B0502020202020204" pitchFamily="34" charset="0"/>
                    <a:cs typeface="Varela Round" pitchFamily="2" charset="-79"/>
                  </a:rPr>
                  <a:t>ЗАДАЧА №2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A9DDD3-F63A-6792-A63E-4323E02A0907}"/>
                  </a:ext>
                </a:extLst>
              </p:cNvPr>
              <p:cNvSpPr txBox="1"/>
              <p:nvPr/>
            </p:nvSpPr>
            <p:spPr>
              <a:xfrm>
                <a:off x="-4970782" y="4532602"/>
                <a:ext cx="7522820" cy="738664"/>
              </a:xfrm>
              <a:prstGeom prst="rect">
                <a:avLst/>
              </a:prstGeom>
              <a:grpFill/>
              <a:sp3d prstMaterial="metal"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Gothic" panose="020B0502020202020204" pitchFamily="34" charset="0"/>
                    <a:ea typeface="Roboto Condensed Medium" panose="02000000000000000000" pitchFamily="2" charset="0"/>
                    <a:cs typeface="Varela Round" pitchFamily="2" charset="-79"/>
                  </a:rPr>
                  <a:t>Совершенствование структуры, содержания и условий реализации образовательных программ</a:t>
                </a:r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C955498-ECD8-4622-6D71-16511BBECDD8}"/>
              </a:ext>
            </a:extLst>
          </p:cNvPr>
          <p:cNvGrpSpPr/>
          <p:nvPr/>
        </p:nvGrpSpPr>
        <p:grpSpPr>
          <a:xfrm>
            <a:off x="6942836" y="2517559"/>
            <a:ext cx="4057377" cy="4057377"/>
            <a:chOff x="7154330" y="3068213"/>
            <a:chExt cx="4057377" cy="4057377"/>
          </a:xfrm>
          <a:gradFill>
            <a:gsLst>
              <a:gs pos="50000">
                <a:srgbClr val="BD6E39"/>
              </a:gs>
              <a:gs pos="1000">
                <a:srgbClr val="FC7914"/>
              </a:gs>
              <a:gs pos="100000">
                <a:srgbClr val="FFFF00"/>
              </a:gs>
              <a:gs pos="78000">
                <a:srgbClr val="EE4E2E"/>
              </a:gs>
            </a:gsLst>
            <a:lin ang="4200000" scaled="0"/>
          </a:gradFill>
          <a:scene3d>
            <a:camera prst="orthographicFront"/>
            <a:lightRig rig="sunset" dir="t">
              <a:rot lat="0" lon="0" rev="5400000"/>
            </a:lightRig>
          </a:scene3d>
        </p:grpSpPr>
        <p:sp>
          <p:nvSpPr>
            <p:cNvPr id="21" name="Капля 20">
              <a:extLst>
                <a:ext uri="{FF2B5EF4-FFF2-40B4-BE49-F238E27FC236}">
                  <a16:creationId xmlns:a16="http://schemas.microsoft.com/office/drawing/2014/main" id="{5D81D2D0-970C-AA76-FC0E-5258CEB6E472}"/>
                </a:ext>
              </a:extLst>
            </p:cNvPr>
            <p:cNvSpPr/>
            <p:nvPr/>
          </p:nvSpPr>
          <p:spPr bwMode="auto">
            <a:xfrm rot="17177322" flipH="1">
              <a:off x="7154330" y="3068213"/>
              <a:ext cx="4057377" cy="4057377"/>
            </a:xfrm>
            <a:prstGeom prst="teardrop">
              <a:avLst>
                <a:gd name="adj" fmla="val 115168"/>
              </a:avLst>
            </a:prstGeom>
            <a:grpFill/>
            <a:ln>
              <a:noFill/>
            </a:ln>
            <a:sp3d prstMaterial="metal"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055DE46-E6C8-5A52-288A-36020F8F5CBA}"/>
                </a:ext>
              </a:extLst>
            </p:cNvPr>
            <p:cNvGrpSpPr/>
            <p:nvPr/>
          </p:nvGrpSpPr>
          <p:grpSpPr>
            <a:xfrm>
              <a:off x="7929858" y="4481116"/>
              <a:ext cx="2893333" cy="1236562"/>
              <a:chOff x="9679428" y="1098569"/>
              <a:chExt cx="2350841" cy="1236562"/>
            </a:xfrm>
            <a:grpFill/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A6C129-0708-06F8-576F-E13F946FFF23}"/>
                  </a:ext>
                </a:extLst>
              </p:cNvPr>
              <p:cNvSpPr txBox="1"/>
              <p:nvPr/>
            </p:nvSpPr>
            <p:spPr>
              <a:xfrm>
                <a:off x="9679428" y="1596467"/>
                <a:ext cx="2350841" cy="738664"/>
              </a:xfrm>
              <a:prstGeom prst="rect">
                <a:avLst/>
              </a:prstGeom>
              <a:grpFill/>
              <a:sp3d prstMaterial="metal"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ru-RU" sz="1400" b="1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Gothic" panose="020B0502020202020204" pitchFamily="34" charset="0"/>
                    <a:ea typeface="Roboto Condensed Medium" panose="02000000000000000000" pitchFamily="2" charset="0"/>
                    <a:cs typeface="Varela Round" pitchFamily="2" charset="-79"/>
                  </a:rPr>
                  <a:t>Мониторинг качества высшего образования РУДН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14ED09-BDA2-3BAF-A570-A8203BE08B4B}"/>
                  </a:ext>
                </a:extLst>
              </p:cNvPr>
              <p:cNvSpPr txBox="1"/>
              <p:nvPr/>
            </p:nvSpPr>
            <p:spPr>
              <a:xfrm>
                <a:off x="9679428" y="1098569"/>
                <a:ext cx="2078541" cy="461665"/>
              </a:xfrm>
              <a:prstGeom prst="rect">
                <a:avLst/>
              </a:prstGeom>
              <a:grpFill/>
              <a:sp3d prstMaterial="metal">
                <a:bevelT/>
              </a:sp3d>
            </p:spPr>
            <p:txBody>
              <a:bodyPr wrap="square" rtlCol="0">
                <a:spAutoFit/>
              </a:bodyPr>
              <a:lstStyle>
                <a:defPPr>
                  <a:defRPr lang="ro-RO"/>
                </a:defPPr>
                <a:lvl1pPr>
                  <a:defRPr sz="2400" b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Gothic" panose="020B0502020202020204" pitchFamily="34" charset="0"/>
                    <a:cs typeface="Varela Round" pitchFamily="2" charset="-79"/>
                  </a:defRPr>
                </a:lvl1pPr>
              </a:lstStyle>
              <a:p>
                <a:r>
                  <a:rPr lang="ru-RU"/>
                  <a:t>ЗАДАЧА №3</a:t>
                </a:r>
              </a:p>
            </p:txBody>
          </p:sp>
        </p:grp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50388-4DD6-4CC0-B8C0-502BFA58B8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9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B934E-C5BB-BD5E-761A-F099D65FD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93E1225-0FEE-9AA9-C74B-D13CC463058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65982" y="4743644"/>
            <a:ext cx="2869101" cy="879600"/>
          </a:xfrm>
          <a:prstGeom prst="roundRect">
            <a:avLst>
              <a:gd name="adj" fmla="val 9595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838EC0-EE97-581E-C94E-4E49ED7DC1A6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1684648" cy="1754326"/>
          </a:xfrm>
        </p:spPr>
        <p:txBody>
          <a:bodyPr/>
          <a:lstStyle/>
          <a:p>
            <a:r>
              <a:rPr lang="ru-RU"/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43E6B2-CFCD-BD9F-E36F-F6D88BDDC7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5982" y="2833984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11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реализуемых «проектных» магистратур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7C965-8C3B-86B7-E390-53240B26EC5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5984" y="3797293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междисциплинарных ОП 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3041E-879D-C307-ADEA-D223E1D69CA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5982" y="4760602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latin typeface="Century Gothic" panose="020B0502020202020204" pitchFamily="34" charset="0"/>
                <a:cs typeface="Rubik" pitchFamily="2" charset="-79"/>
              </a:rPr>
              <a:t>8 </a:t>
            </a:r>
            <a:r>
              <a:rPr lang="ru-RU" sz="1400"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«цифровых» магистратур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0C169-D97A-3B64-7042-0240914685D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5983" y="5723912"/>
            <a:ext cx="2869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МООК</a:t>
            </a:r>
            <a:endParaRPr kumimoji="0" lang="ru-RU" sz="14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127795B-AA83-77CB-BF26-5E8F2591D80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5982" y="2163666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FF9F24"/>
                </a:solidFill>
              </a:rPr>
              <a:t>2025 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41FD8-4E11-0F96-0360-4C5134D5AF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135083" y="2384203"/>
            <a:ext cx="890140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Государственное управление социально-экономическим развитием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ФГСН</a:t>
            </a:r>
            <a:endParaRPr kumimoji="0" lang="ru-RU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Журналистика больших данных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ФФ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Когнитивная и цифровая лингвистика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ФФ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Организация инклюзивного образования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УНИСОП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Реклама и связи с общественностью в цифровой среде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ФФ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Управление на основе анализа данных и бизнес-аналитика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ЭФ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Управление продуктом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ВШУ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Цифровые технологии в управлении</a:t>
            </a:r>
            <a:br>
              <a:rPr kumimoji="0" lang="ru-RU" sz="1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Rubik" pitchFamily="2" charset="-79"/>
              </a:rPr>
              <a:t>ВШУ</a:t>
            </a: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  <a:p>
            <a:pPr marL="285750" indent="-285750" algn="l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kumimoji="0" lang="ru-RU" sz="1200" b="1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pic>
        <p:nvPicPr>
          <p:cNvPr id="8" name="Picture 4" descr="Логотип Сбер / Банки и финансы / TopLogos.ru">
            <a:extLst>
              <a:ext uri="{FF2B5EF4-FFF2-40B4-BE49-F238E27FC236}">
                <a16:creationId xmlns:a16="http://schemas.microsoft.com/office/drawing/2014/main" id="{6346F4D6-B76A-EBF9-9A5F-01E6433C9A04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1906" y="5320405"/>
            <a:ext cx="761806" cy="2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65EB4E-F3C4-5E26-1487-00C2139A1B5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88798" y="5813715"/>
            <a:ext cx="761668" cy="258780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8642D095-BA09-488E-8C13-3A0A60B4934E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1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3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D120-E17E-FD4E-9839-18206C5C1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8C86E36-9ACA-ECFE-A503-85DDC05905CF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65982" y="5577173"/>
            <a:ext cx="2869101" cy="879600"/>
          </a:xfrm>
          <a:prstGeom prst="roundRect">
            <a:avLst>
              <a:gd name="adj" fmla="val 9595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6C59D7-0E74-63EF-090D-B54B461B73D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71450" y="226480"/>
            <a:ext cx="11684648" cy="1754326"/>
          </a:xfrm>
        </p:spPr>
        <p:txBody>
          <a:bodyPr/>
          <a:lstStyle/>
          <a:p>
            <a:r>
              <a:rPr lang="ru-RU"/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F11D7-FAC8-210A-F6F8-15ACC3396C1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5982" y="2833984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11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реализуемых «проектных» магистратур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3FD7C-3843-DC0C-3251-2F64E9192E6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5984" y="3797293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9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междисциплинарных ОП 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C945A-799D-B499-B0BF-157BF197F26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5982" y="4760602"/>
            <a:ext cx="286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8 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 реализуемых 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«цифровых» магистратур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52BF2-ECD5-AC50-7E97-EB4DFB5EBD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5983" y="5723912"/>
            <a:ext cx="2869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800" b="1">
                <a:latin typeface="Century Gothic" panose="020B0502020202020204" pitchFamily="34" charset="0"/>
                <a:cs typeface="Rubik" pitchFamily="2" charset="-79"/>
              </a:rPr>
              <a:t>19 </a:t>
            </a:r>
            <a:r>
              <a:rPr lang="ru-RU" sz="1400">
                <a:latin typeface="Century Gothic" panose="020B0502020202020204" pitchFamily="34" charset="0"/>
                <a:cs typeface="Rubik" pitchFamily="2" charset="-79"/>
              </a:rPr>
              <a:t> МООК</a:t>
            </a:r>
            <a:endParaRPr kumimoji="0" lang="ru-RU" sz="1400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Rubik" pitchFamily="2" charset="-79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9C339CB-9264-D2E0-8FD7-85605FC5A31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5982" y="2163666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FF9F24"/>
                </a:solidFill>
              </a:rPr>
              <a:t>2025 г.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B7B835-96E1-D238-9CB4-E63542D81C3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10" y="2151158"/>
            <a:ext cx="1995410" cy="199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D709D0-F091-7E8A-0297-BA334223CAF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497210" y="4165765"/>
            <a:ext cx="1995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Открытое образование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F5A039-EE3C-E96C-CD07-85F71BB5514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20" y="4132229"/>
            <a:ext cx="1995410" cy="1995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C513BB-8444-9113-8430-55749A7B91F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812894" y="6218095"/>
            <a:ext cx="1394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err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Лекториум</a:t>
            </a:r>
            <a:endParaRPr lang="ru-RU" sz="1400">
              <a:solidFill>
                <a:schemeClr val="bg1"/>
              </a:solidFill>
              <a:latin typeface="Century Gothic" panose="020B0502020202020204" pitchFamily="34" charset="0"/>
              <a:cs typeface="Rubik" pitchFamily="2" charset="-79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B362ED-F925-FCAB-A189-4B8C2FA89BE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29" y="2138266"/>
            <a:ext cx="1995409" cy="19954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923F19-A21E-2503-F00E-D762B94697F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28030" y="4132229"/>
            <a:ext cx="1975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Stepik</a:t>
            </a:r>
            <a:endParaRPr lang="ru-RU" sz="1400">
              <a:solidFill>
                <a:schemeClr val="bg1"/>
              </a:solidFill>
              <a:latin typeface="Century Gothic" panose="020B0502020202020204" pitchFamily="34" charset="0"/>
              <a:cs typeface="Rubik" pitchFamily="2" charset="-79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688B63-1AF3-36E0-68F3-95F81E50A9AB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37" y="4154895"/>
            <a:ext cx="1975407" cy="19754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97DB86-E336-48B7-DA27-D1EC239BDBB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813709" y="6218094"/>
            <a:ext cx="1394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Академика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3EC8C3-F5F1-414C-84A7-3C640E6FD070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6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1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00AEE2C-20F4-FDC8-60A1-8589A3B27841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92405" y="1998130"/>
            <a:ext cx="11807190" cy="2391424"/>
          </a:xfrm>
        </p:spPr>
        <p:txBody>
          <a:bodyPr/>
          <a:lstStyle/>
          <a:p>
            <a:pPr algn="ctr"/>
            <a:r>
              <a:rPr lang="ru-RU" sz="16600"/>
              <a:t>1 000 000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98586-F12B-0F52-689F-AD89952CE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42895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пользователей МООК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8020D0-4291-4DC5-86F5-E81880A49927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3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4159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DC7D2-3312-627B-8C7F-8D3B77359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8B896E-5824-B002-5CF4-599BBADA0169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2.3. Индивидуализация образовательной траектории обучающихся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0AF73-676A-3235-F225-8B18DA48ACF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450" y="1583106"/>
            <a:ext cx="432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2400" b="1">
                <a:solidFill>
                  <a:schemeClr val="accent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ТОП-5 </a:t>
            </a: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МДК по количеству слушателей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4B6866-734B-3272-9AF4-AD849254C7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5315222"/>
            <a:ext cx="4326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A007"/>
              </a:buClr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Вас будут слушать ВСЕ: техники сценической речи для публичных выступлений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1B2C1F-702A-3A62-0BAA-E1EFE454A6E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98047" y="2653831"/>
            <a:ext cx="37228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A007"/>
              </a:buClr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Искусство профессиональных и личностных отношений: модели формирования специалиста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C5DC12-F48D-3E6A-FC80-FF816100FD6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84587" y="3630185"/>
            <a:ext cx="3722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A007"/>
              </a:buClr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Визуальный сторителлинг: от простых идей до мультимедийных проектов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EA3782-799C-C878-B0D3-5F87FB070D1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11412" y="4563281"/>
            <a:ext cx="3631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A007"/>
              </a:buClr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Организация предпринимательской деятельности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689DB1-E42B-D4F9-338C-1EFCA06953A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28369" y="6132258"/>
            <a:ext cx="3536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A007"/>
              </a:buClr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Персональная жизненная стратегия: личность, отношения, карьера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0E0A0C-5F28-9528-E6E6-FC494834A9B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8333" r="64613" b="56106"/>
          <a:stretch>
            <a:fillRect/>
          </a:stretch>
        </p:blipFill>
        <p:spPr>
          <a:xfrm>
            <a:off x="307514" y="2537606"/>
            <a:ext cx="1221313" cy="91628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9E87099-8B98-8F76-7225-C84B7C55256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5" t="6756" r="35528" b="52966"/>
          <a:stretch>
            <a:fillRect/>
          </a:stretch>
        </p:blipFill>
        <p:spPr>
          <a:xfrm>
            <a:off x="4207444" y="3311920"/>
            <a:ext cx="1221314" cy="123723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4F33572-4F37-5BFF-32B3-84CB49DA26E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6" t="53090" r="37837" b="13299"/>
          <a:stretch>
            <a:fillRect/>
          </a:stretch>
        </p:blipFill>
        <p:spPr>
          <a:xfrm>
            <a:off x="4270846" y="4842969"/>
            <a:ext cx="1157912" cy="119749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54D370C-633F-2498-C98B-49F46141F60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0" t="7077" r="2903" b="57506"/>
          <a:stretch>
            <a:fillRect/>
          </a:stretch>
        </p:blipFill>
        <p:spPr>
          <a:xfrm>
            <a:off x="338296" y="4219958"/>
            <a:ext cx="1159751" cy="105493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DD70E34-2F56-9EB4-7C31-0857CBB4466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1" t="54488" r="3602" b="12739"/>
          <a:stretch>
            <a:fillRect/>
          </a:stretch>
        </p:blipFill>
        <p:spPr>
          <a:xfrm>
            <a:off x="337836" y="5725883"/>
            <a:ext cx="1190533" cy="107633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5E523C5-2B1D-9F74-7CD3-01733368DAC6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6096000" y="2121730"/>
            <a:ext cx="2472984" cy="1123384"/>
            <a:chOff x="6095917" y="1532007"/>
            <a:chExt cx="2472984" cy="112338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87EB024-EFE1-3112-9487-770CB9DAFFAF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095917" y="2070616"/>
              <a:ext cx="247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междисциплинарных курсов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35771B8-5D74-C75A-29DD-DD745D168E74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6096000" y="1532007"/>
              <a:ext cx="811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86</a:t>
              </a:r>
              <a:endParaRPr lang="en-VI" sz="4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1601D57-B9CC-AFF1-9BAC-1EA795A5A64E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8171235" y="4861408"/>
            <a:ext cx="3947164" cy="1430848"/>
            <a:chOff x="6095999" y="1532007"/>
            <a:chExt cx="3947164" cy="14308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9A0230-B876-8E5F-3ECD-73305F9C77D3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6144372" y="2131858"/>
              <a:ext cx="3898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обучающихся РУДН освоили</a:t>
              </a:r>
              <a:b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</a:br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в отчетном году внешние образовательные курсы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4EF600-A87A-1F61-78F7-2BF498D2C5D7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6095999" y="1532007"/>
              <a:ext cx="1664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12,7%</a:t>
              </a:r>
              <a:endParaRPr lang="en-VI" sz="4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6F19B21-2CD3-6178-63CE-1C71415A7574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6916841" y="3392495"/>
            <a:ext cx="4851918" cy="1410939"/>
            <a:chOff x="6095916" y="1532007"/>
            <a:chExt cx="4851918" cy="14109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6CC977-BC3C-AF53-5E57-7369648AF05C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6095916" y="2111949"/>
              <a:ext cx="48519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мероприятий проведено для «высокобалльников», «олимпиадников», «стобалльников» и отличников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84BEC1-0380-51C3-C79D-F56A9D0D0A4A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096000" y="1532007"/>
              <a:ext cx="811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96</a:t>
              </a:r>
              <a:endParaRPr lang="en-VI" sz="4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3A1B214-9DE8-40B9-A516-F63DF0ECE5F4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6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23</a:t>
            </a:fld>
            <a:endParaRPr lang="en-US"/>
          </a:p>
        </p:txBody>
      </p: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A1D6B140-88A0-453E-8336-CC49297F9902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 flipH="1">
            <a:off x="6190971" y="3328399"/>
            <a:ext cx="3151829" cy="16094"/>
          </a:xfrm>
          <a:prstGeom prst="line">
            <a:avLst/>
          </a:prstGeom>
          <a:ln w="19050" cap="rnd">
            <a:solidFill>
              <a:srgbClr val="F2A007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56BCD177-C73E-42DB-BA2D-07DAD531DDB6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 flipH="1">
            <a:off x="7029314" y="4824891"/>
            <a:ext cx="4448311" cy="40175"/>
          </a:xfrm>
          <a:prstGeom prst="line">
            <a:avLst/>
          </a:prstGeom>
          <a:ln w="19050" cap="rnd">
            <a:solidFill>
              <a:srgbClr val="F2A007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506D7707-A020-4225-8956-BB476D417B54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 flipH="1" flipV="1">
            <a:off x="5873743" y="2358097"/>
            <a:ext cx="0" cy="3998255"/>
          </a:xfrm>
          <a:prstGeom prst="line">
            <a:avLst/>
          </a:prstGeom>
          <a:ln w="19050" cap="rnd">
            <a:solidFill>
              <a:srgbClr val="F2A007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2276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987F-78A4-7E0A-72A8-5E80C3821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3B90C4-D0C6-A508-2FA2-D2ECF6148516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2.4. Методическая и информационная поддержка деятельности преподавателей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42C78D6-4A94-99A8-E7DE-A9E509B881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4810" y="2741737"/>
            <a:ext cx="3381116" cy="212884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методических семинара для ППС РУДН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21FAC55-5A84-6BB8-2C18-1B2B0FBD88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384487" y="2741737"/>
            <a:ext cx="3381116" cy="212884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>
                <a:solidFill>
                  <a:schemeClr val="tx1"/>
                </a:solidFill>
                <a:latin typeface="Century Gothic" panose="020B0502020202020204" pitchFamily="34" charset="0"/>
              </a:rPr>
              <a:t>90%</a:t>
            </a:r>
          </a:p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ППС РУДН пользуются информационными базами данных, доступными в УНИБЦ (НБ) РУДН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60B31F9-AF3E-FB69-D031-8A19CF09CB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144164" y="2741737"/>
            <a:ext cx="3381116" cy="212884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Международный образовательный форум РУДН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404271-8FF3-F3AD-1F2C-A825BCD01FDA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5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1232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3FD5-C213-4E08-D3E8-9D91DF319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10743-0DFC-7779-D2AF-32D3EB5F8EB0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0353675" cy="1200329"/>
          </a:xfrm>
        </p:spPr>
        <p:txBody>
          <a:bodyPr/>
          <a:lstStyle/>
          <a:p>
            <a:r>
              <a:rPr lang="ru-RU"/>
              <a:t>Международный образовательный форум РУДН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F59EE-4140-5248-07F8-4887484677E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8125" y="2238375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экспертов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8774A-A088-79F6-534B-9C16062B9E4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8125" y="1641556"/>
            <a:ext cx="162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&gt;</a:t>
            </a:r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 300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3F876-5495-3E73-9711-E4ED9F7A51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38125" y="3388495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стран мира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A040D-DCBE-248E-9B83-FE1C58A3C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8126" y="2791676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&gt;</a:t>
            </a:r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 40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6E5FB-C7E2-AF50-2207-2A1DAF2593F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8125" y="4369338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регионов РФ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0D385-F8DC-A4F4-C99D-B5103CF1B30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8126" y="3772519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&gt;</a:t>
            </a:r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 80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9EC61-D1EB-6D0F-78CE-05B170A03DB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8125" y="5674043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участников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EAFD2-B118-114E-D81F-3992738C182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38126" y="5077224"/>
            <a:ext cx="162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1 100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5AE97D-2FD6-020A-7296-E341B646528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906001" y="223837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дискуссионные площадки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CBBF0-8B90-6073-670C-BBF5794334E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906001" y="1641556"/>
            <a:ext cx="162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23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792FA8-1F25-A568-7F86-3AE79DEE9DE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06001" y="3671876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дня нон-стоп</a:t>
            </a:r>
          </a:p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нетворкинга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DBBB6E-4573-F186-1716-40ECC4BD3DF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06001" y="3075057"/>
            <a:ext cx="162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D6BA9-39C4-1B46-49AC-74476FEA0FE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06001" y="5427822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часов дискуссий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4598CF-CA8A-2CCE-1589-F02B72D0532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06001" y="4831003"/>
            <a:ext cx="162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100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2CC8E-23ED-3AF8-38B3-F0303857995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38125" y="6228040"/>
            <a:ext cx="324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ИНФОРМАЦИОННЫЕ ПАРТНЕРЫ:</a:t>
            </a:r>
          </a:p>
        </p:txBody>
      </p:sp>
      <p:pic>
        <p:nvPicPr>
          <p:cNvPr id="12290" name="Picture 2" descr="Контакты АО «ТВ БРИКС» – связаться с TV BRICS">
            <a:extLst>
              <a:ext uri="{FF2B5EF4-FFF2-40B4-BE49-F238E27FC236}">
                <a16:creationId xmlns:a16="http://schemas.microsoft.com/office/drawing/2014/main" id="{C41CD7AC-02D1-C0C7-E6B4-7882BBF9D84E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1844" y="6159958"/>
            <a:ext cx="1385888" cy="4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МИР — смотреть онлайн на Триколор Кино и ТВ">
            <a:extLst>
              <a:ext uri="{FF2B5EF4-FFF2-40B4-BE49-F238E27FC236}">
                <a16:creationId xmlns:a16="http://schemas.microsoft.com/office/drawing/2014/main" id="{DF5B834B-19E6-82E9-3F93-F59202C20FD0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7750" y="6159959"/>
            <a:ext cx="885825" cy="4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2A643DA2-B32F-F5CA-8BDE-4FB01FB6992A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3593" y="6019513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Журнал &quot;Ректор вуза&quot;">
            <a:extLst>
              <a:ext uri="{FF2B5EF4-FFF2-40B4-BE49-F238E27FC236}">
                <a16:creationId xmlns:a16="http://schemas.microsoft.com/office/drawing/2014/main" id="{AE91788C-0954-D40A-CB05-9BAD01030BA6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1786" y="6159957"/>
            <a:ext cx="1149435" cy="4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F695AF-3D63-445D-A26F-DF7986472DE8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21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25</a:t>
            </a:fld>
            <a:endParaRPr lang="en-US"/>
          </a:p>
        </p:txBody>
      </p:sp>
      <p:pic>
        <p:nvPicPr>
          <p:cNvPr id="11" name="Мультимедиа3_compressed">
            <a:hlinkClick r:id="" action="ppaction://media"/>
            <a:extLst>
              <a:ext uri="{FF2B5EF4-FFF2-40B4-BE49-F238E27FC236}">
                <a16:creationId xmlns:a16="http://schemas.microsoft.com/office/drawing/2014/main" id="{72FAE671-F8EC-408A-894D-A39ABDDE00E7}"/>
              </a:ext>
            </a:extLst>
          </p:cNvPr>
          <p:cNvPicPr>
            <a:picLocks noChangeAspect="1"/>
          </p:cNvPicPr>
          <p:nvPr>
            <a:videoFile r:link="rId23"/>
            <p:custDataLst>
              <p:tags r:id="rId24"/>
            </p:custDataLst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747424" y="1323639"/>
            <a:ext cx="7992302" cy="44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68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788CC-77E6-66A3-AE3E-AA74B86C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133BFB-B168-86CE-12A6-15F6D2078E38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550168"/>
          </a:xfrm>
        </p:spPr>
        <p:txBody>
          <a:bodyPr/>
          <a:lstStyle/>
          <a:p>
            <a:r>
              <a:rPr lang="ru-RU" sz="3200"/>
              <a:t>ЗАДАЧА №3. Мониторинг качества высшего образования РУДН</a:t>
            </a:r>
          </a:p>
          <a:p>
            <a:endParaRPr lang="ru-RU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0E503-59EC-E0C5-E20B-38C892EB108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4783" y="4417647"/>
            <a:ext cx="3966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3.1. Система внешней независимой оценки качества высшего образования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23EC8C-69AD-0B3A-A56F-657ECCC60F8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230" y="4417647"/>
            <a:ext cx="323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3.2. Система внутренней оценки качества высшего образования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AACBC-A7B2-F787-EEDF-F7B1BFAC50E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24797" r="54856" b="24371"/>
          <a:stretch>
            <a:fillRect/>
          </a:stretch>
        </p:blipFill>
        <p:spPr>
          <a:xfrm>
            <a:off x="1882589" y="2406424"/>
            <a:ext cx="2272995" cy="18896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DAC939-8213-4798-9AFE-8DA3C48D70DA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5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26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D6C30E-79E8-44CD-9654-526331F2E46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0" t="29140" b="25007"/>
          <a:stretch>
            <a:fillRect/>
          </a:stretch>
        </p:blipFill>
        <p:spPr>
          <a:xfrm>
            <a:off x="7243483" y="2350622"/>
            <a:ext cx="2272994" cy="20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59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E6230-3975-FFBD-766C-D2B4DE1AA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75D34C-B33A-3F54-2627-8DEECABE35FC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3.1. Система внешней независимой </a:t>
            </a:r>
            <a:br>
              <a:rPr lang="ru-RU"/>
            </a:br>
            <a:r>
              <a:rPr lang="ru-RU"/>
              <a:t>оценки качества высшего образования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39C35-87DD-9332-F054-436D91C9878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9402" y="2650273"/>
            <a:ext cx="58188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ОП ВО, получивших в отчетном году сертификат качества по результатам прохождения профессионально-общественной аккредитации, в т.ч. международной, ед.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80F21-FB84-8131-6D33-BF62A04C2D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9706" y="3968472"/>
            <a:ext cx="5630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реализуемых в отчетном году магистратур с контингентом 30 и более обучающихся, ед.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069D29F-1211-313F-2520-65B6FC65B99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375006" y="2736693"/>
            <a:ext cx="1137116" cy="62255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2EB2DD1-3417-E9D1-2A7A-27497D0FAB3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75006" y="3818044"/>
            <a:ext cx="1137116" cy="62255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70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854438-0F81-3076-D4FD-C4C18CB0785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9162" y="4855784"/>
            <a:ext cx="5781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ctr" latinLnBrk="0" hangingPunct="1"/>
            <a:r>
              <a:rPr lang="ru-RU" sz="1400" i="0" u="none" strike="noStrike" kern="1200" spc="0" baseline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Rubik"/>
              </a:rPr>
              <a:t>Количество реализуемых в отчетном году «флагманских» магистратур, ед.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7CB5D37F-66AC-44DC-BB7E-986E4EB9CD0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75807" y="4761541"/>
            <a:ext cx="1137116" cy="62255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CC061789-4586-1275-239C-08669A518AE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771365" y="2741789"/>
            <a:ext cx="1137116" cy="62255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DEE91F4F-48AB-0611-BD04-69215CD8FAF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71365" y="3820687"/>
            <a:ext cx="1137116" cy="6225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Century Gothic" panose="020B0502020202020204" pitchFamily="34" charset="0"/>
              </a:rPr>
              <a:t>71</a:t>
            </a:r>
            <a:endParaRPr lang="ru-RU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C68FE19-1A1D-5AA9-9028-2393581D2B3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71365" y="4761541"/>
            <a:ext cx="1137116" cy="62255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Century Gothic" panose="020B0502020202020204" pitchFamily="34" charset="0"/>
              </a:rPr>
              <a:t>6</a:t>
            </a:r>
            <a:endParaRPr lang="ru-RU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BA2B9BA-02BC-583F-951F-56F77D3825F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89206" y="1800613"/>
            <a:ext cx="7156148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198CBB-198F-9BB7-141E-7D020A9DDB0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75005" y="180061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1D24FA6-349D-4FBF-F4F3-39153E3E04B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771365" y="179150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Факт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A858CC4-9377-4BFC-95E8-5F566C99294E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4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9957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9ACFF-B311-7BAC-200B-B13E61C59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760A6C-3D94-4CF6-49EE-C333BF7370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9206" y="1800613"/>
            <a:ext cx="5835551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1910F-38B5-9861-955F-0DFA7C021F2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4706" y="2400723"/>
            <a:ext cx="7872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Средний балл ЕГЭ поступивших на </a:t>
            </a:r>
            <a:r>
              <a:rPr kumimoji="0" lang="ru-RU" sz="14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бюджет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 по очной форме обучения на программы бакалавриата и специалитета, баллов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81B050B-6656-E670-EF69-E222065936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941" y="2457757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85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61DA7D13-A9D0-EAD4-1916-5EA988AEA1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79301" y="2457757"/>
            <a:ext cx="1137116" cy="3850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Century Gothic" panose="020B0502020202020204" pitchFamily="34" charset="0"/>
              </a:rPr>
              <a:t>90</a:t>
            </a:r>
            <a:endParaRPr lang="ru-RU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9D85B847-A6A7-BF14-472B-4CE6893360F1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5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3.1. Система внешней независимой </a:t>
            </a:r>
            <a:br>
              <a:rPr lang="ru-RU"/>
            </a:br>
            <a:r>
              <a:rPr lang="ru-RU"/>
              <a:t>оценки качества высшего образования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626E7E3-2CC4-5FC9-B478-5A0CF06DFD4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82140" y="3110702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73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823DB8ED-9FD9-E5F5-949F-FE6A60AFF00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78500" y="3110702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69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F9854A-20B9-478B-C908-B10300F571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51841" y="3053668"/>
            <a:ext cx="7872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Средний балл ЕГЭ поступивших на </a:t>
            </a:r>
            <a:r>
              <a:rPr kumimoji="0" lang="ru-RU" sz="14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бюджет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 и </a:t>
            </a:r>
            <a:r>
              <a:rPr kumimoji="0" lang="ru-RU" sz="14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контракт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 по очной форме обучения на программы бакалавриата и специалитета, баллов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E02A92BF-BA5D-EC20-78B0-D6073DA6447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382140" y="3763647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66,3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ACB77250-17E4-4842-AC3A-8F64007AC3F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78500" y="3763647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63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82B8F4-E309-C015-33DF-2F77C8586BB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51841" y="3706613"/>
            <a:ext cx="7872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Средний балл ЕГЭ поступивших на </a:t>
            </a:r>
            <a:r>
              <a:rPr kumimoji="0" lang="ru-RU" sz="14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контракт</a:t>
            </a: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 по очной форме обучения на программы бакалавриата и специалитета, баллов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724E500-BCF9-B6EC-8A86-D3C6AA472A5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75005" y="4416592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545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19987A2-9181-AFCB-DB3E-657206DC3DD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771365" y="4416592"/>
            <a:ext cx="1137116" cy="3850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551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FA97E-77B7-D4D7-9DD8-18A13F700FE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44706" y="4359558"/>
            <a:ext cx="7872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зачисленных в отчетном году на программы бакалавриата </a:t>
            </a:r>
            <a:b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 специалитета «высокобалльников», чел.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F21BD5B-80A4-1D8C-468F-F757503499D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75005" y="5069537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225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A74B8DA-068C-7C57-B9C0-8B6AED782FE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9771365" y="5069537"/>
            <a:ext cx="1137116" cy="3850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245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D4465-71EF-364E-D461-01F99A8A739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44706" y="5012503"/>
            <a:ext cx="7872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«олимпиадников», зачисленных в отчетном году </a:t>
            </a:r>
            <a:b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на программы бакалавриата и специалитета, чел.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5FA4D01-4A24-614D-1FDE-9AC582C675BF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375005" y="5722481"/>
            <a:ext cx="1137116" cy="3850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125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EC73F41-6206-538E-985E-9065DEDE42F3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9771365" y="5722481"/>
            <a:ext cx="1137116" cy="3850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162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7D734-2572-7157-74F9-5A1BEFC4DA3C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44706" y="5665447"/>
            <a:ext cx="7872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зачисленных в отчетном году на программы бакалавриата </a:t>
            </a:r>
            <a:b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 специалитета «стобалльников», чел.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C972345-3198-4F11-A021-381897E41300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89206" y="1800613"/>
            <a:ext cx="7156148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9049DE8-7482-F01D-154B-5A301B00924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8375005" y="180061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A4874B0-DA10-7DB7-1228-FDC583355748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9771365" y="179150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Факт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B0B746-FC5E-42E6-AE14-0C2C2BC95F98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24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4525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BC8FB-225E-72BF-E1D2-CF23BE07A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8378C088-773E-D8B5-C9A4-94F15F8C579F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3.1. Система внешней независимой </a:t>
            </a:r>
            <a:br>
              <a:rPr lang="ru-RU"/>
            </a:br>
            <a:r>
              <a:rPr lang="ru-RU"/>
              <a:t>оценки качества высшего образования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5837C-A55C-84DE-136A-D57B500C0F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75005" y="2800077"/>
            <a:ext cx="1137116" cy="49318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30,09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3D7C050A-EC50-92A1-0F2F-1427CBDBF3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771365" y="2799185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E6501E2-0A76-8DD1-3E22-0ED2869225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0780" y="2705368"/>
            <a:ext cx="72245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Доля обучающихся по программам магистратуры, программам подготовки научно-педагогических кадров в аспирантуре и программам ординатуры в общей численности обучающихся по ОП ВО по очной форме обучения, %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8BCA3104-6FB4-52AB-DD9B-A55B62723F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75005" y="3857652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40,06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2716559-F9F0-73D2-EC50-1342543BB05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771365" y="3857652"/>
            <a:ext cx="1137116" cy="49671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41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147550-6CFE-6476-3231-8AC760FB314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20780" y="3678999"/>
            <a:ext cx="7156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Доля иностранных граждан, в общей численности обучающихся </a:t>
            </a:r>
            <a:b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 программам магистратуры, программам подготовки научно-педагогических кадров в аспирантуре и программам ординатуры </a:t>
            </a:r>
            <a:b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</a:br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 очной форме обучения, %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1B3079-4807-3725-01DE-D3DB3ED543D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89206" y="1800613"/>
            <a:ext cx="7156148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B7DBD0C-3AF4-DD33-FB68-04EE235CBD9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375005" y="180061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7A31AF6-06E2-9B12-D041-0637C008707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71365" y="179150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Факт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B56CB0-3338-4C2B-A70D-A07BCF52EC19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1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4374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9FB5E-2567-4F1A-8A96-82AA6075E1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226480"/>
            <a:ext cx="11807190" cy="978729"/>
          </a:xfrm>
        </p:spPr>
        <p:txBody>
          <a:bodyPr/>
          <a:lstStyle/>
          <a:p>
            <a:r>
              <a:rPr lang="ru-RU" sz="3200"/>
              <a:t>ЗАДАЧА №1. Современное материально-техническое оснащение образовательной деятельности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418FC-1CE7-6CF4-15CA-D14BA0AF6B9E}"/>
              </a:ext>
            </a:extLst>
          </p:cNvPr>
          <p:cNvSpPr txBox="1"/>
          <p:nvPr/>
        </p:nvSpPr>
        <p:spPr>
          <a:xfrm>
            <a:off x="225819" y="2853033"/>
            <a:ext cx="507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1.1. Реализация плана развития аудиторного фонда «Аудитория 5 звезд»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6026B9-A5DB-2A14-D3EC-92FB90713247}"/>
              </a:ext>
            </a:extLst>
          </p:cNvPr>
          <p:cNvSpPr txBox="1"/>
          <p:nvPr/>
        </p:nvSpPr>
        <p:spPr>
          <a:xfrm>
            <a:off x="283371" y="5613457"/>
            <a:ext cx="567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1.3. Развитие современного </a:t>
            </a:r>
            <a:b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</a:br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учебно-научного лабораторного фонда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958B1-AE50-69D5-66DD-1FF3A88B6332}"/>
              </a:ext>
            </a:extLst>
          </p:cNvPr>
          <p:cNvSpPr txBox="1"/>
          <p:nvPr/>
        </p:nvSpPr>
        <p:spPr>
          <a:xfrm>
            <a:off x="6759025" y="2701028"/>
            <a:ext cx="502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1.2. Повышение уровня практической подготовки обучающихся применением средств симуляционного обучения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BD38C-8909-09A5-BE1D-F3DAE284B3D5}"/>
              </a:ext>
            </a:extLst>
          </p:cNvPr>
          <p:cNvSpPr txBox="1"/>
          <p:nvPr/>
        </p:nvSpPr>
        <p:spPr>
          <a:xfrm>
            <a:off x="6750534" y="5613457"/>
            <a:ext cx="4993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Roboto Condensed Medium" panose="02000000000000000000" pitchFamily="2" charset="0"/>
              </a:rPr>
              <a:t>1.4. Развитие материально-технической базы УНИБЦ (НБ) и ЭИОС РУДН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5A5A69-5C6C-F7E7-A3A6-CA363AA86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r="61629" b="59675"/>
          <a:stretch>
            <a:fillRect/>
          </a:stretch>
        </p:blipFill>
        <p:spPr>
          <a:xfrm>
            <a:off x="818152" y="1564420"/>
            <a:ext cx="2037016" cy="12346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4E8DE4-4C17-759F-E5D5-4504D86A2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6669" r="61877" b="58258"/>
          <a:stretch>
            <a:fillRect/>
          </a:stretch>
        </p:blipFill>
        <p:spPr>
          <a:xfrm>
            <a:off x="8741608" y="1571258"/>
            <a:ext cx="1636972" cy="1220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4CFFD93-E309-D920-822A-2A177E27F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t="5876" r="32010" b="58883"/>
          <a:stretch>
            <a:fillRect/>
          </a:stretch>
        </p:blipFill>
        <p:spPr>
          <a:xfrm>
            <a:off x="1118486" y="4140784"/>
            <a:ext cx="1736682" cy="14117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97DC79-41A2-3063-6976-23B071430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50545" r="65489" b="14626"/>
          <a:stretch>
            <a:fillRect/>
          </a:stretch>
        </p:blipFill>
        <p:spPr>
          <a:xfrm>
            <a:off x="8741608" y="4050881"/>
            <a:ext cx="1736682" cy="1591562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F352D8A-00EC-4FEB-BBAD-F7764D62A66F}"/>
              </a:ext>
            </a:extLst>
          </p:cNvPr>
          <p:cNvGrpSpPr/>
          <p:nvPr/>
        </p:nvGrpSpPr>
        <p:grpSpPr>
          <a:xfrm>
            <a:off x="4315391" y="2420178"/>
            <a:ext cx="3561218" cy="2852004"/>
            <a:chOff x="4315391" y="2420178"/>
            <a:chExt cx="3561218" cy="285200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958BAA4-84DB-9061-75A9-D717C57C677B}"/>
                </a:ext>
              </a:extLst>
            </p:cNvPr>
            <p:cNvGrpSpPr/>
            <p:nvPr/>
          </p:nvGrpSpPr>
          <p:grpSpPr>
            <a:xfrm>
              <a:off x="4588508" y="4267033"/>
              <a:ext cx="2973073" cy="1005149"/>
              <a:chOff x="4032974" y="3024054"/>
              <a:chExt cx="2973073" cy="100514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7F2834B-9832-FA3D-81A3-B13EB6ABF66D}"/>
                  </a:ext>
                </a:extLst>
              </p:cNvPr>
              <p:cNvSpPr txBox="1"/>
              <p:nvPr/>
            </p:nvSpPr>
            <p:spPr>
              <a:xfrm>
                <a:off x="4254614" y="3024054"/>
                <a:ext cx="25442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000" b="1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  <a:ea typeface="Roboto Condensed Medium" panose="02000000000000000000" pitchFamily="2" charset="0"/>
                    <a:cs typeface="Roboto Condensed Medium" panose="02000000000000000000" pitchFamily="2" charset="0"/>
                  </a:rPr>
                  <a:t>100%</a:t>
                </a:r>
                <a:endParaRPr lang="en-US" sz="4000" b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Roboto Condensed Medium" panose="02000000000000000000" pitchFamily="2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F0CD44-36C9-306F-C392-5A17FE6043A3}"/>
                  </a:ext>
                </a:extLst>
              </p:cNvPr>
              <p:cNvSpPr txBox="1"/>
              <p:nvPr/>
            </p:nvSpPr>
            <p:spPr>
              <a:xfrm>
                <a:off x="4032974" y="3690649"/>
                <a:ext cx="29730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o-RO"/>
                </a:defPPr>
                <a:lvl1pPr algn="ctr"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cs typeface="Varela Round" pitchFamily="2" charset="-79"/>
                  </a:defRPr>
                </a:lvl1pPr>
              </a:lstStyle>
              <a:p>
                <a:r>
                  <a:rPr lang="ru-RU" sz="1600">
                    <a:solidFill>
                      <a:schemeClr val="bg1"/>
                    </a:solidFill>
                  </a:rPr>
                  <a:t>показателей выполнено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E3CEB85-4D23-E974-43D4-A010B5E2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391" y="2420178"/>
              <a:ext cx="3561218" cy="2374145"/>
            </a:xfrm>
            <a:prstGeom prst="rect">
              <a:avLst/>
            </a:prstGeom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509E4A-5473-46AC-BCBC-9FAE45CFC5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28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6A62B-7DC1-A688-D682-4BBDA7057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A8A83-5771-17D5-6480-34A047D408AA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3.2. Система внутренней оценки </a:t>
            </a:r>
            <a:br>
              <a:rPr lang="ru-RU"/>
            </a:br>
            <a:r>
              <a:rPr lang="ru-RU"/>
              <a:t>качества высшего образования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A610C-D749-3AF9-B988-21256469837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9638" y="2638003"/>
            <a:ext cx="7373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внешних конкурсов / грантов профессионального мастерства, в которых участвует ППС РУДН, ед. 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2281C83-A895-3486-76A8-38B816E8AF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75807" y="2588333"/>
            <a:ext cx="1137116" cy="62255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16BF9C93-7495-1162-5482-84B8A1FCE2F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72166" y="2588333"/>
            <a:ext cx="1137116" cy="6225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Century Gothic" panose="020B0502020202020204" pitchFamily="34" charset="0"/>
              </a:rPr>
              <a:t>27</a:t>
            </a:r>
            <a:endParaRPr lang="ru-RU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A7D486-F995-B253-F38C-02F7179D38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9399" y="3514303"/>
            <a:ext cx="7373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работников РУДН из числа ППС, участвующих в конкурсах/ грантах профессионального мастерства, организуемых РУДН, чел.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4E50C40-2238-5F6D-E75F-AAD05103E2D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75807" y="3464633"/>
            <a:ext cx="1137116" cy="62255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250</a:t>
            </a:r>
            <a:endParaRPr lang="ru-RU" sz="1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248D00E-D911-BFEC-4A27-4ED4CAE897D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72166" y="3464633"/>
            <a:ext cx="1137116" cy="6225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Century Gothic" panose="020B0502020202020204" pitchFamily="34" charset="0"/>
              </a:rPr>
              <a:t>255</a:t>
            </a:r>
            <a:endParaRPr lang="ru-RU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EC746-1409-ADD4-53AA-2E5A2D45EF2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09399" y="4489941"/>
            <a:ext cx="7373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Доля преподавателей, участвующих в реализации ОП ВО, имеющих ученую степень и (или) ученое звание, в общем числе преподавателей, участвующих в реализации ОП ВО в отчетном году, %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3E1057C-CC45-0CC6-2B59-2F1319CA1BB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375006" y="4489941"/>
            <a:ext cx="1137116" cy="73866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>
                <a:solidFill>
                  <a:schemeClr val="bg1"/>
                </a:solidFill>
                <a:latin typeface="Century Gothic" panose="020B0502020202020204" pitchFamily="34" charset="0"/>
              </a:rPr>
              <a:t> В соответствии с требованиями ФГОС ВО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257F896-2E36-717E-0583-E3AFACC7924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71365" y="4489941"/>
            <a:ext cx="1137116" cy="73866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100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90609C9-291C-AE36-93A9-9694F6FF05E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89206" y="1800613"/>
            <a:ext cx="7156148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B37C14-1EDB-EF0E-548E-35185D2232D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75005" y="180061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AA3F161-EE8A-7BF6-7B47-2C52A89BBD1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771365" y="179150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Факт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5CF789-38A8-4217-B69D-66D81F584C16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4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8788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26D72-1199-AAA9-AEA4-EEA3F572C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0B7E166-1D42-C394-300C-04CBF130C69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2077" y="2341087"/>
            <a:ext cx="72432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обучающихся РУДН, ставших в отчетном году победителями и/или призерами Всероссийской студенческой олимпиады «Я профессионал» и международных студенческих олимпиад, чел.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90D70D5-79BC-A6E7-225A-865C2F3492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75005" y="2450329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9E1FEF8-0340-8BAF-6889-53AABADF3F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74204" y="3103618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1DAD99E0-5630-73AF-4CC8-9853AFD15BF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73267" y="2450329"/>
            <a:ext cx="1137115" cy="4940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112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F5C8E5B8-2BD6-6717-C700-42DC6305E8C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772466" y="3101165"/>
            <a:ext cx="1137115" cy="4940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16BB199A-F83B-405C-BBB3-2240AFD03B5A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3.2. Система внутренней оценки </a:t>
            </a:r>
            <a:br>
              <a:rPr lang="ru-RU"/>
            </a:br>
            <a:r>
              <a:rPr lang="ru-RU"/>
              <a:t>качества высшего образования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77BF84-8B5F-69AE-BA84-609E72EF5C2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02077" y="3053892"/>
            <a:ext cx="7243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компетенций, по которым в отчетном году проводится вузовский чемпионат РУДН по стандартам WorldSkills, ед.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8AA1876-2C68-2B34-D4A3-A8761C7F334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374204" y="3802390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200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2DFFB51C-AAE3-3AFF-3AE6-691A20B307F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72466" y="3799937"/>
            <a:ext cx="1137115" cy="4940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426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9E3089-195B-94A5-EC0D-99B644CF486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02077" y="3696878"/>
            <a:ext cx="72432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обучающихся, получивших рабочую профессию и (или) дополнительную квалификацию (микроквалификацию) в пределах сроков освоения ОП ВО РУДН, чел.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700D005D-343F-2AC7-90D8-C37A91FD40D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373103" y="4507556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75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52CEA484-B417-1DE8-6A1E-5AA438CE9C6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771365" y="4505103"/>
            <a:ext cx="1137115" cy="4940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76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E66762-1E19-F446-8BCF-A039FF6C76A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02077" y="4524174"/>
            <a:ext cx="6694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Доля выпускников предыдущего календарного года, официально трудоустроенных на конец отчетного года, %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0A5EA6D6-38FB-7F41-2E6E-9E0096FCCDC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73105" y="5360339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DFD2D272-44A5-5E82-119A-BC79C65839F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771367" y="5357886"/>
            <a:ext cx="1137115" cy="4940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07A22E0-0AC9-06F6-EE7B-9A65E6AEECE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2077" y="5236626"/>
            <a:ext cx="72432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Доля выпускников-иностранцев предыдущего календарного года, официально трудоустроенных на конец отчетного года в организации, осуществляющие свою основную деятельность в РФ, %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8C85510-0658-1F3E-6AB4-62CBB8AE5E9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373104" y="6065505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40ABB5-B1BB-AB33-4117-BA419BAE4C99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9771366" y="6063052"/>
            <a:ext cx="1137115" cy="4940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F7CA05-1992-C2FE-6DE6-A468314CDEA6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39443" y="6063922"/>
            <a:ext cx="7243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ОП ВО, по которым в отчетном году проведена диагностика остаточных знаний студентов, ед.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86B2926-6180-299C-9CF9-4FD313B31099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89206" y="1800613"/>
            <a:ext cx="7156148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CB4FEE0-4CE9-B4DD-7E44-E4B416BC670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375005" y="180061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AD4EC9C-BC4F-7359-48AB-B80226A05AC4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9771365" y="179150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Факт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1EB9D81-7B82-402C-9CEC-87784E9E3911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23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57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8CADE-9DCA-FEC4-410E-BC464F12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BB229-321D-4B53-4774-1E7DE4C982DF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3.2. Система внутренней оценки </a:t>
            </a:r>
            <a:br>
              <a:rPr lang="ru-RU"/>
            </a:br>
            <a:r>
              <a:rPr lang="ru-RU"/>
              <a:t>качества высшего образования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7DEF9-1D97-0B62-B284-BF0C8C5D0B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2120" y="2650272"/>
            <a:ext cx="7373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опросов обучающихся на предмет их удовлетворенности качеством высшего образования РУДН, в т.ч. оснащением и организацией учебного процесса, ед.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1A4522E-C260-E47D-6681-7F5228049F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9125" y="2671018"/>
            <a:ext cx="1137116" cy="49407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EC0D18A8-233D-CFDC-29D9-12991B4818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85484" y="2650272"/>
            <a:ext cx="1136315" cy="52322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C7D0DD-A07D-A97B-ED51-974939FD1D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8563" y="3659901"/>
            <a:ext cx="7373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опросов ППС по вопросам организации и обеспечения их образовательной деятельности, ед. 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3C719FD2-A932-3AC1-7FB5-609E16EF380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75807" y="3572925"/>
            <a:ext cx="1137116" cy="49407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C27359C9-ED7A-D088-C6BE-4C340E5A073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72166" y="3552179"/>
            <a:ext cx="1136315" cy="52322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F23E2-BF3B-43D1-CA9F-8FAFAD3C582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08563" y="4744032"/>
            <a:ext cx="7373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Количество опросов выпускников ОП ВО РУДН, проведенных в отчетном году ед.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03EF632-C7FA-DB84-B7DF-3ABFA1D705D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375006" y="4549334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 1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A0F8D44-092C-DA52-DA0B-69270F3BF77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71365" y="4528588"/>
            <a:ext cx="1136315" cy="52322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A0F9F-0027-17CB-46B5-51160601C6E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08563" y="5720444"/>
            <a:ext cx="7373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4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Охват опросов работодателей, ед./год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9C8CE2-4EC1-D4F7-ACA1-D1AB01003771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75006" y="5525746"/>
            <a:ext cx="1137116" cy="4940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</a:rPr>
              <a:t> 130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9EC3EF-26C0-4D57-4A78-8F8745C8CA1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771365" y="5505000"/>
            <a:ext cx="1136315" cy="52322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Century Gothic" panose="020B0502020202020204" pitchFamily="34" charset="0"/>
              </a:rPr>
              <a:t>144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4820B57-CD00-5195-320D-C10C300460A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89206" y="1800613"/>
            <a:ext cx="7156148" cy="475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Показатели (КПЭ)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784354B-7210-8D4D-A2A2-F682A808B31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75005" y="180061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003021E-0F91-2503-8A6B-266F9106EDA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9771365" y="1791503"/>
            <a:ext cx="1137116" cy="4940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Факт 2025</a:t>
            </a:r>
            <a:endParaRPr kumimoji="0" lang="ru-RU" sz="1600" b="1" i="0" u="none" strike="noStrike" kern="1200" cap="none" spc="0" normalizeH="0" baseline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CC48A2-A4C3-4F71-AC4A-FD0B1D62AA9D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17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5592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022DE-BD75-EFDC-AF10-1F5242F7D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49804A5D-FF10-A187-31F6-5937A2298589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7261938" cy="646331"/>
          </a:xfrm>
        </p:spPr>
        <p:txBody>
          <a:bodyPr/>
          <a:lstStyle/>
          <a:p>
            <a:r>
              <a:rPr lang="ru-RU"/>
              <a:t>Выполнение показателей по ОУП в 2025 г.</a:t>
            </a:r>
          </a:p>
        </p:txBody>
      </p:sp>
      <p:graphicFrame>
        <p:nvGraphicFramePr>
          <p:cNvPr id="66" name="Диаграмма 65">
            <a:extLst>
              <a:ext uri="{FF2B5EF4-FFF2-40B4-BE49-F238E27FC236}">
                <a16:creationId xmlns:a16="http://schemas.microsoft.com/office/drawing/2014/main" id="{A76EBBCC-E777-0972-16C9-21D937E29344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4097535"/>
              </p:ext>
            </p:extLst>
          </p:nvPr>
        </p:nvGraphicFramePr>
        <p:xfrm>
          <a:off x="171450" y="2012953"/>
          <a:ext cx="11235507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FCDF59-520A-2199-B16D-2D6C7C65768B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3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881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36AE-E660-5BBF-EFC9-EF96710D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3D3D0EEE-F2C7-FF26-14AB-7B4E26EEE549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1200329"/>
          </a:xfrm>
        </p:spPr>
        <p:txBody>
          <a:bodyPr/>
          <a:lstStyle/>
          <a:p>
            <a:r>
              <a:rPr lang="ru-RU"/>
              <a:t>Стратегия развития образования</a:t>
            </a:r>
            <a:br>
              <a:rPr lang="ru-RU"/>
            </a:br>
            <a:r>
              <a:rPr lang="ru-RU"/>
              <a:t>2026 – 2030 гг.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BCFE736-EB04-5DD8-4345-FEC8062A3AC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57333" y="1858439"/>
            <a:ext cx="10900470" cy="2128841"/>
            <a:chOff x="606167" y="2480480"/>
            <a:chExt cx="10900470" cy="2128841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A405433B-44E2-728C-F1D3-96D9DB1B967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6167" y="2480480"/>
              <a:ext cx="3381116" cy="212884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Карьерный навигатор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C2B4D67-94B1-0A99-44DB-0EEDA6AF888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65844" y="2480480"/>
              <a:ext cx="3381116" cy="212884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Образовательный горизонт 2030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BAAB3B9-90DA-71C8-282D-3C8D4BE8122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125521" y="2480480"/>
              <a:ext cx="3381116" cy="212884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Интеллектуальная цифровая образовательная среда (EduAI)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347431D-C077-1008-2280-EAB615C62B6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333" y="4299950"/>
            <a:ext cx="10900470" cy="2128841"/>
            <a:chOff x="606167" y="2480480"/>
            <a:chExt cx="10900470" cy="212884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EB58B362-E45D-2114-B428-64A4D5C9CD3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06167" y="2480480"/>
              <a:ext cx="3381116" cy="212884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Человеческий </a:t>
              </a:r>
              <a:b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</a:br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капитал РУДН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3CA61B3-9D51-5EF0-F365-3205568C96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365844" y="2480480"/>
              <a:ext cx="3381116" cy="212884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Образовательные продукты и партнеры образования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ABE94919-5EC1-D7AE-205E-984775AF514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125521" y="2480480"/>
              <a:ext cx="3381116" cy="212884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Экосистема непрерывного развития: от абитуриента до эксперта</a:t>
              </a:r>
            </a:p>
          </p:txBody>
        </p:sp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0ABF234-45DA-44E3-AC4B-626D09333D82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4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472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40EC-472D-65BD-206C-FBA452FDC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AE8932DE-424D-C6C3-704B-E820A1853F23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807190" cy="646331"/>
          </a:xfrm>
        </p:spPr>
        <p:txBody>
          <a:bodyPr/>
          <a:lstStyle/>
          <a:p>
            <a:r>
              <a:rPr lang="ru-RU"/>
              <a:t>Проект решения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FE2F1A-4638-0C43-A50D-2BA61EEB131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2594" y="1245868"/>
            <a:ext cx="1076642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kumimoji="0" lang="ru-RU" sz="24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Информацию о выполнении программы «Качество образования» за 2025 г. принять к сведению.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Считать программу «Качество образования» реализованной </a:t>
            </a:r>
            <a:b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</a:b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в полном объеме.</a:t>
            </a:r>
          </a:p>
          <a:p>
            <a:pPr marL="285750" indent="-285750" fontAlgn="ctr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cs typeface="Rubik" pitchFamily="2" charset="-79"/>
              </a:rPr>
              <a:t>По итогам 2025 г. отметить полное выполнение плановых показателей Программы «Качество образования» руководителями следующих </a:t>
            </a:r>
            <a:r>
              <a:rPr kumimoji="0" lang="ru-RU" sz="24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Rubik" pitchFamily="2" charset="-79"/>
              </a:rPr>
              <a:t>ОУП: ФГСН, ИМЭБ, МИ, ВШУ, ИРЯ, ИЭ.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74B9988-2E8E-44A8-92F1-B05664211D2E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3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272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3182BE6-5F89-0C08-4B6E-8AD482FECCE5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26641" y="652361"/>
            <a:ext cx="6923314" cy="4279641"/>
          </a:xfrm>
          <a:prstGeom prst="roundRect">
            <a:avLst>
              <a:gd name="adj" fmla="val 7474"/>
            </a:avLst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9B324194-B765-A24A-B357-093C92D139F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07910" y="1501789"/>
            <a:ext cx="6506547" cy="2522171"/>
            <a:chOff x="5346439" y="3164840"/>
            <a:chExt cx="6506547" cy="25221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46A0EC-4E99-F89B-D918-FEB1618FE0C4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399431" y="4636257"/>
              <a:ext cx="4400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Эбзеева Юлия Николаевна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F6452F-433F-1866-0889-E7EADF54D6A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5346439" y="3164840"/>
              <a:ext cx="6506547" cy="535531"/>
            </a:xfrm>
            <a:prstGeom prst="rect">
              <a:avLst/>
            </a:prstGeom>
            <a:noFill/>
            <a:effectLst>
              <a:outerShdw dist="139700" sx="102000" sy="102000" algn="ctr" rotWithShape="0">
                <a:schemeClr val="accent1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Спасибо за внимание!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9C20FF-3294-4E1C-314E-AF60FF9FB03A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6496534" y="5040680"/>
              <a:ext cx="4217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первый проректор – проректор </a:t>
              </a:r>
              <a:br>
                <a:rPr lang="ru-RU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</a:br>
              <a:r>
                <a:rPr lang="ru-RU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Varela Round" pitchFamily="2" charset="-79"/>
                </a:rPr>
                <a:t>по образовательной деятельности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77413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BA59D-898C-5F40-3058-4D1C07F1D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5F4D3FF-B9AF-17D8-AC44-793CB53E8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226480"/>
            <a:ext cx="10955729" cy="978729"/>
          </a:xfrm>
        </p:spPr>
        <p:txBody>
          <a:bodyPr/>
          <a:lstStyle/>
          <a:p>
            <a:r>
              <a:rPr lang="ru-RU" sz="3200"/>
              <a:t>1.1. Реализация плана развития аудиторного фонда «Аудитория 5 звезд»</a:t>
            </a:r>
          </a:p>
        </p:txBody>
      </p: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D8CAAC5-51FA-D58B-4E79-652B5AE1D87E}"/>
              </a:ext>
            </a:extLst>
          </p:cNvPr>
          <p:cNvCxnSpPr/>
          <p:nvPr/>
        </p:nvCxnSpPr>
        <p:spPr>
          <a:xfrm flipH="1">
            <a:off x="8839917" y="3212282"/>
            <a:ext cx="3336195" cy="0"/>
          </a:xfrm>
          <a:prstGeom prst="line">
            <a:avLst/>
          </a:prstGeom>
          <a:ln w="38100" cap="rnd">
            <a:solidFill>
              <a:schemeClr val="bg1">
                <a:lumMod val="85000"/>
                <a:alpha val="3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2">
            <a:extLst>
              <a:ext uri="{FF2B5EF4-FFF2-40B4-BE49-F238E27FC236}">
                <a16:creationId xmlns:a16="http://schemas.microsoft.com/office/drawing/2014/main" id="{5D367B23-074D-A00C-7061-833009A7D0C3}"/>
              </a:ext>
            </a:extLst>
          </p:cNvPr>
          <p:cNvGrpSpPr/>
          <p:nvPr/>
        </p:nvGrpSpPr>
        <p:grpSpPr>
          <a:xfrm>
            <a:off x="10010248" y="5401345"/>
            <a:ext cx="1978551" cy="1181594"/>
            <a:chOff x="4152899" y="5404287"/>
            <a:chExt cx="1978551" cy="118159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B08E2A-5640-E0FC-F32D-2B19F20B7E9C}"/>
                </a:ext>
              </a:extLst>
            </p:cNvPr>
            <p:cNvSpPr txBox="1"/>
            <p:nvPr/>
          </p:nvSpPr>
          <p:spPr>
            <a:xfrm>
              <a:off x="4152899" y="6001106"/>
              <a:ext cx="1978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аудиторий-трансформеров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2AEEF36-3156-2473-E617-5742ACD47F28}"/>
                </a:ext>
              </a:extLst>
            </p:cNvPr>
            <p:cNvSpPr txBox="1"/>
            <p:nvPr/>
          </p:nvSpPr>
          <p:spPr>
            <a:xfrm>
              <a:off x="4152900" y="5404287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55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0D279EC4-9307-9B9F-DC5A-421D4E44507F}"/>
              </a:ext>
            </a:extLst>
          </p:cNvPr>
          <p:cNvGrpSpPr/>
          <p:nvPr/>
        </p:nvGrpSpPr>
        <p:grpSpPr>
          <a:xfrm>
            <a:off x="10010249" y="3630179"/>
            <a:ext cx="1608234" cy="1181594"/>
            <a:chOff x="2162175" y="5404287"/>
            <a:chExt cx="1608234" cy="11815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341F08-F216-771E-013E-7790CD907149}"/>
                </a:ext>
              </a:extLst>
            </p:cNvPr>
            <p:cNvSpPr txBox="1"/>
            <p:nvPr/>
          </p:nvSpPr>
          <p:spPr>
            <a:xfrm>
              <a:off x="2162175" y="6001106"/>
              <a:ext cx="1608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аудиторий с редизайном</a:t>
              </a:r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E3A93B-7395-AC22-BBF2-B39AD858E8C6}"/>
                </a:ext>
              </a:extLst>
            </p:cNvPr>
            <p:cNvSpPr txBox="1"/>
            <p:nvPr/>
          </p:nvSpPr>
          <p:spPr>
            <a:xfrm>
              <a:off x="2162175" y="5404287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166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692A1C-7A5E-D796-E5FD-6330C23AB20E}"/>
              </a:ext>
            </a:extLst>
          </p:cNvPr>
          <p:cNvSpPr txBox="1"/>
          <p:nvPr/>
        </p:nvSpPr>
        <p:spPr>
          <a:xfrm>
            <a:off x="10010249" y="2455831"/>
            <a:ext cx="160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лекционных залов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F96FA-8CA0-9CCC-DFAC-6F5B09617BA8}"/>
              </a:ext>
            </a:extLst>
          </p:cNvPr>
          <p:cNvSpPr txBox="1"/>
          <p:nvPr/>
        </p:nvSpPr>
        <p:spPr>
          <a:xfrm>
            <a:off x="10010249" y="1859012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12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cxnSp>
        <p:nvCxnSpPr>
          <p:cNvPr id="32" name="Straight Connector 40">
            <a:extLst>
              <a:ext uri="{FF2B5EF4-FFF2-40B4-BE49-F238E27FC236}">
                <a16:creationId xmlns:a16="http://schemas.microsoft.com/office/drawing/2014/main" id="{43333364-FC7D-DB02-6916-C55AFC288CA2}"/>
              </a:ext>
            </a:extLst>
          </p:cNvPr>
          <p:cNvCxnSpPr/>
          <p:nvPr/>
        </p:nvCxnSpPr>
        <p:spPr>
          <a:xfrm flipH="1">
            <a:off x="8839917" y="4983449"/>
            <a:ext cx="3336195" cy="0"/>
          </a:xfrm>
          <a:prstGeom prst="line">
            <a:avLst/>
          </a:prstGeom>
          <a:ln w="38100" cap="rnd">
            <a:solidFill>
              <a:schemeClr val="bg1">
                <a:lumMod val="85000"/>
                <a:alpha val="3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AE3EDB71-46CD-FF75-2067-A54560AE3D57}"/>
              </a:ext>
            </a:extLst>
          </p:cNvPr>
          <p:cNvSpPr txBox="1"/>
          <p:nvPr/>
        </p:nvSpPr>
        <p:spPr>
          <a:xfrm>
            <a:off x="8646160" y="1264345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/>
              <a:t>2021 – 2025 гг.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92E3BC-6015-F1C6-0D6A-022A7F16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28064" r="65369" b="34808"/>
          <a:stretch>
            <a:fillRect/>
          </a:stretch>
        </p:blipFill>
        <p:spPr>
          <a:xfrm>
            <a:off x="8546006" y="1848441"/>
            <a:ext cx="1310599" cy="10907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6EE272-5141-E330-4BE1-B8253FA58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29852" r="1658" b="35746"/>
          <a:stretch>
            <a:fillRect/>
          </a:stretch>
        </p:blipFill>
        <p:spPr>
          <a:xfrm>
            <a:off x="8472331" y="5401345"/>
            <a:ext cx="1325449" cy="109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E76193-809D-117E-7A50-52573F89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4" t="30087" r="32314" b="34811"/>
          <a:stretch>
            <a:fillRect/>
          </a:stretch>
        </p:blipFill>
        <p:spPr>
          <a:xfrm>
            <a:off x="8441231" y="3556772"/>
            <a:ext cx="1389534" cy="109077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F1826C-2218-41CD-85F6-FED9C437BD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4</a:t>
            </a:fld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820B97-3862-5666-C5CD-82EB3CE8B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1" r="2625" b="19669"/>
          <a:stretch>
            <a:fillRect/>
          </a:stretch>
        </p:blipFill>
        <p:spPr>
          <a:xfrm>
            <a:off x="21372" y="1437478"/>
            <a:ext cx="8297316" cy="50546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3F90F0-D136-EFEC-C214-A3D93DBC5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2217"/>
          <a:stretch>
            <a:fillRect/>
          </a:stretch>
        </p:blipFill>
        <p:spPr>
          <a:xfrm>
            <a:off x="320386" y="1186234"/>
            <a:ext cx="3862326" cy="54452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ED7BE6-9322-E38F-BF63-C5FA40688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681" r="13088"/>
          <a:stretch>
            <a:fillRect/>
          </a:stretch>
        </p:blipFill>
        <p:spPr>
          <a:xfrm>
            <a:off x="4510184" y="1261941"/>
            <a:ext cx="3749677" cy="53695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EE2034-F600-CA68-71A2-E71DE88EC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8401" r="746" b="20686"/>
          <a:stretch>
            <a:fillRect/>
          </a:stretch>
        </p:blipFill>
        <p:spPr>
          <a:xfrm>
            <a:off x="15888" y="1261941"/>
            <a:ext cx="8474406" cy="531277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4289DA-1222-3689-F8AA-93CAC0223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1291" r="13213"/>
          <a:stretch>
            <a:fillRect/>
          </a:stretch>
        </p:blipFill>
        <p:spPr>
          <a:xfrm>
            <a:off x="84558" y="1164131"/>
            <a:ext cx="4008471" cy="56013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F34CDFF-4B64-B5D7-C86E-A210ADA88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2286" r="12941" b="1868"/>
          <a:stretch>
            <a:fillRect/>
          </a:stretch>
        </p:blipFill>
        <p:spPr>
          <a:xfrm>
            <a:off x="4328857" y="1278686"/>
            <a:ext cx="4184223" cy="541087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8763561-FE02-BF21-0B29-B12BC3F3D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14240" b="20961"/>
          <a:stretch>
            <a:fillRect/>
          </a:stretch>
        </p:blipFill>
        <p:spPr>
          <a:xfrm>
            <a:off x="9261" y="1221954"/>
            <a:ext cx="8487659" cy="5543506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35AC7BF-74E0-DECF-74F6-4769528A8CBD}"/>
              </a:ext>
            </a:extLst>
          </p:cNvPr>
          <p:cNvSpPr/>
          <p:nvPr/>
        </p:nvSpPr>
        <p:spPr>
          <a:xfrm>
            <a:off x="2107621" y="2519772"/>
            <a:ext cx="4651482" cy="2928697"/>
          </a:xfrm>
          <a:prstGeom prst="roundRect">
            <a:avLst/>
          </a:prstGeom>
          <a:gradFill>
            <a:gsLst>
              <a:gs pos="15000">
                <a:srgbClr val="FECC5E"/>
              </a:gs>
              <a:gs pos="67000">
                <a:srgbClr val="F8A004"/>
              </a:gs>
              <a:gs pos="92000">
                <a:srgbClr val="F8A403"/>
              </a:gs>
            </a:gsLst>
            <a:lin ang="6600000" scaled="0"/>
          </a:gradFill>
          <a:ln>
            <a:noFill/>
          </a:ln>
          <a:scene3d>
            <a:camera prst="orthographicFront"/>
            <a:lightRig rig="sunrise" dir="t">
              <a:rot lat="0" lon="0" rev="6600000"/>
            </a:lightRig>
          </a:scene3d>
          <a:sp3d extrusionH="31750" prstMaterial="metal">
            <a:bevelT w="3175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800">
                <a:latin typeface="Century Gothic" panose="020B0502020202020204" pitchFamily="34" charset="0"/>
              </a:rPr>
              <a:t>30%</a:t>
            </a:r>
          </a:p>
          <a:p>
            <a:pPr algn="ctr"/>
            <a:r>
              <a:rPr lang="ru-RU" sz="1600">
                <a:latin typeface="Century Gothic" panose="020B0502020202020204" pitchFamily="34" charset="0"/>
              </a:rPr>
              <a:t>аудиторного фонда модернизировано</a:t>
            </a:r>
          </a:p>
        </p:txBody>
      </p:sp>
    </p:spTree>
    <p:extLst>
      <p:ext uri="{BB962C8B-B14F-4D97-AF65-F5344CB8AC3E}">
        <p14:creationId xmlns:p14="http://schemas.microsoft.com/office/powerpoint/2010/main" val="1525054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28E39E-C9FF-8489-A92E-CBA6874FD466}"/>
              </a:ext>
            </a:extLst>
          </p:cNvPr>
          <p:cNvSpPr/>
          <p:nvPr/>
        </p:nvSpPr>
        <p:spPr bwMode="auto">
          <a:xfrm>
            <a:off x="298939" y="0"/>
            <a:ext cx="14277975" cy="6858000"/>
          </a:xfrm>
          <a:prstGeom prst="rect">
            <a:avLst/>
          </a:prstGeom>
          <a:solidFill>
            <a:srgbClr val="08040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8824267F-B4C1-60C5-C2CA-2C4B158AA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412" y="356717"/>
            <a:ext cx="9416123" cy="1200329"/>
          </a:xfrm>
        </p:spPr>
        <p:txBody>
          <a:bodyPr/>
          <a:lstStyle/>
          <a:p>
            <a:r>
              <a:rPr lang="ru-RU" sz="8000" dirty="0"/>
              <a:t>Школа 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E4CD1-60B5-4CDD-A410-EC606341B7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5</a:t>
            </a:fld>
            <a:endParaRPr lang="en-US"/>
          </a:p>
        </p:txBody>
      </p:sp>
      <p:pic>
        <p:nvPicPr>
          <p:cNvPr id="6" name="Мультимедиа1_compressed">
            <a:hlinkClick r:id="" action="ppaction://media"/>
            <a:extLst>
              <a:ext uri="{FF2B5EF4-FFF2-40B4-BE49-F238E27FC236}">
                <a16:creationId xmlns:a16="http://schemas.microsoft.com/office/drawing/2014/main" id="{BF488E92-45C0-47D3-A5D3-59E422E32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110" y="1904912"/>
            <a:ext cx="6729186" cy="4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1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59A3F-C67F-6C1B-15C4-929679AC7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040E32-9408-5004-D71F-7703B2F7051C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0"/>
            <a:ext cx="14277975" cy="6858000"/>
          </a:xfrm>
          <a:prstGeom prst="rect">
            <a:avLst/>
          </a:prstGeom>
          <a:solidFill>
            <a:srgbClr val="08040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473C340A-5C6B-D9B9-9C17-B90C62384A38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211116" y="490866"/>
            <a:ext cx="7726125" cy="1089529"/>
          </a:xfrm>
        </p:spPr>
        <p:txBody>
          <a:bodyPr/>
          <a:lstStyle/>
          <a:p>
            <a:r>
              <a:rPr lang="ru-RU" sz="7200"/>
              <a:t>Школа 21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6C65AFB-F757-0D99-7272-B6496D5344E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5073" y="2292860"/>
            <a:ext cx="122682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  <a:sym typeface="Montserrat Bold"/>
              </a:rPr>
              <a:t>Аудитории-трансформеры</a:t>
            </a:r>
          </a:p>
          <a:p>
            <a:pPr marL="342900" lvl="0" indent="-342900" algn="l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  <a:sym typeface="Montserrat Bold"/>
              </a:rPr>
              <a:t>Коворкинг</a:t>
            </a:r>
          </a:p>
          <a:p>
            <a:pPr marL="342900" lvl="0" indent="-342900" algn="l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  <a:sym typeface="Montserrat Bold"/>
              </a:rPr>
              <a:t>Open space</a:t>
            </a:r>
            <a:r>
              <a:rPr lang="ru-RU" sz="2400" b="1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  <a:sym typeface="Montserrat Bold"/>
              </a:rPr>
              <a:t> пространства</a:t>
            </a:r>
            <a:endParaRPr lang="ru-RU" sz="24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  <a:sym typeface="Montserrat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A6FED-815C-3B26-049C-9870EB176E5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25073" y="4848066"/>
            <a:ext cx="47508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2A007"/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Новый подход </a:t>
            </a:r>
            <a:b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2A007"/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2A007"/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к организации образовательного пространства</a:t>
            </a:r>
            <a:endParaRPr lang="ru-RU" sz="2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C747A-E526-5911-E592-994190D331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741" y="2111216"/>
            <a:ext cx="2247058" cy="224705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446E1C-445A-4917-8872-C9BE507D58E4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6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6</a:t>
            </a:fld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823F5B-DFF1-480B-817C-809F561CC0E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4411" y="4801093"/>
            <a:ext cx="257175" cy="2190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BE7DB0-F71B-40CE-8132-DC86D2B569B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500" y="4677538"/>
            <a:ext cx="453054" cy="4661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278B5-5CFA-427E-B467-53D406154CE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5336" y="4740685"/>
            <a:ext cx="989607" cy="334153"/>
          </a:xfrm>
          <a:prstGeom prst="rect">
            <a:avLst/>
          </a:prstGeom>
        </p:spPr>
      </p:pic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BAA920F9-17CD-4EAC-8067-F250E66D40E3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H="1">
            <a:off x="9581280" y="4524375"/>
            <a:ext cx="2008112" cy="0"/>
          </a:xfrm>
          <a:prstGeom prst="line">
            <a:avLst/>
          </a:prstGeom>
          <a:ln w="38100" cap="rnd">
            <a:solidFill>
              <a:srgbClr val="F2A00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ультимедиа4_compressed">
            <a:hlinkClick r:id="" action="ppaction://media"/>
            <a:extLst>
              <a:ext uri="{FF2B5EF4-FFF2-40B4-BE49-F238E27FC236}">
                <a16:creationId xmlns:a16="http://schemas.microsoft.com/office/drawing/2014/main" id="{4406834E-AA69-4BA0-B017-D1456A702D1A}"/>
              </a:ext>
            </a:extLst>
          </p:cNvPr>
          <p:cNvPicPr>
            <a:picLocks noChangeAspect="1"/>
          </p:cNvPicPr>
          <p:nvPr>
            <a:vide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9160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06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EC087-BD82-E3E4-52EC-23D21F463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E991872-7141-35D2-DDEC-DE35CBF16F9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297585" y="5496831"/>
            <a:ext cx="1003181" cy="522261"/>
          </a:xfrm>
          <a:prstGeom prst="roundRect">
            <a:avLst/>
          </a:prstGeom>
          <a:solidFill>
            <a:srgbClr val="FF9F2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D8B2D4E-FB9B-DDF5-2995-7E1673098CD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574808" y="4546040"/>
            <a:ext cx="730488" cy="522261"/>
          </a:xfrm>
          <a:prstGeom prst="roundRect">
            <a:avLst/>
          </a:prstGeom>
          <a:solidFill>
            <a:srgbClr val="FF9F2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5E6692A-688C-D7FD-B0DA-D3495B713A1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73860" y="2471900"/>
            <a:ext cx="1447405" cy="522261"/>
          </a:xfrm>
          <a:prstGeom prst="roundRect">
            <a:avLst/>
          </a:prstGeom>
          <a:solidFill>
            <a:srgbClr val="FF9F2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4670AFD-8758-B350-B288-76AC1114333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121831" y="1807813"/>
            <a:ext cx="1262404" cy="400199"/>
          </a:xfrm>
          <a:prstGeom prst="roundRect">
            <a:avLst/>
          </a:prstGeom>
          <a:solidFill>
            <a:srgbClr val="FF9F2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2C0C8600-D0D6-000A-DCCD-72ABD3363AE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50" y="226480"/>
            <a:ext cx="11193193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/>
              <a:t>Факультет искусственного интеллекта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24967-AA3B-A663-8B63-9B5F8DDF9E7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918824" y="1888101"/>
            <a:ext cx="4371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6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</a:t>
            </a:r>
            <a:r>
              <a:rPr lang="ru-RU" sz="16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 программы бакалавриата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6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2</a:t>
            </a:r>
            <a:r>
              <a:rPr lang="ru-RU" sz="16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 программы магистратуры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с 2026 г. – аспирантура</a:t>
            </a:r>
            <a:endParaRPr lang="en-VI" sz="16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855A5-D54B-8EA0-3C9A-D0F854992FA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2210" y="6318478"/>
            <a:ext cx="11457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F2A007"/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РУДН – открытие 2025 года в рейтинге Альянса в сфере искусственного интеллекта</a:t>
            </a:r>
            <a:endParaRPr lang="ru-RU" sz="1600"/>
          </a:p>
        </p:txBody>
      </p:sp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EECFBE5D-3B92-F536-62DA-2BF23713CDFE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H="1">
            <a:off x="2498803" y="1263732"/>
            <a:ext cx="5207" cy="4826048"/>
          </a:xfrm>
          <a:prstGeom prst="line">
            <a:avLst/>
          </a:prstGeom>
          <a:ln w="38100" cap="rnd">
            <a:solidFill>
              <a:schemeClr val="bg2">
                <a:lumMod val="90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19D883-2957-6D25-E31F-8F6D7C571C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1859" y="1242210"/>
            <a:ext cx="2046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Грант Минцифры </a:t>
            </a:r>
            <a:r>
              <a:rPr lang="ru-RU" sz="160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РФ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ТОП-ИИ</a:t>
            </a:r>
            <a:endParaRPr lang="ru-RU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58856-DD20-7FE2-0702-EF52D46460F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94071" y="1853757"/>
            <a:ext cx="24966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Официальный партнер ВСОШ по ИИ</a:t>
            </a:r>
            <a:endParaRPr lang="ru-RU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60C72-71EE-4F07-E62D-B72B4D9BE0E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275725" y="4120547"/>
            <a:ext cx="2734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Совместная лаборатория </a:t>
            </a:r>
            <a:b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AI-менеджмента </a:t>
            </a:r>
            <a:b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</a:b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с Высшей школой управления РУДН</a:t>
            </a:r>
            <a:endParaRPr lang="ru-RU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08B6D-B240-8900-E688-F6001CF4FF9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52976" y="2847366"/>
            <a:ext cx="2143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Первый в России студент-нейросеть</a:t>
            </a:r>
            <a:endParaRPr lang="ru-RU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993B9-9798-0234-A5C4-648023E8480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94071" y="3455814"/>
            <a:ext cx="2343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Прототип интеллектуальных систем анализа фруктов и овощей </a:t>
            </a:r>
            <a:endParaRPr lang="ru-RU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A05E0F-6720-85BF-881A-C5EBD47EB47B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4" cstate="hq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4054" y="1892880"/>
            <a:ext cx="1000882" cy="2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инпросвещения России">
            <a:extLst>
              <a:ext uri="{FF2B5EF4-FFF2-40B4-BE49-F238E27FC236}">
                <a16:creationId xmlns:a16="http://schemas.microsoft.com/office/drawing/2014/main" id="{2128BF1A-350D-C6C9-F5E2-A5C5DA9AAFC1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8"/>
          <a:stretch>
            <a:fillRect/>
          </a:stretch>
        </p:blipFill>
        <p:spPr bwMode="auto">
          <a:xfrm>
            <a:off x="2458371" y="2466339"/>
            <a:ext cx="903202" cy="5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421CB1-4353-2765-7920-17FD8C860093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7"/>
          <a:srcRect l="25782" t="18259" r="26156" b="38071"/>
          <a:stretch>
            <a:fillRect/>
          </a:stretch>
        </p:blipFill>
        <p:spPr>
          <a:xfrm>
            <a:off x="3200217" y="2509672"/>
            <a:ext cx="660656" cy="4502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E8214F-4E42-68C6-A0AD-04BD1DBA8C5D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8"/>
          <a:stretch>
            <a:fillRect/>
          </a:stretch>
        </p:blipFill>
        <p:spPr>
          <a:xfrm>
            <a:off x="2649065" y="4638802"/>
            <a:ext cx="426074" cy="286057"/>
          </a:xfrm>
          <a:prstGeom prst="rect">
            <a:avLst/>
          </a:prstGeom>
        </p:spPr>
      </p:pic>
      <p:pic>
        <p:nvPicPr>
          <p:cNvPr id="1030" name="Picture 6" descr="Сбер - Скачать логотип в векторе или PNG">
            <a:extLst>
              <a:ext uri="{FF2B5EF4-FFF2-40B4-BE49-F238E27FC236}">
                <a16:creationId xmlns:a16="http://schemas.microsoft.com/office/drawing/2014/main" id="{CD8BF841-9C23-520E-BF31-38C62C2EAE1E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7118" y="5653785"/>
            <a:ext cx="744114" cy="20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DCC29B2-CFAB-9B3C-8006-F9FD4BFBA66E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5283509" y="1851433"/>
            <a:ext cx="2397841" cy="935373"/>
            <a:chOff x="5493157" y="1209649"/>
            <a:chExt cx="2694731" cy="93537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A521FA-C469-8818-9433-AB52E124FF8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5493157" y="1806468"/>
              <a:ext cx="269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проходной балл ЕГЭ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3184D9-AFAC-2723-BB10-EDCFEE67256B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5493158" y="1209649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300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FC1B89F-0913-BC03-7939-B6E7705272A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5283509" y="3959660"/>
            <a:ext cx="2397841" cy="1181594"/>
            <a:chOff x="5493157" y="1209649"/>
            <a:chExt cx="2694731" cy="118159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FBEA56B-2EB9-4D0F-4B96-435A32E1F04C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5493157" y="1806468"/>
              <a:ext cx="2694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студент бакалавриата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999F35-AC6D-3052-74C5-8C0725C2D9EA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5493158" y="1209649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241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D9AE3F5-2BB3-0926-02B0-02ECCF6C6115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5265143" y="5136884"/>
            <a:ext cx="2397841" cy="1181594"/>
            <a:chOff x="5493157" y="1209649"/>
            <a:chExt cx="2694731" cy="118159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12801A5-3934-0821-9D5E-D9670D063D40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5493157" y="1806468"/>
              <a:ext cx="2694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студента магистратуры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94B345E7-66DE-C7B7-DE56-B8FE0E07C53D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5493158" y="1209649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53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1025" name="Группа 1024">
            <a:extLst>
              <a:ext uri="{FF2B5EF4-FFF2-40B4-BE49-F238E27FC236}">
                <a16:creationId xmlns:a16="http://schemas.microsoft.com/office/drawing/2014/main" id="{CBCE786B-12F6-FFC2-CED7-2F632BDE5807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5283509" y="2782436"/>
            <a:ext cx="2397841" cy="1181594"/>
            <a:chOff x="5493157" y="1209649"/>
            <a:chExt cx="2694731" cy="1181594"/>
          </a:xfrm>
        </p:grpSpPr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89D7D136-4F8C-657B-B01A-934E8682AC21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5493157" y="1806468"/>
              <a:ext cx="2694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олимпиадника и высокобалльника</a:t>
              </a: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64300B1A-1B62-9CFC-8772-582476516B6E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5493158" y="1209649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54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grpSp>
        <p:nvGrpSpPr>
          <p:cNvPr id="1033" name="Группа 1032">
            <a:extLst>
              <a:ext uri="{FF2B5EF4-FFF2-40B4-BE49-F238E27FC236}">
                <a16:creationId xmlns:a16="http://schemas.microsoft.com/office/drawing/2014/main" id="{B381EC85-360E-30BF-EE40-B7C78A453EB4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7864878" y="2901832"/>
            <a:ext cx="3128138" cy="3036490"/>
            <a:chOff x="8162477" y="3212157"/>
            <a:chExt cx="3128138" cy="303649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0586131-F90E-6892-DD7B-7EFE0890AAB5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9009656" y="4208660"/>
              <a:ext cx="1446109" cy="924645"/>
              <a:chOff x="8334495" y="1254379"/>
              <a:chExt cx="1446109" cy="924645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5690610-D30D-9D80-A147-2A340446AB33}"/>
                  </a:ext>
                </a:extLst>
              </p:cNvPr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8351855" y="1840470"/>
                <a:ext cx="14287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Century Gothic" panose="020B0502020202020204" pitchFamily="34" charset="0"/>
                    <a:ea typeface="Roboto Condensed Medium" panose="02000000000000000000" pitchFamily="2" charset="0"/>
                    <a:cs typeface="Varela Round" pitchFamily="2" charset="-79"/>
                  </a:rPr>
                  <a:t>стран</a:t>
                </a:r>
                <a:endParaRPr lang="en-US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10E4ABA-DC25-734A-DCF3-F66E7EA027B2}"/>
                  </a:ext>
                </a:extLst>
              </p:cNvPr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8334495" y="1254379"/>
                <a:ext cx="14287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00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  <a:ea typeface="Roboto Condensed Medium" panose="02000000000000000000" pitchFamily="2" charset="0"/>
                    <a:cs typeface="Varela Round" pitchFamily="2" charset="-79"/>
                  </a:rPr>
                  <a:t>16</a:t>
                </a:r>
                <a:endParaRPr lang="en-VI" sz="400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endParaRPr>
              </a:p>
            </p:txBody>
          </p:sp>
        </p:grpSp>
        <p:grpSp>
          <p:nvGrpSpPr>
            <p:cNvPr id="1031" name="Группа 1030">
              <a:extLst>
                <a:ext uri="{FF2B5EF4-FFF2-40B4-BE49-F238E27FC236}">
                  <a16:creationId xmlns:a16="http://schemas.microsoft.com/office/drawing/2014/main" id="{5EEF3251-1DDF-3B46-D0D6-C79D4A18988D}"/>
                </a:ext>
              </a:extLst>
            </p:cNvPr>
            <p:cNvGrpSpPr/>
            <p:nvPr>
              <p:custDataLst>
                <p:tags r:id="rId26"/>
              </p:custDataLst>
            </p:nvPr>
          </p:nvGrpSpPr>
          <p:grpSpPr>
            <a:xfrm>
              <a:off x="8162477" y="3212157"/>
              <a:ext cx="3128138" cy="3036490"/>
              <a:chOff x="4754286" y="4877911"/>
              <a:chExt cx="4135897" cy="4014727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A5FEAAB1-D6D5-C4BE-9E29-A0C0D705BEE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60"/>
              <a:srcRect l="23863" t="6502" r="27363" b="64"/>
              <a:stretch>
                <a:fillRect/>
              </a:stretch>
            </p:blipFill>
            <p:spPr>
              <a:xfrm>
                <a:off x="4782497" y="7178183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625A782F-6262-721A-D3A9-3D90A447278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6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60" r="20160"/>
              <a:stretch>
                <a:fillRect/>
              </a:stretch>
            </p:blipFill>
            <p:spPr>
              <a:xfrm>
                <a:off x="5176634" y="7761996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F0419DE9-45DD-E13A-A846-9A4FDF925F5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6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50" r="20747"/>
              <a:stretch>
                <a:fillRect/>
              </a:stretch>
            </p:blipFill>
            <p:spPr>
              <a:xfrm>
                <a:off x="5840305" y="8181264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D07C5C92-0578-94F4-9EF5-16A0EDB3DB3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6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33" r="15233"/>
              <a:stretch>
                <a:fillRect/>
              </a:stretch>
            </p:blipFill>
            <p:spPr>
              <a:xfrm>
                <a:off x="7919873" y="7751706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BAADFED1-4078-4E61-AAA1-9952B54AB19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6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79" r="18679"/>
              <a:stretch>
                <a:fillRect/>
              </a:stretch>
            </p:blipFill>
            <p:spPr>
              <a:xfrm>
                <a:off x="8202291" y="5856439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D19BC38-9980-5EDD-008A-7F899812283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6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1" r="42453" b="19254"/>
              <a:stretch>
                <a:fillRect/>
              </a:stretch>
            </p:blipFill>
            <p:spPr>
              <a:xfrm>
                <a:off x="7337817" y="8181264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45B31644-E49C-01DF-A817-6CD5D3BD67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6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12" r="15212"/>
              <a:stretch>
                <a:fillRect/>
              </a:stretch>
            </p:blipFill>
            <p:spPr>
              <a:xfrm>
                <a:off x="7202686" y="5017555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1D4DFC5B-A59A-614C-D10F-3E977F2B941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6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33" r="15233"/>
              <a:stretch>
                <a:fillRect/>
              </a:stretch>
            </p:blipFill>
            <p:spPr>
              <a:xfrm>
                <a:off x="6589061" y="8357659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02DE9105-D5CB-0D31-284C-3F2D0920853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6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99" r="15199"/>
              <a:stretch>
                <a:fillRect/>
              </a:stretch>
            </p:blipFill>
            <p:spPr>
              <a:xfrm>
                <a:off x="4958648" y="5829800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D5FF8A04-E7CE-4418-DD19-566A8712432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>
              <a:blip r:embed="rId6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47" r="21647"/>
              <a:stretch>
                <a:fillRect/>
              </a:stretch>
            </p:blipFill>
            <p:spPr>
              <a:xfrm>
                <a:off x="4754286" y="6495305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30264A4D-C244-12D4-2980-FEAB61378B3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7"/>
                </p:custDataLst>
              </p:nvPr>
            </p:nvPicPr>
            <p:blipFill>
              <a:blip r:embed="rId7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99" r="23899"/>
              <a:stretch>
                <a:fillRect/>
              </a:stretch>
            </p:blipFill>
            <p:spPr>
              <a:xfrm>
                <a:off x="6554122" y="4877911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82582ED3-3A24-5F7A-421A-9C1BA7BEA35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8"/>
                </p:custDataLst>
              </p:nvPr>
            </p:nvPicPr>
            <p:blipFill>
              <a:blip r:embed="rId7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99" r="23899"/>
              <a:stretch>
                <a:fillRect/>
              </a:stretch>
            </p:blipFill>
            <p:spPr>
              <a:xfrm>
                <a:off x="5905558" y="5017555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8BA6F1C4-F0DA-AB60-DEF8-643458C3298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7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16" t="2052" r="1112" b="-2052"/>
              <a:stretch>
                <a:fillRect/>
              </a:stretch>
            </p:blipFill>
            <p:spPr>
              <a:xfrm>
                <a:off x="7764265" y="5342874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2FEC8544-26C0-3084-56EF-D49E87F7A6E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0"/>
                </p:custDataLst>
              </p:nvPr>
            </p:nvPicPr>
            <p:blipFill>
              <a:blip r:embed="rId7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92" r="15192"/>
              <a:stretch>
                <a:fillRect/>
              </a:stretch>
            </p:blipFill>
            <p:spPr>
              <a:xfrm>
                <a:off x="5341038" y="5342874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555FBF46-4208-06D5-2572-560159CC80E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1"/>
                </p:custDataLst>
              </p:nvPr>
            </p:nvPicPr>
            <p:blipFill>
              <a:blip r:embed="rId7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3" r="15223"/>
              <a:stretch>
                <a:fillRect/>
              </a:stretch>
            </p:blipFill>
            <p:spPr>
              <a:xfrm>
                <a:off x="8331642" y="6513698"/>
                <a:ext cx="558541" cy="534979"/>
              </a:xfrm>
              <a:prstGeom prst="ellipse">
                <a:avLst/>
              </a:prstGeom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BE45BED6-8925-D828-14CA-5216971BF41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2"/>
                </p:custDataLst>
              </p:nvPr>
            </p:nvPicPr>
            <p:blipFill>
              <a:blip r:embed="rId7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14" r="15214"/>
              <a:stretch>
                <a:fillRect/>
              </a:stretch>
            </p:blipFill>
            <p:spPr>
              <a:xfrm>
                <a:off x="8237363" y="7170959"/>
                <a:ext cx="558541" cy="534979"/>
              </a:xfrm>
              <a:prstGeom prst="ellipse">
                <a:avLst/>
              </a:prstGeom>
            </p:spPr>
          </p:pic>
        </p:grp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E1E1FD-676A-488D-BF79-02CE3AE769D1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24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403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C299B-F834-0FC5-16B8-12EA13691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B7E869B-676E-ED9D-F78C-7AFA9B60CEF7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1193193" cy="1421928"/>
          </a:xfrm>
        </p:spPr>
        <p:txBody>
          <a:bodyPr/>
          <a:lstStyle/>
          <a:p>
            <a:r>
              <a:rPr lang="ru-RU" sz="3200"/>
              <a:t>1.2. Повышение уровня практической подготовки обучающихся применением средств симуляционного обучения</a:t>
            </a:r>
          </a:p>
        </p:txBody>
      </p:sp>
      <p:cxnSp>
        <p:nvCxnSpPr>
          <p:cNvPr id="2" name="Straight Connector 15">
            <a:extLst>
              <a:ext uri="{FF2B5EF4-FFF2-40B4-BE49-F238E27FC236}">
                <a16:creationId xmlns:a16="http://schemas.microsoft.com/office/drawing/2014/main" id="{E55C543D-3AD8-5D2B-6C2B-8778AA0DE552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 flipH="1">
            <a:off x="8855805" y="3305588"/>
            <a:ext cx="3336195" cy="0"/>
          </a:xfrm>
          <a:prstGeom prst="line">
            <a:avLst/>
          </a:prstGeom>
          <a:ln w="38100" cap="rnd">
            <a:solidFill>
              <a:schemeClr val="bg1">
                <a:lumMod val="85000"/>
                <a:alpha val="3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72C532F0-6EAA-9EBA-C810-82782631212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010249" y="3630179"/>
            <a:ext cx="2038682" cy="2166479"/>
            <a:chOff x="2162175" y="5404287"/>
            <a:chExt cx="2038682" cy="21664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14D493-E47F-F698-F05F-AF7D0E669662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162175" y="6001106"/>
              <a:ext cx="20386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цифровых учебных симуляторов и виртуальных тренажеров разработано</a:t>
              </a:r>
              <a:endPara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663906-A0C9-F4F0-6CA7-F7AFE82BBAF8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2162175" y="5404287"/>
              <a:ext cx="142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30</a:t>
              </a:r>
              <a:endParaRPr lang="en-VI" sz="40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E2301C6-5ABD-0EA6-691B-B1773DBA3A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010248" y="2455831"/>
            <a:ext cx="172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VR-</a:t>
            </a:r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класса </a:t>
            </a:r>
          </a:p>
          <a:p>
            <a:r>
              <a:rPr lang="ru-RU" sz="16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(ИРЯ, ИА, ЕГФ)</a:t>
            </a: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DE5D5-57B6-ABB4-40E7-D218C08E77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010249" y="1859012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3</a:t>
            </a:r>
            <a:endParaRPr lang="en-VI" sz="4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Roboto Condensed Medium" panose="02000000000000000000" pitchFamily="2" charset="0"/>
              <a:cs typeface="Varela Round" pitchFamily="2" charset="-79"/>
            </a:endParaRP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E5BCD63F-439E-28ED-912F-B52D561DB5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46160" y="1264345"/>
            <a:ext cx="32312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VI" sz="4000" b="1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n-ea"/>
                <a:cs typeface="Varela Round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/>
              <a:t>2021 – 2025 гг.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2EBB6F-4380-B660-16EF-EF42FA0C55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6669" r="61877" b="58258"/>
          <a:stretch>
            <a:fillRect/>
          </a:stretch>
        </p:blipFill>
        <p:spPr>
          <a:xfrm>
            <a:off x="8382820" y="3499279"/>
            <a:ext cx="1636972" cy="1220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4D1A66-2BC3-7D76-F780-44D1994EAC1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8" t="27108" b="31171"/>
          <a:stretch>
            <a:fillRect/>
          </a:stretch>
        </p:blipFill>
        <p:spPr>
          <a:xfrm>
            <a:off x="8382820" y="1799876"/>
            <a:ext cx="1551172" cy="145948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78ACD7-C857-4B24-9DC9-1BDE9D2B1360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9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8</a:t>
            </a:fld>
            <a:endParaRPr lang="en-US"/>
          </a:p>
        </p:txBody>
      </p:sp>
      <p:pic>
        <p:nvPicPr>
          <p:cNvPr id="5" name="Мультимедиа5_compressed">
            <a:hlinkClick r:id="" action="ppaction://media"/>
            <a:extLst>
              <a:ext uri="{FF2B5EF4-FFF2-40B4-BE49-F238E27FC236}">
                <a16:creationId xmlns:a16="http://schemas.microsoft.com/office/drawing/2014/main" id="{35E2BBCC-AC86-48DC-ABCA-6D8BAD115A9F}"/>
              </a:ext>
            </a:extLst>
          </p:cNvPr>
          <p:cNvPicPr>
            <a:picLocks noChangeAspect="1"/>
          </p:cNvPicPr>
          <p:nvPr>
            <a:vide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7432" y="1660913"/>
            <a:ext cx="5847731" cy="3289349"/>
          </a:xfrm>
          <a:prstGeom prst="rect">
            <a:avLst/>
          </a:prstGeom>
        </p:spPr>
      </p:pic>
      <p:pic>
        <p:nvPicPr>
          <p:cNvPr id="7" name="Мультимедиа6_compressed">
            <a:hlinkClick r:id="" action="ppaction://media"/>
            <a:extLst>
              <a:ext uri="{FF2B5EF4-FFF2-40B4-BE49-F238E27FC236}">
                <a16:creationId xmlns:a16="http://schemas.microsoft.com/office/drawing/2014/main" id="{06F277D2-F26A-4C64-A7D8-401EA3947E35}"/>
              </a:ext>
            </a:extLst>
          </p:cNvPr>
          <p:cNvPicPr>
            <a:picLocks noChangeAspect="1"/>
          </p:cNvPicPr>
          <p:nvPr>
            <a:vide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47250" y="3570062"/>
            <a:ext cx="4455204" cy="296885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10701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D06B5-9B43-30A4-6CEC-D6B9CF1A9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C4300B9-C4D4-B99C-F1A2-9E7BCE2739BE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71450" y="226480"/>
            <a:ext cx="10955729" cy="978729"/>
          </a:xfrm>
        </p:spPr>
        <p:txBody>
          <a:bodyPr/>
          <a:lstStyle/>
          <a:p>
            <a:r>
              <a:rPr lang="ru-RU" sz="3200"/>
              <a:t>1.3. Развитие современного учебно-научного лабораторного фонда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CA84BB37-C78E-C1B9-F126-511635C5EF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79072" y="2405749"/>
            <a:ext cx="3236612" cy="1969770"/>
            <a:chOff x="2105296" y="5471864"/>
            <a:chExt cx="2533335" cy="19697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4DF28D-7F31-9F56-EFAB-C70DA075F1B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153569" y="6487527"/>
              <a:ext cx="24367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>
                  <a:solidFill>
                    <a:schemeClr val="bg1"/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учебно-научных лабораторий</a:t>
              </a:r>
              <a:endParaRPr lang="en-US" sz="2800">
                <a:solidFill>
                  <a:schemeClr val="bg1"/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4DD4B6-0F54-4BB7-433C-9C1E8B1B9469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105296" y="5471864"/>
              <a:ext cx="25333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Roboto Condensed Medium" panose="02000000000000000000" pitchFamily="2" charset="0"/>
                  <a:cs typeface="Varela Round" pitchFamily="2" charset="-79"/>
                </a:rPr>
                <a:t>22%</a:t>
              </a:r>
              <a:endParaRPr lang="en-VI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156369-304D-4C31-89AE-C021912E14CE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3"/>
            </p:custDataLst>
          </p:nvPr>
        </p:nvSpPr>
        <p:spPr/>
        <p:txBody>
          <a:bodyPr/>
          <a:lstStyle/>
          <a:p>
            <a:fld id="{E0142D3E-FA9B-4295-ADA1-4DDAF2079E96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0D235-E051-4861-8FDE-3F229AEA11E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647237" y="1959262"/>
            <a:ext cx="4500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Roboto Condensed Medium" panose="02000000000000000000" pitchFamily="2" charset="0"/>
                <a:cs typeface="Varela Round" pitchFamily="2" charset="-79"/>
              </a:rPr>
              <a:t>модернизировано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FCA254-399E-7875-E60B-73D7EB5054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5" y="1380930"/>
            <a:ext cx="3470988" cy="26032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C3667A-B553-6ACA-2575-505F647C5F2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91" y="1380930"/>
            <a:ext cx="3470988" cy="26032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1C65E2-8E06-7365-D93B-9FC328C5326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5" y="4118236"/>
            <a:ext cx="3470988" cy="26032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9E10BF-1F6C-F140-24C5-2556F837B71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91" y="4118236"/>
            <a:ext cx="3470988" cy="26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855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heme/theme1.xml><?xml version="1.0" encoding="utf-8"?>
<a:theme xmlns:a="http://schemas.openxmlformats.org/drawingml/2006/main" name="3d_liquid_background_Theme">
  <a:themeElements>
    <a:clrScheme name="Custom 3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A007"/>
      </a:accent1>
      <a:accent2>
        <a:srgbClr val="F23C13"/>
      </a:accent2>
      <a:accent3>
        <a:srgbClr val="28DBC5"/>
      </a:accent3>
      <a:accent4>
        <a:srgbClr val="F2A007"/>
      </a:accent4>
      <a:accent5>
        <a:srgbClr val="F23C13"/>
      </a:accent5>
      <a:accent6>
        <a:srgbClr val="28DBC5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1_Theme" id="{686A07EB-2B9E-48A0-8CCC-5BAD4BE0E238}" vid="{660E79CE-BC43-44FF-8C21-A88327A357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Sketchbubble_MC1_Theme</Template>
  <TotalTime>1764</TotalTime>
  <Words>1485</Words>
  <Application>Microsoft Office PowerPoint</Application>
  <PresentationFormat>Широкоэкранный</PresentationFormat>
  <Paragraphs>369</Paragraphs>
  <Slides>36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Varela Round</vt:lpstr>
      <vt:lpstr>Calibri</vt:lpstr>
      <vt:lpstr>Wingdings</vt:lpstr>
      <vt:lpstr>Roboto Condensed Medium</vt:lpstr>
      <vt:lpstr>Montserrat Bold</vt:lpstr>
      <vt:lpstr>Rubik</vt:lpstr>
      <vt:lpstr>Arial</vt:lpstr>
      <vt:lpstr>Century Gothic</vt:lpstr>
      <vt:lpstr>3d_liquid_background_Theme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Arora</dc:creator>
  <cp:lastModifiedBy>Попов Павел Алексеевич</cp:lastModifiedBy>
  <cp:revision>206</cp:revision>
  <dcterms:created xsi:type="dcterms:W3CDTF">2021-01-08T08:29:29Z</dcterms:created>
  <dcterms:modified xsi:type="dcterms:W3CDTF">2026-03-19T12:06:06Z</dcterms:modified>
</cp:coreProperties>
</file>