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25"/>
  </p:notesMasterIdLst>
  <p:handoutMasterIdLst>
    <p:handoutMasterId r:id="rId26"/>
  </p:handoutMasterIdLst>
  <p:sldIdLst>
    <p:sldId id="273" r:id="rId2"/>
    <p:sldId id="312" r:id="rId3"/>
    <p:sldId id="340" r:id="rId4"/>
    <p:sldId id="341" r:id="rId5"/>
    <p:sldId id="345" r:id="rId6"/>
    <p:sldId id="324" r:id="rId7"/>
    <p:sldId id="342" r:id="rId8"/>
    <p:sldId id="343" r:id="rId9"/>
    <p:sldId id="344" r:id="rId10"/>
    <p:sldId id="346" r:id="rId11"/>
    <p:sldId id="350" r:id="rId12"/>
    <p:sldId id="349" r:id="rId13"/>
    <p:sldId id="335" r:id="rId14"/>
    <p:sldId id="352" r:id="rId15"/>
    <p:sldId id="362" r:id="rId16"/>
    <p:sldId id="330" r:id="rId17"/>
    <p:sldId id="363" r:id="rId18"/>
    <p:sldId id="331" r:id="rId19"/>
    <p:sldId id="354" r:id="rId20"/>
    <p:sldId id="364" r:id="rId21"/>
    <p:sldId id="365" r:id="rId22"/>
    <p:sldId id="353" r:id="rId23"/>
    <p:sldId id="339" r:id="rId24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7" userDrawn="1">
          <p15:clr>
            <a:srgbClr val="A4A3A4"/>
          </p15:clr>
        </p15:guide>
        <p15:guide id="2" orient="horz" pos="1620" userDrawn="1">
          <p15:clr>
            <a:srgbClr val="A4A3A4"/>
          </p15:clr>
        </p15:guide>
        <p15:guide id="3" pos="7339" userDrawn="1">
          <p15:clr>
            <a:srgbClr val="A4A3A4"/>
          </p15:clr>
        </p15:guide>
        <p15:guide id="4" pos="4004" userDrawn="1">
          <p15:clr>
            <a:srgbClr val="A4A3A4"/>
          </p15:clr>
        </p15:guide>
        <p15:guide id="5" pos="143" userDrawn="1">
          <p15:clr>
            <a:srgbClr val="A4A3A4"/>
          </p15:clr>
        </p15:guide>
        <p15:guide id="6" orient="horz" pos="343" userDrawn="1">
          <p15:clr>
            <a:srgbClr val="A4A3A4"/>
          </p15:clr>
        </p15:guide>
        <p15:guide id="7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62B2"/>
    <a:srgbClr val="0079C1"/>
    <a:srgbClr val="EC1D23"/>
    <a:srgbClr val="00893F"/>
    <a:srgbClr val="00853D"/>
    <a:srgbClr val="0094DA"/>
    <a:srgbClr val="B9E9FF"/>
    <a:srgbClr val="8DC1D3"/>
    <a:srgbClr val="61CEFF"/>
    <a:srgbClr val="395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8" autoAdjust="0"/>
    <p:restoredTop sz="97201" autoAdjust="0"/>
  </p:normalViewPr>
  <p:slideViewPr>
    <p:cSldViewPr snapToGrid="0" snapToObjects="1" showGuides="1">
      <p:cViewPr varScale="1">
        <p:scale>
          <a:sx n="63" d="100"/>
          <a:sy n="63" d="100"/>
        </p:scale>
        <p:origin x="712" y="56"/>
      </p:cViewPr>
      <p:guideLst>
        <p:guide orient="horz" pos="257"/>
        <p:guide orient="horz" pos="1620"/>
        <p:guide pos="7339"/>
        <p:guide pos="4004"/>
        <p:guide pos="143"/>
        <p:guide orient="horz" pos="343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8" d="100"/>
          <a:sy n="48" d="100"/>
        </p:scale>
        <p:origin x="3133" y="2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Число обращений по уч.г.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Лист1!$B$1:$F$1</c:f>
              <c:strCache>
                <c:ptCount val="5"/>
                <c:pt idx="0">
                  <c:v>2014-2015</c:v>
                </c:pt>
                <c:pt idx="1">
                  <c:v>2015-2016</c:v>
                </c:pt>
                <c:pt idx="2">
                  <c:v>2016-2017</c:v>
                </c:pt>
                <c:pt idx="3">
                  <c:v>2017-2018</c:v>
                </c:pt>
                <c:pt idx="4">
                  <c:v>2018-2019</c:v>
                </c:pt>
              </c:strCache>
            </c:strRef>
          </c:cat>
          <c:val>
            <c:numRef>
              <c:f>Лист1!$B$2:$F$2</c:f>
              <c:numCache>
                <c:formatCode>General</c:formatCode>
                <c:ptCount val="5"/>
                <c:pt idx="0">
                  <c:v>22</c:v>
                </c:pt>
                <c:pt idx="1">
                  <c:v>41</c:v>
                </c:pt>
                <c:pt idx="2">
                  <c:v>52</c:v>
                </c:pt>
                <c:pt idx="3">
                  <c:v>60</c:v>
                </c:pt>
                <c:pt idx="4">
                  <c:v>123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1F5-4AB4-A6B7-EF094C81A2E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1671720"/>
        <c:axId val="71672112"/>
      </c:barChart>
      <c:lineChart>
        <c:grouping val="standard"/>
        <c:varyColors val="0"/>
        <c:ser>
          <c:idx val="1"/>
          <c:order val="1"/>
          <c:tx>
            <c:strRef>
              <c:f>Лист1!$A$3</c:f>
              <c:strCache>
                <c:ptCount val="1"/>
                <c:pt idx="0">
                  <c:v>В пользу студента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Лист1!$B$1:$F$1</c:f>
              <c:strCache>
                <c:ptCount val="5"/>
                <c:pt idx="0">
                  <c:v>2014-2015</c:v>
                </c:pt>
                <c:pt idx="1">
                  <c:v>2015-2016</c:v>
                </c:pt>
                <c:pt idx="2">
                  <c:v>2016-2017</c:v>
                </c:pt>
                <c:pt idx="3">
                  <c:v>2017-2018</c:v>
                </c:pt>
                <c:pt idx="4">
                  <c:v>2018-2019</c:v>
                </c:pt>
              </c:strCache>
            </c:strRef>
          </c:cat>
          <c:val>
            <c:numRef>
              <c:f>Лист1!$B$3:$F$3</c:f>
              <c:numCache>
                <c:formatCode>General</c:formatCode>
                <c:ptCount val="5"/>
                <c:pt idx="0">
                  <c:v>4</c:v>
                </c:pt>
                <c:pt idx="1">
                  <c:v>12</c:v>
                </c:pt>
                <c:pt idx="2">
                  <c:v>15</c:v>
                </c:pt>
                <c:pt idx="3">
                  <c:v>25</c:v>
                </c:pt>
                <c:pt idx="4">
                  <c:v>49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1F5-4AB4-A6B7-EF094C81A2E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1671720"/>
        <c:axId val="71672112"/>
      </c:lineChart>
      <c:catAx>
        <c:axId val="71671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1672112"/>
        <c:crosses val="autoZero"/>
        <c:auto val="1"/>
        <c:lblAlgn val="ctr"/>
        <c:lblOffset val="100"/>
        <c:noMultiLvlLbl val="0"/>
      </c:catAx>
      <c:valAx>
        <c:axId val="71672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1671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BFFFAB-C9D3-4808-B118-B0269FBEE530}" type="doc">
      <dgm:prSet loTypeId="urn:microsoft.com/office/officeart/2008/layout/Lin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5A76F5DE-5C94-47D4-B130-36D2C08B176A}">
      <dgm:prSet phldrT="[Текст]" custT="1"/>
      <dgm:spPr/>
      <dgm:t>
        <a:bodyPr anchor="ctr"/>
        <a:lstStyle/>
        <a:p>
          <a:r>
            <a:rPr lang="ru-RU" sz="2200" dirty="0"/>
            <a:t>Развитие практики </a:t>
          </a:r>
          <a:r>
            <a:rPr lang="ru-RU" sz="2200" dirty="0" err="1"/>
            <a:t>blended</a:t>
          </a:r>
          <a:r>
            <a:rPr lang="ru-RU" sz="2200" dirty="0"/>
            <a:t> </a:t>
          </a:r>
          <a:r>
            <a:rPr lang="ru-RU" sz="2200" dirty="0" err="1"/>
            <a:t>learning</a:t>
          </a:r>
          <a:r>
            <a:rPr lang="ru-RU" sz="2200" dirty="0"/>
            <a:t> на основе ТУИС для основных образовательных программ</a:t>
          </a:r>
        </a:p>
      </dgm:t>
    </dgm:pt>
    <dgm:pt modelId="{EB036060-DDF3-4795-BA03-57FE5747D762}" type="parTrans" cxnId="{D54878B9-D0A4-4642-A28D-00FA438859B1}">
      <dgm:prSet/>
      <dgm:spPr/>
      <dgm:t>
        <a:bodyPr/>
        <a:lstStyle/>
        <a:p>
          <a:endParaRPr lang="ru-RU" sz="2200"/>
        </a:p>
      </dgm:t>
    </dgm:pt>
    <dgm:pt modelId="{A660F723-EFE8-4C6C-B7BB-0D82BEAFC141}" type="sibTrans" cxnId="{D54878B9-D0A4-4642-A28D-00FA438859B1}">
      <dgm:prSet/>
      <dgm:spPr/>
      <dgm:t>
        <a:bodyPr/>
        <a:lstStyle/>
        <a:p>
          <a:endParaRPr lang="ru-RU" sz="2200"/>
        </a:p>
      </dgm:t>
    </dgm:pt>
    <dgm:pt modelId="{F7D8CDF4-C792-4409-BBF9-4A2A4C131C8B}">
      <dgm:prSet custT="1"/>
      <dgm:spPr/>
      <dgm:t>
        <a:bodyPr anchor="ctr"/>
        <a:lstStyle/>
        <a:p>
          <a:r>
            <a:rPr lang="ru-RU" sz="2200" dirty="0"/>
            <a:t>Обеспечение доступа к научным электронным ресурсам</a:t>
          </a:r>
        </a:p>
      </dgm:t>
    </dgm:pt>
    <dgm:pt modelId="{720FF736-3243-43F1-AADB-076D8B1F7F58}" type="parTrans" cxnId="{A7FBE57A-CCFC-425C-8AC1-7BE55944D157}">
      <dgm:prSet/>
      <dgm:spPr/>
      <dgm:t>
        <a:bodyPr/>
        <a:lstStyle/>
        <a:p>
          <a:endParaRPr lang="ru-RU" sz="2200"/>
        </a:p>
      </dgm:t>
    </dgm:pt>
    <dgm:pt modelId="{A2541D6C-FC19-4783-9362-5E9721EDBE01}" type="sibTrans" cxnId="{A7FBE57A-CCFC-425C-8AC1-7BE55944D157}">
      <dgm:prSet/>
      <dgm:spPr/>
      <dgm:t>
        <a:bodyPr/>
        <a:lstStyle/>
        <a:p>
          <a:endParaRPr lang="ru-RU" sz="2200"/>
        </a:p>
      </dgm:t>
    </dgm:pt>
    <dgm:pt modelId="{3392F239-762B-45D2-B220-BAD677952A6B}">
      <dgm:prSet custT="1"/>
      <dgm:spPr/>
      <dgm:t>
        <a:bodyPr anchor="ctr"/>
        <a:lstStyle/>
        <a:p>
          <a:r>
            <a:rPr lang="ru-RU" sz="2200" dirty="0"/>
            <a:t>Проведение международной аккредитации образовательных программ</a:t>
          </a:r>
        </a:p>
      </dgm:t>
    </dgm:pt>
    <dgm:pt modelId="{F12C3863-3513-4294-BDFD-79EDE0E1861A}" type="parTrans" cxnId="{70CBDA0D-04E6-46A8-98A4-E44A4F05BC6E}">
      <dgm:prSet/>
      <dgm:spPr/>
      <dgm:t>
        <a:bodyPr/>
        <a:lstStyle/>
        <a:p>
          <a:endParaRPr lang="ru-RU" sz="2200"/>
        </a:p>
      </dgm:t>
    </dgm:pt>
    <dgm:pt modelId="{5C711073-46F8-483E-82B8-C043F74D203F}" type="sibTrans" cxnId="{70CBDA0D-04E6-46A8-98A4-E44A4F05BC6E}">
      <dgm:prSet/>
      <dgm:spPr/>
      <dgm:t>
        <a:bodyPr/>
        <a:lstStyle/>
        <a:p>
          <a:endParaRPr lang="ru-RU" sz="2200"/>
        </a:p>
      </dgm:t>
    </dgm:pt>
    <dgm:pt modelId="{C0F9740E-C3E4-4BFD-A161-C892A5FB4222}">
      <dgm:prSet custT="1"/>
      <dgm:spPr/>
      <dgm:t>
        <a:bodyPr anchor="ctr"/>
        <a:lstStyle/>
        <a:p>
          <a:r>
            <a:rPr lang="ru-RU" sz="2200" dirty="0"/>
            <a:t>Разработка и продвижение MOOC на иностранных языках по основным образовательным программам</a:t>
          </a:r>
        </a:p>
      </dgm:t>
    </dgm:pt>
    <dgm:pt modelId="{228294C1-1ED4-4C96-AE88-CDA4B30110F5}" type="parTrans" cxnId="{1110CA18-1E41-4B0E-BB71-439F686E074D}">
      <dgm:prSet/>
      <dgm:spPr/>
      <dgm:t>
        <a:bodyPr/>
        <a:lstStyle/>
        <a:p>
          <a:endParaRPr lang="ru-RU" sz="2200"/>
        </a:p>
      </dgm:t>
    </dgm:pt>
    <dgm:pt modelId="{36F5F8AA-E738-4568-B68B-3E1CD4BCFA56}" type="sibTrans" cxnId="{1110CA18-1E41-4B0E-BB71-439F686E074D}">
      <dgm:prSet/>
      <dgm:spPr/>
      <dgm:t>
        <a:bodyPr/>
        <a:lstStyle/>
        <a:p>
          <a:endParaRPr lang="ru-RU" sz="2200"/>
        </a:p>
      </dgm:t>
    </dgm:pt>
    <dgm:pt modelId="{3C49EE21-23E2-4C19-9751-0E4D7EA1C98D}">
      <dgm:prSet custT="1"/>
      <dgm:spPr/>
      <dgm:t>
        <a:bodyPr anchor="ctr"/>
        <a:lstStyle/>
        <a:p>
          <a:r>
            <a:rPr lang="ru-RU" sz="2200" dirty="0"/>
            <a:t>Создание международного клуба работодателей, проведение мероприятий в рамках клуба, привлечение работодателей в образовательную деятельность </a:t>
          </a:r>
        </a:p>
      </dgm:t>
    </dgm:pt>
    <dgm:pt modelId="{6CAF10D5-0BA4-4792-AFF3-9F90ECA2BAC0}" type="parTrans" cxnId="{AA4392E3-FA59-4D0A-B252-6DB3496E8814}">
      <dgm:prSet/>
      <dgm:spPr/>
      <dgm:t>
        <a:bodyPr/>
        <a:lstStyle/>
        <a:p>
          <a:endParaRPr lang="ru-RU" sz="2200"/>
        </a:p>
      </dgm:t>
    </dgm:pt>
    <dgm:pt modelId="{FB9E172A-96DD-4316-B482-EA1CE57FEB67}" type="sibTrans" cxnId="{AA4392E3-FA59-4D0A-B252-6DB3496E8814}">
      <dgm:prSet/>
      <dgm:spPr/>
      <dgm:t>
        <a:bodyPr/>
        <a:lstStyle/>
        <a:p>
          <a:endParaRPr lang="ru-RU" sz="2200"/>
        </a:p>
      </dgm:t>
    </dgm:pt>
    <dgm:pt modelId="{D72789E1-371B-40DB-81CA-10989F12AA2E}">
      <dgm:prSet custT="1"/>
      <dgm:spPr/>
      <dgm:t>
        <a:bodyPr anchor="ctr"/>
        <a:lstStyle/>
        <a:p>
          <a:r>
            <a:rPr lang="ru-RU" sz="2200" dirty="0"/>
            <a:t>Проведение семинаров, специальных курсов, конкурсов, направленных на развитие профессиональных компетенций и трудоустройства студентов и выпускников</a:t>
          </a:r>
        </a:p>
      </dgm:t>
    </dgm:pt>
    <dgm:pt modelId="{60776D04-6B9F-4D15-9A3B-3B97559EFF6E}" type="parTrans" cxnId="{12E6AB70-746C-4B52-8BBF-4661D7576626}">
      <dgm:prSet/>
      <dgm:spPr/>
      <dgm:t>
        <a:bodyPr/>
        <a:lstStyle/>
        <a:p>
          <a:endParaRPr lang="ru-RU" sz="2200"/>
        </a:p>
      </dgm:t>
    </dgm:pt>
    <dgm:pt modelId="{1D51085A-B267-4322-A978-7C9B6834ABB9}" type="sibTrans" cxnId="{12E6AB70-746C-4B52-8BBF-4661D7576626}">
      <dgm:prSet/>
      <dgm:spPr/>
      <dgm:t>
        <a:bodyPr/>
        <a:lstStyle/>
        <a:p>
          <a:endParaRPr lang="ru-RU" sz="2200"/>
        </a:p>
      </dgm:t>
    </dgm:pt>
    <dgm:pt modelId="{906F7387-3FBF-4968-9373-95ECF5820E2F}">
      <dgm:prSet custT="1"/>
      <dgm:spPr/>
      <dgm:t>
        <a:bodyPr anchor="ctr"/>
        <a:lstStyle/>
        <a:p>
          <a:r>
            <a:rPr lang="ru-RU" sz="2200" dirty="0"/>
            <a:t>Организация производственных практик за рубежом и / или в зарубежных компаниях в РФ</a:t>
          </a:r>
        </a:p>
      </dgm:t>
    </dgm:pt>
    <dgm:pt modelId="{331B83ED-155F-4B81-B136-0653C77C445A}" type="parTrans" cxnId="{B33C1274-9B69-4AC8-80D5-9CAE01A00863}">
      <dgm:prSet/>
      <dgm:spPr/>
      <dgm:t>
        <a:bodyPr/>
        <a:lstStyle/>
        <a:p>
          <a:endParaRPr lang="ru-RU" sz="2200"/>
        </a:p>
      </dgm:t>
    </dgm:pt>
    <dgm:pt modelId="{34E8E7C6-A95C-4516-8C60-D7120C5CA9C5}" type="sibTrans" cxnId="{B33C1274-9B69-4AC8-80D5-9CAE01A00863}">
      <dgm:prSet/>
      <dgm:spPr/>
      <dgm:t>
        <a:bodyPr/>
        <a:lstStyle/>
        <a:p>
          <a:endParaRPr lang="ru-RU" sz="2200"/>
        </a:p>
      </dgm:t>
    </dgm:pt>
    <dgm:pt modelId="{76FBC7AD-1214-4B90-99FA-1DAC4FAEBE54}">
      <dgm:prSet custT="1"/>
      <dgm:spPr/>
      <dgm:t>
        <a:bodyPr anchor="ctr"/>
        <a:lstStyle/>
        <a:p>
          <a:r>
            <a:rPr lang="ru-RU" sz="2200"/>
            <a:t>Развитие междисциплинарного подхода в образовательной деятельности</a:t>
          </a:r>
          <a:endParaRPr lang="ru-RU" sz="2200" dirty="0"/>
        </a:p>
      </dgm:t>
    </dgm:pt>
    <dgm:pt modelId="{3774C0AF-6165-4414-81D4-745CD8A51441}" type="parTrans" cxnId="{CDB40AFA-DE32-425F-AEC9-A67A11B6F113}">
      <dgm:prSet/>
      <dgm:spPr/>
      <dgm:t>
        <a:bodyPr/>
        <a:lstStyle/>
        <a:p>
          <a:endParaRPr lang="ru-RU"/>
        </a:p>
      </dgm:t>
    </dgm:pt>
    <dgm:pt modelId="{4AA72B4E-1246-4ADA-A0A7-740D310AC986}" type="sibTrans" cxnId="{CDB40AFA-DE32-425F-AEC9-A67A11B6F113}">
      <dgm:prSet/>
      <dgm:spPr/>
      <dgm:t>
        <a:bodyPr/>
        <a:lstStyle/>
        <a:p>
          <a:endParaRPr lang="ru-RU"/>
        </a:p>
      </dgm:t>
    </dgm:pt>
    <dgm:pt modelId="{9677CD69-FE5D-4DB6-B3BC-668197A33AD4}" type="pres">
      <dgm:prSet presAssocID="{DBBFFFAB-C9D3-4808-B118-B0269FBEE53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5FCEC391-C440-488E-AF58-A66726778947}" type="pres">
      <dgm:prSet presAssocID="{5A76F5DE-5C94-47D4-B130-36D2C08B176A}" presName="thickLine" presStyleLbl="alignNode1" presStyleIdx="0" presStyleCnt="8"/>
      <dgm:spPr/>
    </dgm:pt>
    <dgm:pt modelId="{521F731C-08C4-45C6-A965-78C8359B2E98}" type="pres">
      <dgm:prSet presAssocID="{5A76F5DE-5C94-47D4-B130-36D2C08B176A}" presName="horz1" presStyleCnt="0"/>
      <dgm:spPr/>
    </dgm:pt>
    <dgm:pt modelId="{A849076F-2EAB-4CB5-A929-E89C04F4CA3B}" type="pres">
      <dgm:prSet presAssocID="{5A76F5DE-5C94-47D4-B130-36D2C08B176A}" presName="tx1" presStyleLbl="revTx" presStyleIdx="0" presStyleCnt="8"/>
      <dgm:spPr/>
      <dgm:t>
        <a:bodyPr/>
        <a:lstStyle/>
        <a:p>
          <a:endParaRPr lang="ru-RU"/>
        </a:p>
      </dgm:t>
    </dgm:pt>
    <dgm:pt modelId="{B1699B75-BE32-4D5C-A4A6-FE0C00AC0D8C}" type="pres">
      <dgm:prSet presAssocID="{5A76F5DE-5C94-47D4-B130-36D2C08B176A}" presName="vert1" presStyleCnt="0"/>
      <dgm:spPr/>
    </dgm:pt>
    <dgm:pt modelId="{C5B36A1A-8117-4BAE-B10E-418CC26B6B86}" type="pres">
      <dgm:prSet presAssocID="{76FBC7AD-1214-4B90-99FA-1DAC4FAEBE54}" presName="thickLine" presStyleLbl="alignNode1" presStyleIdx="1" presStyleCnt="8"/>
      <dgm:spPr/>
    </dgm:pt>
    <dgm:pt modelId="{9DA57CFA-4B5E-4470-9E55-DE4EB1EF1129}" type="pres">
      <dgm:prSet presAssocID="{76FBC7AD-1214-4B90-99FA-1DAC4FAEBE54}" presName="horz1" presStyleCnt="0"/>
      <dgm:spPr/>
    </dgm:pt>
    <dgm:pt modelId="{89680447-5758-4405-BCED-C45EDF6E6943}" type="pres">
      <dgm:prSet presAssocID="{76FBC7AD-1214-4B90-99FA-1DAC4FAEBE54}" presName="tx1" presStyleLbl="revTx" presStyleIdx="1" presStyleCnt="8"/>
      <dgm:spPr/>
      <dgm:t>
        <a:bodyPr/>
        <a:lstStyle/>
        <a:p>
          <a:endParaRPr lang="ru-RU"/>
        </a:p>
      </dgm:t>
    </dgm:pt>
    <dgm:pt modelId="{B380CD7A-F493-4D70-941D-89F48E29FDCB}" type="pres">
      <dgm:prSet presAssocID="{76FBC7AD-1214-4B90-99FA-1DAC4FAEBE54}" presName="vert1" presStyleCnt="0"/>
      <dgm:spPr/>
    </dgm:pt>
    <dgm:pt modelId="{C04A1EFF-036E-4090-B82B-093EF6EE098D}" type="pres">
      <dgm:prSet presAssocID="{F7D8CDF4-C792-4409-BBF9-4A2A4C131C8B}" presName="thickLine" presStyleLbl="alignNode1" presStyleIdx="2" presStyleCnt="8"/>
      <dgm:spPr/>
    </dgm:pt>
    <dgm:pt modelId="{65C73EF4-0059-4254-8C48-05D9A3597324}" type="pres">
      <dgm:prSet presAssocID="{F7D8CDF4-C792-4409-BBF9-4A2A4C131C8B}" presName="horz1" presStyleCnt="0"/>
      <dgm:spPr/>
    </dgm:pt>
    <dgm:pt modelId="{2294B445-708C-42B4-8930-D3670DFECC61}" type="pres">
      <dgm:prSet presAssocID="{F7D8CDF4-C792-4409-BBF9-4A2A4C131C8B}" presName="tx1" presStyleLbl="revTx" presStyleIdx="2" presStyleCnt="8"/>
      <dgm:spPr/>
      <dgm:t>
        <a:bodyPr/>
        <a:lstStyle/>
        <a:p>
          <a:endParaRPr lang="ru-RU"/>
        </a:p>
      </dgm:t>
    </dgm:pt>
    <dgm:pt modelId="{365006B0-07F7-471C-8416-3234E1CD3ECB}" type="pres">
      <dgm:prSet presAssocID="{F7D8CDF4-C792-4409-BBF9-4A2A4C131C8B}" presName="vert1" presStyleCnt="0"/>
      <dgm:spPr/>
    </dgm:pt>
    <dgm:pt modelId="{704C23E8-13DE-4F56-95F4-2853625CC328}" type="pres">
      <dgm:prSet presAssocID="{3392F239-762B-45D2-B220-BAD677952A6B}" presName="thickLine" presStyleLbl="alignNode1" presStyleIdx="3" presStyleCnt="8"/>
      <dgm:spPr/>
    </dgm:pt>
    <dgm:pt modelId="{983BA2CA-4882-4BEF-837B-232D321539AF}" type="pres">
      <dgm:prSet presAssocID="{3392F239-762B-45D2-B220-BAD677952A6B}" presName="horz1" presStyleCnt="0"/>
      <dgm:spPr/>
    </dgm:pt>
    <dgm:pt modelId="{C6C98AC9-23C7-4190-AA2C-DA7F8459DAB0}" type="pres">
      <dgm:prSet presAssocID="{3392F239-762B-45D2-B220-BAD677952A6B}" presName="tx1" presStyleLbl="revTx" presStyleIdx="3" presStyleCnt="8"/>
      <dgm:spPr/>
      <dgm:t>
        <a:bodyPr/>
        <a:lstStyle/>
        <a:p>
          <a:endParaRPr lang="ru-RU"/>
        </a:p>
      </dgm:t>
    </dgm:pt>
    <dgm:pt modelId="{94C139E8-69DB-4C1B-AC70-5716FC071001}" type="pres">
      <dgm:prSet presAssocID="{3392F239-762B-45D2-B220-BAD677952A6B}" presName="vert1" presStyleCnt="0"/>
      <dgm:spPr/>
    </dgm:pt>
    <dgm:pt modelId="{613B0182-EA55-442A-A082-04762C7C690F}" type="pres">
      <dgm:prSet presAssocID="{C0F9740E-C3E4-4BFD-A161-C892A5FB4222}" presName="thickLine" presStyleLbl="alignNode1" presStyleIdx="4" presStyleCnt="8"/>
      <dgm:spPr/>
    </dgm:pt>
    <dgm:pt modelId="{9C4106BD-12F7-45CC-82C1-E5E531DB7C67}" type="pres">
      <dgm:prSet presAssocID="{C0F9740E-C3E4-4BFD-A161-C892A5FB4222}" presName="horz1" presStyleCnt="0"/>
      <dgm:spPr/>
    </dgm:pt>
    <dgm:pt modelId="{CAB17E1C-0414-420D-9F0E-3D8805932F5C}" type="pres">
      <dgm:prSet presAssocID="{C0F9740E-C3E4-4BFD-A161-C892A5FB4222}" presName="tx1" presStyleLbl="revTx" presStyleIdx="4" presStyleCnt="8"/>
      <dgm:spPr/>
      <dgm:t>
        <a:bodyPr/>
        <a:lstStyle/>
        <a:p>
          <a:endParaRPr lang="ru-RU"/>
        </a:p>
      </dgm:t>
    </dgm:pt>
    <dgm:pt modelId="{EACD1C88-C0D2-40BB-8501-5C7BA9CA42E6}" type="pres">
      <dgm:prSet presAssocID="{C0F9740E-C3E4-4BFD-A161-C892A5FB4222}" presName="vert1" presStyleCnt="0"/>
      <dgm:spPr/>
    </dgm:pt>
    <dgm:pt modelId="{E9423212-17BA-4C49-B571-971C55325541}" type="pres">
      <dgm:prSet presAssocID="{3C49EE21-23E2-4C19-9751-0E4D7EA1C98D}" presName="thickLine" presStyleLbl="alignNode1" presStyleIdx="5" presStyleCnt="8"/>
      <dgm:spPr/>
    </dgm:pt>
    <dgm:pt modelId="{D60D71B1-85D6-4E73-9A1B-D96CC7DD8BE5}" type="pres">
      <dgm:prSet presAssocID="{3C49EE21-23E2-4C19-9751-0E4D7EA1C98D}" presName="horz1" presStyleCnt="0"/>
      <dgm:spPr/>
    </dgm:pt>
    <dgm:pt modelId="{7CA3D7E0-F3CA-4CDD-822E-31CD405D75F7}" type="pres">
      <dgm:prSet presAssocID="{3C49EE21-23E2-4C19-9751-0E4D7EA1C98D}" presName="tx1" presStyleLbl="revTx" presStyleIdx="5" presStyleCnt="8"/>
      <dgm:spPr/>
      <dgm:t>
        <a:bodyPr/>
        <a:lstStyle/>
        <a:p>
          <a:endParaRPr lang="ru-RU"/>
        </a:p>
      </dgm:t>
    </dgm:pt>
    <dgm:pt modelId="{9C18B77B-0CF9-4EFC-AD07-8A1FFF39C6F5}" type="pres">
      <dgm:prSet presAssocID="{3C49EE21-23E2-4C19-9751-0E4D7EA1C98D}" presName="vert1" presStyleCnt="0"/>
      <dgm:spPr/>
    </dgm:pt>
    <dgm:pt modelId="{545AE34D-D433-4279-9998-A898723A773B}" type="pres">
      <dgm:prSet presAssocID="{D72789E1-371B-40DB-81CA-10989F12AA2E}" presName="thickLine" presStyleLbl="alignNode1" presStyleIdx="6" presStyleCnt="8"/>
      <dgm:spPr/>
    </dgm:pt>
    <dgm:pt modelId="{14F7CE96-8DFD-4FAA-96A4-554241E1DF68}" type="pres">
      <dgm:prSet presAssocID="{D72789E1-371B-40DB-81CA-10989F12AA2E}" presName="horz1" presStyleCnt="0"/>
      <dgm:spPr/>
    </dgm:pt>
    <dgm:pt modelId="{62523DCA-9161-4213-B096-8A032F6364B5}" type="pres">
      <dgm:prSet presAssocID="{D72789E1-371B-40DB-81CA-10989F12AA2E}" presName="tx1" presStyleLbl="revTx" presStyleIdx="6" presStyleCnt="8"/>
      <dgm:spPr/>
      <dgm:t>
        <a:bodyPr/>
        <a:lstStyle/>
        <a:p>
          <a:endParaRPr lang="ru-RU"/>
        </a:p>
      </dgm:t>
    </dgm:pt>
    <dgm:pt modelId="{8AA6FEB0-9664-487C-9DAD-2D9BB40327BC}" type="pres">
      <dgm:prSet presAssocID="{D72789E1-371B-40DB-81CA-10989F12AA2E}" presName="vert1" presStyleCnt="0"/>
      <dgm:spPr/>
    </dgm:pt>
    <dgm:pt modelId="{94116FE6-DE60-468F-8BBA-D44363836CB6}" type="pres">
      <dgm:prSet presAssocID="{906F7387-3FBF-4968-9373-95ECF5820E2F}" presName="thickLine" presStyleLbl="alignNode1" presStyleIdx="7" presStyleCnt="8"/>
      <dgm:spPr/>
    </dgm:pt>
    <dgm:pt modelId="{DBA3CB8F-8281-485D-BEC2-F3B4E212D5AB}" type="pres">
      <dgm:prSet presAssocID="{906F7387-3FBF-4968-9373-95ECF5820E2F}" presName="horz1" presStyleCnt="0"/>
      <dgm:spPr/>
    </dgm:pt>
    <dgm:pt modelId="{B406FEA7-F360-4977-89FB-F5E9BFCAE9A4}" type="pres">
      <dgm:prSet presAssocID="{906F7387-3FBF-4968-9373-95ECF5820E2F}" presName="tx1" presStyleLbl="revTx" presStyleIdx="7" presStyleCnt="8"/>
      <dgm:spPr/>
      <dgm:t>
        <a:bodyPr/>
        <a:lstStyle/>
        <a:p>
          <a:endParaRPr lang="ru-RU"/>
        </a:p>
      </dgm:t>
    </dgm:pt>
    <dgm:pt modelId="{5DD5A297-FA39-4043-BA34-3A690EF4AF6F}" type="pres">
      <dgm:prSet presAssocID="{906F7387-3FBF-4968-9373-95ECF5820E2F}" presName="vert1" presStyleCnt="0"/>
      <dgm:spPr/>
    </dgm:pt>
  </dgm:ptLst>
  <dgm:cxnLst>
    <dgm:cxn modelId="{7211A5EF-B6F9-4055-BD31-279866E0E8C7}" type="presOf" srcId="{F7D8CDF4-C792-4409-BBF9-4A2A4C131C8B}" destId="{2294B445-708C-42B4-8930-D3670DFECC61}" srcOrd="0" destOrd="0" presId="urn:microsoft.com/office/officeart/2008/layout/LinedList"/>
    <dgm:cxn modelId="{1865BDCC-D43A-4DB8-AFBF-205BCC93F2B7}" type="presOf" srcId="{5A76F5DE-5C94-47D4-B130-36D2C08B176A}" destId="{A849076F-2EAB-4CB5-A929-E89C04F4CA3B}" srcOrd="0" destOrd="0" presId="urn:microsoft.com/office/officeart/2008/layout/LinedList"/>
    <dgm:cxn modelId="{4DC1E75B-394F-4D2E-BE2E-6A473B53110E}" type="presOf" srcId="{3C49EE21-23E2-4C19-9751-0E4D7EA1C98D}" destId="{7CA3D7E0-F3CA-4CDD-822E-31CD405D75F7}" srcOrd="0" destOrd="0" presId="urn:microsoft.com/office/officeart/2008/layout/LinedList"/>
    <dgm:cxn modelId="{1110CA18-1E41-4B0E-BB71-439F686E074D}" srcId="{DBBFFFAB-C9D3-4808-B118-B0269FBEE530}" destId="{C0F9740E-C3E4-4BFD-A161-C892A5FB4222}" srcOrd="4" destOrd="0" parTransId="{228294C1-1ED4-4C96-AE88-CDA4B30110F5}" sibTransId="{36F5F8AA-E738-4568-B68B-3E1CD4BCFA56}"/>
    <dgm:cxn modelId="{70CBDA0D-04E6-46A8-98A4-E44A4F05BC6E}" srcId="{DBBFFFAB-C9D3-4808-B118-B0269FBEE530}" destId="{3392F239-762B-45D2-B220-BAD677952A6B}" srcOrd="3" destOrd="0" parTransId="{F12C3863-3513-4294-BDFD-79EDE0E1861A}" sibTransId="{5C711073-46F8-483E-82B8-C043F74D203F}"/>
    <dgm:cxn modelId="{B33C1274-9B69-4AC8-80D5-9CAE01A00863}" srcId="{DBBFFFAB-C9D3-4808-B118-B0269FBEE530}" destId="{906F7387-3FBF-4968-9373-95ECF5820E2F}" srcOrd="7" destOrd="0" parTransId="{331B83ED-155F-4B81-B136-0653C77C445A}" sibTransId="{34E8E7C6-A95C-4516-8C60-D7120C5CA9C5}"/>
    <dgm:cxn modelId="{EAC64C36-FFE4-412D-BDEC-BBCAB9D4B71B}" type="presOf" srcId="{76FBC7AD-1214-4B90-99FA-1DAC4FAEBE54}" destId="{89680447-5758-4405-BCED-C45EDF6E6943}" srcOrd="0" destOrd="0" presId="urn:microsoft.com/office/officeart/2008/layout/LinedList"/>
    <dgm:cxn modelId="{AA4392E3-FA59-4D0A-B252-6DB3496E8814}" srcId="{DBBFFFAB-C9D3-4808-B118-B0269FBEE530}" destId="{3C49EE21-23E2-4C19-9751-0E4D7EA1C98D}" srcOrd="5" destOrd="0" parTransId="{6CAF10D5-0BA4-4792-AFF3-9F90ECA2BAC0}" sibTransId="{FB9E172A-96DD-4316-B482-EA1CE57FEB67}"/>
    <dgm:cxn modelId="{D54878B9-D0A4-4642-A28D-00FA438859B1}" srcId="{DBBFFFAB-C9D3-4808-B118-B0269FBEE530}" destId="{5A76F5DE-5C94-47D4-B130-36D2C08B176A}" srcOrd="0" destOrd="0" parTransId="{EB036060-DDF3-4795-BA03-57FE5747D762}" sibTransId="{A660F723-EFE8-4C6C-B7BB-0D82BEAFC141}"/>
    <dgm:cxn modelId="{3295378A-76BB-405C-AD68-D91113A2FC87}" type="presOf" srcId="{C0F9740E-C3E4-4BFD-A161-C892A5FB4222}" destId="{CAB17E1C-0414-420D-9F0E-3D8805932F5C}" srcOrd="0" destOrd="0" presId="urn:microsoft.com/office/officeart/2008/layout/LinedList"/>
    <dgm:cxn modelId="{A7FBE57A-CCFC-425C-8AC1-7BE55944D157}" srcId="{DBBFFFAB-C9D3-4808-B118-B0269FBEE530}" destId="{F7D8CDF4-C792-4409-BBF9-4A2A4C131C8B}" srcOrd="2" destOrd="0" parTransId="{720FF736-3243-43F1-AADB-076D8B1F7F58}" sibTransId="{A2541D6C-FC19-4783-9362-5E9721EDBE01}"/>
    <dgm:cxn modelId="{9B22B892-BB38-4F8E-B235-667DD8DB2181}" type="presOf" srcId="{3392F239-762B-45D2-B220-BAD677952A6B}" destId="{C6C98AC9-23C7-4190-AA2C-DA7F8459DAB0}" srcOrd="0" destOrd="0" presId="urn:microsoft.com/office/officeart/2008/layout/LinedList"/>
    <dgm:cxn modelId="{12E6AB70-746C-4B52-8BBF-4661D7576626}" srcId="{DBBFFFAB-C9D3-4808-B118-B0269FBEE530}" destId="{D72789E1-371B-40DB-81CA-10989F12AA2E}" srcOrd="6" destOrd="0" parTransId="{60776D04-6B9F-4D15-9A3B-3B97559EFF6E}" sibTransId="{1D51085A-B267-4322-A978-7C9B6834ABB9}"/>
    <dgm:cxn modelId="{CDB40AFA-DE32-425F-AEC9-A67A11B6F113}" srcId="{DBBFFFAB-C9D3-4808-B118-B0269FBEE530}" destId="{76FBC7AD-1214-4B90-99FA-1DAC4FAEBE54}" srcOrd="1" destOrd="0" parTransId="{3774C0AF-6165-4414-81D4-745CD8A51441}" sibTransId="{4AA72B4E-1246-4ADA-A0A7-740D310AC986}"/>
    <dgm:cxn modelId="{1B11CB91-5DE9-406A-8803-D6761CF54D11}" type="presOf" srcId="{D72789E1-371B-40DB-81CA-10989F12AA2E}" destId="{62523DCA-9161-4213-B096-8A032F6364B5}" srcOrd="0" destOrd="0" presId="urn:microsoft.com/office/officeart/2008/layout/LinedList"/>
    <dgm:cxn modelId="{9A30D6AA-9920-4AAE-BE08-1E2AD108C656}" type="presOf" srcId="{DBBFFFAB-C9D3-4808-B118-B0269FBEE530}" destId="{9677CD69-FE5D-4DB6-B3BC-668197A33AD4}" srcOrd="0" destOrd="0" presId="urn:microsoft.com/office/officeart/2008/layout/LinedList"/>
    <dgm:cxn modelId="{9335382D-31D5-48D4-96DC-B3BE3835C278}" type="presOf" srcId="{906F7387-3FBF-4968-9373-95ECF5820E2F}" destId="{B406FEA7-F360-4977-89FB-F5E9BFCAE9A4}" srcOrd="0" destOrd="0" presId="urn:microsoft.com/office/officeart/2008/layout/LinedList"/>
    <dgm:cxn modelId="{ACD53750-9DEE-44C8-ABF8-C8BF095CD9D5}" type="presParOf" srcId="{9677CD69-FE5D-4DB6-B3BC-668197A33AD4}" destId="{5FCEC391-C440-488E-AF58-A66726778947}" srcOrd="0" destOrd="0" presId="urn:microsoft.com/office/officeart/2008/layout/LinedList"/>
    <dgm:cxn modelId="{FBA82E26-46FD-4B36-B59C-5369353510CB}" type="presParOf" srcId="{9677CD69-FE5D-4DB6-B3BC-668197A33AD4}" destId="{521F731C-08C4-45C6-A965-78C8359B2E98}" srcOrd="1" destOrd="0" presId="urn:microsoft.com/office/officeart/2008/layout/LinedList"/>
    <dgm:cxn modelId="{8D8843FE-665F-474E-A2F6-F44F6E838D1B}" type="presParOf" srcId="{521F731C-08C4-45C6-A965-78C8359B2E98}" destId="{A849076F-2EAB-4CB5-A929-E89C04F4CA3B}" srcOrd="0" destOrd="0" presId="urn:microsoft.com/office/officeart/2008/layout/LinedList"/>
    <dgm:cxn modelId="{130AA9F0-D111-4815-8413-F705E1727E0B}" type="presParOf" srcId="{521F731C-08C4-45C6-A965-78C8359B2E98}" destId="{B1699B75-BE32-4D5C-A4A6-FE0C00AC0D8C}" srcOrd="1" destOrd="0" presId="urn:microsoft.com/office/officeart/2008/layout/LinedList"/>
    <dgm:cxn modelId="{59E4F896-CD0D-4DAD-956A-F3CE09E09E3E}" type="presParOf" srcId="{9677CD69-FE5D-4DB6-B3BC-668197A33AD4}" destId="{C5B36A1A-8117-4BAE-B10E-418CC26B6B86}" srcOrd="2" destOrd="0" presId="urn:microsoft.com/office/officeart/2008/layout/LinedList"/>
    <dgm:cxn modelId="{5A6F8105-160F-4192-9501-64E631060180}" type="presParOf" srcId="{9677CD69-FE5D-4DB6-B3BC-668197A33AD4}" destId="{9DA57CFA-4B5E-4470-9E55-DE4EB1EF1129}" srcOrd="3" destOrd="0" presId="urn:microsoft.com/office/officeart/2008/layout/LinedList"/>
    <dgm:cxn modelId="{FB0CCADD-032D-4FE9-96D0-74D8BA833CC9}" type="presParOf" srcId="{9DA57CFA-4B5E-4470-9E55-DE4EB1EF1129}" destId="{89680447-5758-4405-BCED-C45EDF6E6943}" srcOrd="0" destOrd="0" presId="urn:microsoft.com/office/officeart/2008/layout/LinedList"/>
    <dgm:cxn modelId="{1A9E995F-3FBE-4090-B48E-720964D31B52}" type="presParOf" srcId="{9DA57CFA-4B5E-4470-9E55-DE4EB1EF1129}" destId="{B380CD7A-F493-4D70-941D-89F48E29FDCB}" srcOrd="1" destOrd="0" presId="urn:microsoft.com/office/officeart/2008/layout/LinedList"/>
    <dgm:cxn modelId="{2E377B0C-14F6-4223-8D14-B9152FD74193}" type="presParOf" srcId="{9677CD69-FE5D-4DB6-B3BC-668197A33AD4}" destId="{C04A1EFF-036E-4090-B82B-093EF6EE098D}" srcOrd="4" destOrd="0" presId="urn:microsoft.com/office/officeart/2008/layout/LinedList"/>
    <dgm:cxn modelId="{0183F745-4650-486B-B4FC-466E0A28C3EB}" type="presParOf" srcId="{9677CD69-FE5D-4DB6-B3BC-668197A33AD4}" destId="{65C73EF4-0059-4254-8C48-05D9A3597324}" srcOrd="5" destOrd="0" presId="urn:microsoft.com/office/officeart/2008/layout/LinedList"/>
    <dgm:cxn modelId="{29D6F307-A5EA-4711-BBA1-005D49725AD6}" type="presParOf" srcId="{65C73EF4-0059-4254-8C48-05D9A3597324}" destId="{2294B445-708C-42B4-8930-D3670DFECC61}" srcOrd="0" destOrd="0" presId="urn:microsoft.com/office/officeart/2008/layout/LinedList"/>
    <dgm:cxn modelId="{F09150C2-C3F6-49B5-B500-A11BF19EB5AA}" type="presParOf" srcId="{65C73EF4-0059-4254-8C48-05D9A3597324}" destId="{365006B0-07F7-471C-8416-3234E1CD3ECB}" srcOrd="1" destOrd="0" presId="urn:microsoft.com/office/officeart/2008/layout/LinedList"/>
    <dgm:cxn modelId="{2325F1E7-0B08-4650-B917-7BAC84BBFECF}" type="presParOf" srcId="{9677CD69-FE5D-4DB6-B3BC-668197A33AD4}" destId="{704C23E8-13DE-4F56-95F4-2853625CC328}" srcOrd="6" destOrd="0" presId="urn:microsoft.com/office/officeart/2008/layout/LinedList"/>
    <dgm:cxn modelId="{5C45506D-91C6-4FD9-A030-138A682A9B3A}" type="presParOf" srcId="{9677CD69-FE5D-4DB6-B3BC-668197A33AD4}" destId="{983BA2CA-4882-4BEF-837B-232D321539AF}" srcOrd="7" destOrd="0" presId="urn:microsoft.com/office/officeart/2008/layout/LinedList"/>
    <dgm:cxn modelId="{8C5A9A36-50B6-4C97-8236-5651FAC4076D}" type="presParOf" srcId="{983BA2CA-4882-4BEF-837B-232D321539AF}" destId="{C6C98AC9-23C7-4190-AA2C-DA7F8459DAB0}" srcOrd="0" destOrd="0" presId="urn:microsoft.com/office/officeart/2008/layout/LinedList"/>
    <dgm:cxn modelId="{AB7334A2-DB8C-4E14-BE66-AD6CE09CC039}" type="presParOf" srcId="{983BA2CA-4882-4BEF-837B-232D321539AF}" destId="{94C139E8-69DB-4C1B-AC70-5716FC071001}" srcOrd="1" destOrd="0" presId="urn:microsoft.com/office/officeart/2008/layout/LinedList"/>
    <dgm:cxn modelId="{6047B886-1371-419D-A954-0F9F73491C8E}" type="presParOf" srcId="{9677CD69-FE5D-4DB6-B3BC-668197A33AD4}" destId="{613B0182-EA55-442A-A082-04762C7C690F}" srcOrd="8" destOrd="0" presId="urn:microsoft.com/office/officeart/2008/layout/LinedList"/>
    <dgm:cxn modelId="{485BE9EF-9902-4680-AB31-937774D4BBB4}" type="presParOf" srcId="{9677CD69-FE5D-4DB6-B3BC-668197A33AD4}" destId="{9C4106BD-12F7-45CC-82C1-E5E531DB7C67}" srcOrd="9" destOrd="0" presId="urn:microsoft.com/office/officeart/2008/layout/LinedList"/>
    <dgm:cxn modelId="{BFE3DD88-8EAD-460B-BC4D-48901F4A8918}" type="presParOf" srcId="{9C4106BD-12F7-45CC-82C1-E5E531DB7C67}" destId="{CAB17E1C-0414-420D-9F0E-3D8805932F5C}" srcOrd="0" destOrd="0" presId="urn:microsoft.com/office/officeart/2008/layout/LinedList"/>
    <dgm:cxn modelId="{5F403197-D1CF-4EC9-A1FB-3261165F1FCE}" type="presParOf" srcId="{9C4106BD-12F7-45CC-82C1-E5E531DB7C67}" destId="{EACD1C88-C0D2-40BB-8501-5C7BA9CA42E6}" srcOrd="1" destOrd="0" presId="urn:microsoft.com/office/officeart/2008/layout/LinedList"/>
    <dgm:cxn modelId="{69202199-B4E2-4446-9A28-5167E82EA515}" type="presParOf" srcId="{9677CD69-FE5D-4DB6-B3BC-668197A33AD4}" destId="{E9423212-17BA-4C49-B571-971C55325541}" srcOrd="10" destOrd="0" presId="urn:microsoft.com/office/officeart/2008/layout/LinedList"/>
    <dgm:cxn modelId="{965962F0-FAF7-4C98-86DD-8E53271CE233}" type="presParOf" srcId="{9677CD69-FE5D-4DB6-B3BC-668197A33AD4}" destId="{D60D71B1-85D6-4E73-9A1B-D96CC7DD8BE5}" srcOrd="11" destOrd="0" presId="urn:microsoft.com/office/officeart/2008/layout/LinedList"/>
    <dgm:cxn modelId="{E87C4EEC-9C24-4CF7-9BC2-1F4F311BF326}" type="presParOf" srcId="{D60D71B1-85D6-4E73-9A1B-D96CC7DD8BE5}" destId="{7CA3D7E0-F3CA-4CDD-822E-31CD405D75F7}" srcOrd="0" destOrd="0" presId="urn:microsoft.com/office/officeart/2008/layout/LinedList"/>
    <dgm:cxn modelId="{DD1EBA13-049D-4128-986A-C28FE0EC000A}" type="presParOf" srcId="{D60D71B1-85D6-4E73-9A1B-D96CC7DD8BE5}" destId="{9C18B77B-0CF9-4EFC-AD07-8A1FFF39C6F5}" srcOrd="1" destOrd="0" presId="urn:microsoft.com/office/officeart/2008/layout/LinedList"/>
    <dgm:cxn modelId="{FFE9CB71-DC58-4DB3-9784-193E2DC5529F}" type="presParOf" srcId="{9677CD69-FE5D-4DB6-B3BC-668197A33AD4}" destId="{545AE34D-D433-4279-9998-A898723A773B}" srcOrd="12" destOrd="0" presId="urn:microsoft.com/office/officeart/2008/layout/LinedList"/>
    <dgm:cxn modelId="{CAD63E15-8593-4FB1-872B-47F4B7A03F29}" type="presParOf" srcId="{9677CD69-FE5D-4DB6-B3BC-668197A33AD4}" destId="{14F7CE96-8DFD-4FAA-96A4-554241E1DF68}" srcOrd="13" destOrd="0" presId="urn:microsoft.com/office/officeart/2008/layout/LinedList"/>
    <dgm:cxn modelId="{85A4BCB8-CC65-4142-B8A5-EA2E88187EBD}" type="presParOf" srcId="{14F7CE96-8DFD-4FAA-96A4-554241E1DF68}" destId="{62523DCA-9161-4213-B096-8A032F6364B5}" srcOrd="0" destOrd="0" presId="urn:microsoft.com/office/officeart/2008/layout/LinedList"/>
    <dgm:cxn modelId="{23E349FD-F893-427E-B5BF-744D3B0EBB16}" type="presParOf" srcId="{14F7CE96-8DFD-4FAA-96A4-554241E1DF68}" destId="{8AA6FEB0-9664-487C-9DAD-2D9BB40327BC}" srcOrd="1" destOrd="0" presId="urn:microsoft.com/office/officeart/2008/layout/LinedList"/>
    <dgm:cxn modelId="{EC7AF416-5CE2-4466-AD5D-09610B8FAC1F}" type="presParOf" srcId="{9677CD69-FE5D-4DB6-B3BC-668197A33AD4}" destId="{94116FE6-DE60-468F-8BBA-D44363836CB6}" srcOrd="14" destOrd="0" presId="urn:microsoft.com/office/officeart/2008/layout/LinedList"/>
    <dgm:cxn modelId="{A37CCF53-EE7D-4589-9633-B38392D6299E}" type="presParOf" srcId="{9677CD69-FE5D-4DB6-B3BC-668197A33AD4}" destId="{DBA3CB8F-8281-485D-BEC2-F3B4E212D5AB}" srcOrd="15" destOrd="0" presId="urn:microsoft.com/office/officeart/2008/layout/LinedList"/>
    <dgm:cxn modelId="{A1449272-E99A-403A-96EA-C3689CA308DE}" type="presParOf" srcId="{DBA3CB8F-8281-485D-BEC2-F3B4E212D5AB}" destId="{B406FEA7-F360-4977-89FB-F5E9BFCAE9A4}" srcOrd="0" destOrd="0" presId="urn:microsoft.com/office/officeart/2008/layout/LinedList"/>
    <dgm:cxn modelId="{9BA255D4-0B42-4911-A810-3A376FD86AE6}" type="presParOf" srcId="{DBA3CB8F-8281-485D-BEC2-F3B4E212D5AB}" destId="{5DD5A297-FA39-4043-BA34-3A690EF4AF6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563149-ABDF-4EF3-B9AE-8BEB40BBC586}" type="doc">
      <dgm:prSet loTypeId="urn:microsoft.com/office/officeart/2008/layout/VerticalCircleList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495D3B5-DC63-497D-BCD9-D36BBB1E2231}">
      <dgm:prSet phldrT="[Текст]" custT="1"/>
      <dgm:spPr/>
      <dgm:t>
        <a:bodyPr/>
        <a:lstStyle/>
        <a:p>
          <a:r>
            <a:rPr lang="en-US" sz="2200"/>
            <a:t>B</a:t>
          </a:r>
          <a:r>
            <a:rPr lang="ru-RU" sz="2200"/>
            <a:t>lended learning — «смешанное обучение»: студенты проходят значительную часть материала самостоятельно через информационные системы, а с преподавателям встречаются в рамках семинарских и практических занятий</a:t>
          </a:r>
        </a:p>
      </dgm:t>
    </dgm:pt>
    <dgm:pt modelId="{1C02001C-EDC9-4244-970A-ED09813F433F}" type="parTrans" cxnId="{B4D2A839-E718-45A6-8006-6FD44D2D75CF}">
      <dgm:prSet/>
      <dgm:spPr/>
      <dgm:t>
        <a:bodyPr/>
        <a:lstStyle/>
        <a:p>
          <a:endParaRPr lang="ru-RU" sz="2200"/>
        </a:p>
      </dgm:t>
    </dgm:pt>
    <dgm:pt modelId="{FB232458-B431-436C-8D43-23A58355CB97}" type="sibTrans" cxnId="{B4D2A839-E718-45A6-8006-6FD44D2D75CF}">
      <dgm:prSet/>
      <dgm:spPr/>
      <dgm:t>
        <a:bodyPr/>
        <a:lstStyle/>
        <a:p>
          <a:endParaRPr lang="ru-RU" sz="2200"/>
        </a:p>
      </dgm:t>
    </dgm:pt>
    <dgm:pt modelId="{55A045B4-3745-4721-BB29-F10C62D838C7}">
      <dgm:prSet custT="1"/>
      <dgm:spPr/>
      <dgm:t>
        <a:bodyPr/>
        <a:lstStyle/>
        <a:p>
          <a:r>
            <a:rPr lang="ru-RU" sz="2200" dirty="0"/>
            <a:t>В 2018/19 учебном году для всех неспециализированных направлений подготовки и специальностей полностью в </a:t>
          </a:r>
          <a:r>
            <a:rPr lang="ru-RU" sz="2200" i="1" dirty="0"/>
            <a:t>формат </a:t>
          </a:r>
          <a:r>
            <a:rPr lang="en-US" sz="2200" i="1" dirty="0"/>
            <a:t>blended learning</a:t>
          </a:r>
          <a:r>
            <a:rPr lang="ru-RU" sz="2200" dirty="0"/>
            <a:t> (без потоковых лекций) переведены дисциплины «Правоведение» (разработчик — Юридический институт), «История России», «Философия», «Этика» (разработчик — ФГСН), «Безопасность жизнедеятельности» (АТИ)</a:t>
          </a:r>
        </a:p>
      </dgm:t>
    </dgm:pt>
    <dgm:pt modelId="{A6F5DAFF-576A-4FE2-A819-A5C49BD7D5C2}" type="parTrans" cxnId="{B635F47E-8988-47EA-A269-05ED33DDEBD7}">
      <dgm:prSet/>
      <dgm:spPr/>
      <dgm:t>
        <a:bodyPr/>
        <a:lstStyle/>
        <a:p>
          <a:endParaRPr lang="ru-RU" sz="2200"/>
        </a:p>
      </dgm:t>
    </dgm:pt>
    <dgm:pt modelId="{6D142E30-CDB1-493E-BF89-D00916193719}" type="sibTrans" cxnId="{B635F47E-8988-47EA-A269-05ED33DDEBD7}">
      <dgm:prSet/>
      <dgm:spPr/>
      <dgm:t>
        <a:bodyPr/>
        <a:lstStyle/>
        <a:p>
          <a:endParaRPr lang="ru-RU" sz="2200"/>
        </a:p>
      </dgm:t>
    </dgm:pt>
    <dgm:pt modelId="{8C513389-3A4F-49E0-91D8-5A26669C7346}">
      <dgm:prSet custT="1"/>
      <dgm:spPr/>
      <dgm:t>
        <a:bodyPr/>
        <a:lstStyle/>
        <a:p>
          <a:r>
            <a:rPr lang="ru-RU" sz="2200" dirty="0"/>
            <a:t>В 2019/20 учебном году работа по развитию практики </a:t>
          </a:r>
          <a:r>
            <a:rPr lang="en-US" sz="2200" dirty="0"/>
            <a:t>blended learning </a:t>
          </a:r>
          <a:r>
            <a:rPr lang="ru-RU" sz="2200" dirty="0"/>
            <a:t>будет продолжена: в этот формат будут переведены все междисциплинарные курсы</a:t>
          </a:r>
        </a:p>
      </dgm:t>
    </dgm:pt>
    <dgm:pt modelId="{ED90B0A1-696C-4C37-AB67-C89CA36AB12C}" type="parTrans" cxnId="{7B906828-FEA9-4484-9331-6A707D8EE4F8}">
      <dgm:prSet/>
      <dgm:spPr/>
      <dgm:t>
        <a:bodyPr/>
        <a:lstStyle/>
        <a:p>
          <a:endParaRPr lang="ru-RU" sz="2200"/>
        </a:p>
      </dgm:t>
    </dgm:pt>
    <dgm:pt modelId="{EF1725E7-08F6-437D-BFF4-E68B4766F860}" type="sibTrans" cxnId="{7B906828-FEA9-4484-9331-6A707D8EE4F8}">
      <dgm:prSet/>
      <dgm:spPr/>
      <dgm:t>
        <a:bodyPr/>
        <a:lstStyle/>
        <a:p>
          <a:endParaRPr lang="ru-RU" sz="2200"/>
        </a:p>
      </dgm:t>
    </dgm:pt>
    <dgm:pt modelId="{6A013447-E31D-47EC-9A75-FE11A7D479AE}" type="pres">
      <dgm:prSet presAssocID="{C1563149-ABDF-4EF3-B9AE-8BEB40BBC586}" presName="Name0" presStyleCnt="0">
        <dgm:presLayoutVars>
          <dgm:dir/>
        </dgm:presLayoutVars>
      </dgm:prSet>
      <dgm:spPr/>
      <dgm:t>
        <a:bodyPr/>
        <a:lstStyle/>
        <a:p>
          <a:endParaRPr lang="ru-RU"/>
        </a:p>
      </dgm:t>
    </dgm:pt>
    <dgm:pt modelId="{203A877E-A3D7-4E7C-BBDE-7BEC6AD346CA}" type="pres">
      <dgm:prSet presAssocID="{6495D3B5-DC63-497D-BCD9-D36BBB1E2231}" presName="noChildren" presStyleCnt="0"/>
      <dgm:spPr/>
    </dgm:pt>
    <dgm:pt modelId="{12690919-2BD2-4BA1-99C3-F5AF0BD7F078}" type="pres">
      <dgm:prSet presAssocID="{6495D3B5-DC63-497D-BCD9-D36BBB1E2231}" presName="gap" presStyleCnt="0"/>
      <dgm:spPr/>
    </dgm:pt>
    <dgm:pt modelId="{ADA79699-BA7A-48F4-B0C1-B72C81F3D89F}" type="pres">
      <dgm:prSet presAssocID="{6495D3B5-DC63-497D-BCD9-D36BBB1E2231}" presName="medCircle2" presStyleLbl="vennNode1" presStyleIdx="0" presStyleCnt="3"/>
      <dgm:spPr/>
    </dgm:pt>
    <dgm:pt modelId="{A9970683-F040-4684-A62E-3B04DD82E4F9}" type="pres">
      <dgm:prSet presAssocID="{6495D3B5-DC63-497D-BCD9-D36BBB1E2231}" presName="txLvlOnly1" presStyleLbl="revTx" presStyleIdx="0" presStyleCnt="3"/>
      <dgm:spPr/>
      <dgm:t>
        <a:bodyPr/>
        <a:lstStyle/>
        <a:p>
          <a:endParaRPr lang="ru-RU"/>
        </a:p>
      </dgm:t>
    </dgm:pt>
    <dgm:pt modelId="{06C18D9D-D5F0-47DE-9A13-34D3A77BCB94}" type="pres">
      <dgm:prSet presAssocID="{55A045B4-3745-4721-BB29-F10C62D838C7}" presName="noChildren" presStyleCnt="0"/>
      <dgm:spPr/>
    </dgm:pt>
    <dgm:pt modelId="{83155C52-02DD-4BE3-9037-F0900FE691D5}" type="pres">
      <dgm:prSet presAssocID="{55A045B4-3745-4721-BB29-F10C62D838C7}" presName="gap" presStyleCnt="0"/>
      <dgm:spPr/>
    </dgm:pt>
    <dgm:pt modelId="{33E5D809-6155-4A84-88D0-E3A5ADEB60C0}" type="pres">
      <dgm:prSet presAssocID="{55A045B4-3745-4721-BB29-F10C62D838C7}" presName="medCircle2" presStyleLbl="vennNode1" presStyleIdx="1" presStyleCnt="3"/>
      <dgm:spPr/>
    </dgm:pt>
    <dgm:pt modelId="{B9C25256-CE76-4193-8F70-324631ED56C8}" type="pres">
      <dgm:prSet presAssocID="{55A045B4-3745-4721-BB29-F10C62D838C7}" presName="txLvlOnly1" presStyleLbl="revTx" presStyleIdx="1" presStyleCnt="3"/>
      <dgm:spPr/>
      <dgm:t>
        <a:bodyPr/>
        <a:lstStyle/>
        <a:p>
          <a:endParaRPr lang="ru-RU"/>
        </a:p>
      </dgm:t>
    </dgm:pt>
    <dgm:pt modelId="{F05326B5-A3F8-4742-8E08-681EE3B297F0}" type="pres">
      <dgm:prSet presAssocID="{8C513389-3A4F-49E0-91D8-5A26669C7346}" presName="noChildren" presStyleCnt="0"/>
      <dgm:spPr/>
    </dgm:pt>
    <dgm:pt modelId="{2807A644-3E86-4CE2-B729-9CEA42AF8175}" type="pres">
      <dgm:prSet presAssocID="{8C513389-3A4F-49E0-91D8-5A26669C7346}" presName="gap" presStyleCnt="0"/>
      <dgm:spPr/>
    </dgm:pt>
    <dgm:pt modelId="{940222AA-3F76-4D38-A752-809FA1068635}" type="pres">
      <dgm:prSet presAssocID="{8C513389-3A4F-49E0-91D8-5A26669C7346}" presName="medCircle2" presStyleLbl="vennNode1" presStyleIdx="2" presStyleCnt="3"/>
      <dgm:spPr/>
    </dgm:pt>
    <dgm:pt modelId="{64928F56-B41C-446E-8607-6A8E3E3B6B1C}" type="pres">
      <dgm:prSet presAssocID="{8C513389-3A4F-49E0-91D8-5A26669C7346}" presName="txLvlOnly1" presStyleLbl="revTx" presStyleIdx="2" presStyleCnt="3"/>
      <dgm:spPr/>
      <dgm:t>
        <a:bodyPr/>
        <a:lstStyle/>
        <a:p>
          <a:endParaRPr lang="ru-RU"/>
        </a:p>
      </dgm:t>
    </dgm:pt>
  </dgm:ptLst>
  <dgm:cxnLst>
    <dgm:cxn modelId="{A73E371D-292A-48CE-B9EA-FACEE5889CD2}" type="presOf" srcId="{C1563149-ABDF-4EF3-B9AE-8BEB40BBC586}" destId="{6A013447-E31D-47EC-9A75-FE11A7D479AE}" srcOrd="0" destOrd="0" presId="urn:microsoft.com/office/officeart/2008/layout/VerticalCircleList"/>
    <dgm:cxn modelId="{B4D2A839-E718-45A6-8006-6FD44D2D75CF}" srcId="{C1563149-ABDF-4EF3-B9AE-8BEB40BBC586}" destId="{6495D3B5-DC63-497D-BCD9-D36BBB1E2231}" srcOrd="0" destOrd="0" parTransId="{1C02001C-EDC9-4244-970A-ED09813F433F}" sibTransId="{FB232458-B431-436C-8D43-23A58355CB97}"/>
    <dgm:cxn modelId="{5ADDC826-C496-42BE-9834-71A478AB789B}" type="presOf" srcId="{8C513389-3A4F-49E0-91D8-5A26669C7346}" destId="{64928F56-B41C-446E-8607-6A8E3E3B6B1C}" srcOrd="0" destOrd="0" presId="urn:microsoft.com/office/officeart/2008/layout/VerticalCircleList"/>
    <dgm:cxn modelId="{7B906828-FEA9-4484-9331-6A707D8EE4F8}" srcId="{C1563149-ABDF-4EF3-B9AE-8BEB40BBC586}" destId="{8C513389-3A4F-49E0-91D8-5A26669C7346}" srcOrd="2" destOrd="0" parTransId="{ED90B0A1-696C-4C37-AB67-C89CA36AB12C}" sibTransId="{EF1725E7-08F6-437D-BFF4-E68B4766F860}"/>
    <dgm:cxn modelId="{B635F47E-8988-47EA-A269-05ED33DDEBD7}" srcId="{C1563149-ABDF-4EF3-B9AE-8BEB40BBC586}" destId="{55A045B4-3745-4721-BB29-F10C62D838C7}" srcOrd="1" destOrd="0" parTransId="{A6F5DAFF-576A-4FE2-A819-A5C49BD7D5C2}" sibTransId="{6D142E30-CDB1-493E-BF89-D00916193719}"/>
    <dgm:cxn modelId="{65B1AB37-EB4C-490A-94E4-3F588635D3AA}" type="presOf" srcId="{55A045B4-3745-4721-BB29-F10C62D838C7}" destId="{B9C25256-CE76-4193-8F70-324631ED56C8}" srcOrd="0" destOrd="0" presId="urn:microsoft.com/office/officeart/2008/layout/VerticalCircleList"/>
    <dgm:cxn modelId="{00B2AE26-9D46-4AAA-A17B-B7235B1C1FB9}" type="presOf" srcId="{6495D3B5-DC63-497D-BCD9-D36BBB1E2231}" destId="{A9970683-F040-4684-A62E-3B04DD82E4F9}" srcOrd="0" destOrd="0" presId="urn:microsoft.com/office/officeart/2008/layout/VerticalCircleList"/>
    <dgm:cxn modelId="{DF131D0B-55C0-479F-8421-5C2398BDB2DA}" type="presParOf" srcId="{6A013447-E31D-47EC-9A75-FE11A7D479AE}" destId="{203A877E-A3D7-4E7C-BBDE-7BEC6AD346CA}" srcOrd="0" destOrd="0" presId="urn:microsoft.com/office/officeart/2008/layout/VerticalCircleList"/>
    <dgm:cxn modelId="{EFF0C49C-7A21-4846-AFCA-FD637C188B30}" type="presParOf" srcId="{203A877E-A3D7-4E7C-BBDE-7BEC6AD346CA}" destId="{12690919-2BD2-4BA1-99C3-F5AF0BD7F078}" srcOrd="0" destOrd="0" presId="urn:microsoft.com/office/officeart/2008/layout/VerticalCircleList"/>
    <dgm:cxn modelId="{F01EE9AD-A0DB-4725-BAF1-A214BD3E928F}" type="presParOf" srcId="{203A877E-A3D7-4E7C-BBDE-7BEC6AD346CA}" destId="{ADA79699-BA7A-48F4-B0C1-B72C81F3D89F}" srcOrd="1" destOrd="0" presId="urn:microsoft.com/office/officeart/2008/layout/VerticalCircleList"/>
    <dgm:cxn modelId="{5B93E2EF-BBA0-4477-8C46-5EFD9DA68D1A}" type="presParOf" srcId="{203A877E-A3D7-4E7C-BBDE-7BEC6AD346CA}" destId="{A9970683-F040-4684-A62E-3B04DD82E4F9}" srcOrd="2" destOrd="0" presId="urn:microsoft.com/office/officeart/2008/layout/VerticalCircleList"/>
    <dgm:cxn modelId="{B94D3914-3A37-41A7-B66D-4E04A764E8F8}" type="presParOf" srcId="{6A013447-E31D-47EC-9A75-FE11A7D479AE}" destId="{06C18D9D-D5F0-47DE-9A13-34D3A77BCB94}" srcOrd="1" destOrd="0" presId="urn:microsoft.com/office/officeart/2008/layout/VerticalCircleList"/>
    <dgm:cxn modelId="{A37C6786-9C65-4CBD-8F36-C42384367FA3}" type="presParOf" srcId="{06C18D9D-D5F0-47DE-9A13-34D3A77BCB94}" destId="{83155C52-02DD-4BE3-9037-F0900FE691D5}" srcOrd="0" destOrd="0" presId="urn:microsoft.com/office/officeart/2008/layout/VerticalCircleList"/>
    <dgm:cxn modelId="{4010982C-F678-49F0-BD84-218BF1AEAF96}" type="presParOf" srcId="{06C18D9D-D5F0-47DE-9A13-34D3A77BCB94}" destId="{33E5D809-6155-4A84-88D0-E3A5ADEB60C0}" srcOrd="1" destOrd="0" presId="urn:microsoft.com/office/officeart/2008/layout/VerticalCircleList"/>
    <dgm:cxn modelId="{09599B15-D911-49E2-8306-237AAB5ACD98}" type="presParOf" srcId="{06C18D9D-D5F0-47DE-9A13-34D3A77BCB94}" destId="{B9C25256-CE76-4193-8F70-324631ED56C8}" srcOrd="2" destOrd="0" presId="urn:microsoft.com/office/officeart/2008/layout/VerticalCircleList"/>
    <dgm:cxn modelId="{AAE4B03B-F385-4245-9D8D-01036BE2DE26}" type="presParOf" srcId="{6A013447-E31D-47EC-9A75-FE11A7D479AE}" destId="{F05326B5-A3F8-4742-8E08-681EE3B297F0}" srcOrd="2" destOrd="0" presId="urn:microsoft.com/office/officeart/2008/layout/VerticalCircleList"/>
    <dgm:cxn modelId="{A52C0637-0366-4C8A-8F67-6D485F1ABCA0}" type="presParOf" srcId="{F05326B5-A3F8-4742-8E08-681EE3B297F0}" destId="{2807A644-3E86-4CE2-B729-9CEA42AF8175}" srcOrd="0" destOrd="0" presId="urn:microsoft.com/office/officeart/2008/layout/VerticalCircleList"/>
    <dgm:cxn modelId="{E8E49345-9218-41F0-B38C-299646ABEA2C}" type="presParOf" srcId="{F05326B5-A3F8-4742-8E08-681EE3B297F0}" destId="{940222AA-3F76-4D38-A752-809FA1068635}" srcOrd="1" destOrd="0" presId="urn:microsoft.com/office/officeart/2008/layout/VerticalCircleList"/>
    <dgm:cxn modelId="{8D8BB627-D014-4425-BB71-B38BB72E5AE1}" type="presParOf" srcId="{F05326B5-A3F8-4742-8E08-681EE3B297F0}" destId="{64928F56-B41C-446E-8607-6A8E3E3B6B1C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0B8863-2567-4C33-8384-E7EB1D4B1B41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5D464547-4898-48CC-A491-6FD13C171350}">
      <dgm:prSet phldrT="[Текст]" custT="1"/>
      <dgm:spPr/>
      <dgm:t>
        <a:bodyPr/>
        <a:lstStyle/>
        <a:p>
          <a:r>
            <a:rPr lang="ru-RU" sz="2000" dirty="0"/>
            <a:t>Предоставлен доступ к </a:t>
          </a:r>
          <a:br>
            <a:rPr lang="ru-RU" sz="2000" dirty="0"/>
          </a:br>
          <a:r>
            <a:rPr lang="ru-RU" sz="2000" b="1" dirty="0"/>
            <a:t>55</a:t>
          </a:r>
          <a:r>
            <a:rPr lang="ru-RU" sz="2000" dirty="0"/>
            <a:t> базам данных (+1 БД)</a:t>
          </a:r>
        </a:p>
      </dgm:t>
    </dgm:pt>
    <dgm:pt modelId="{25B041EC-3A34-435D-9FBE-623D1AE6FC58}" type="parTrans" cxnId="{6BEE74A7-8C4A-4133-AB9D-CA03328664F6}">
      <dgm:prSet/>
      <dgm:spPr/>
      <dgm:t>
        <a:bodyPr/>
        <a:lstStyle/>
        <a:p>
          <a:endParaRPr lang="ru-RU" sz="2000"/>
        </a:p>
      </dgm:t>
    </dgm:pt>
    <dgm:pt modelId="{52B4D3CF-609B-4917-B8E7-B7CFBC679C5A}" type="sibTrans" cxnId="{6BEE74A7-8C4A-4133-AB9D-CA03328664F6}">
      <dgm:prSet/>
      <dgm:spPr/>
      <dgm:t>
        <a:bodyPr/>
        <a:lstStyle/>
        <a:p>
          <a:endParaRPr lang="ru-RU" sz="2000"/>
        </a:p>
      </dgm:t>
    </dgm:pt>
    <dgm:pt modelId="{C2FA5580-7BD2-423F-8E98-48694F9E2019}">
      <dgm:prSet custT="1"/>
      <dgm:spPr/>
      <dgm:t>
        <a:bodyPr/>
        <a:lstStyle/>
        <a:p>
          <a:r>
            <a:rPr lang="ru-RU" sz="2000" dirty="0"/>
            <a:t>ЭБС РУДН увеличилась на </a:t>
          </a:r>
          <a:br>
            <a:rPr lang="ru-RU" sz="2000" dirty="0"/>
          </a:br>
          <a:r>
            <a:rPr lang="ru-RU" sz="2000" b="1" dirty="0"/>
            <a:t>13 380 электронных документов</a:t>
          </a:r>
          <a:endParaRPr lang="en-US" sz="2000" b="1" dirty="0"/>
        </a:p>
      </dgm:t>
    </dgm:pt>
    <dgm:pt modelId="{C62D494A-865D-4035-B03A-E64E31257389}" type="parTrans" cxnId="{06EB51CA-294C-4D07-A934-4239996151B1}">
      <dgm:prSet/>
      <dgm:spPr/>
      <dgm:t>
        <a:bodyPr/>
        <a:lstStyle/>
        <a:p>
          <a:endParaRPr lang="ru-RU" sz="2000"/>
        </a:p>
      </dgm:t>
    </dgm:pt>
    <dgm:pt modelId="{2F4F6DC9-BE41-47B7-A988-9A6933F15E7B}" type="sibTrans" cxnId="{06EB51CA-294C-4D07-A934-4239996151B1}">
      <dgm:prSet/>
      <dgm:spPr/>
      <dgm:t>
        <a:bodyPr/>
        <a:lstStyle/>
        <a:p>
          <a:endParaRPr lang="ru-RU" sz="2000"/>
        </a:p>
      </dgm:t>
    </dgm:pt>
    <dgm:pt modelId="{39684B7B-4E98-496E-A59F-44E4989372A7}">
      <dgm:prSet custT="1"/>
      <dgm:spPr/>
      <dgm:t>
        <a:bodyPr/>
        <a:lstStyle/>
        <a:p>
          <a:r>
            <a:rPr lang="ru-RU" sz="2000" dirty="0"/>
            <a:t>ЭБС РУДН содержит </a:t>
          </a:r>
          <a:r>
            <a:rPr lang="ru-RU" sz="2000" b="1" dirty="0"/>
            <a:t>26 566 полнотекстовых эл. изданий </a:t>
          </a:r>
          <a:r>
            <a:rPr lang="ru-RU" sz="2000" dirty="0"/>
            <a:t>(22 160 в 2017/18 </a:t>
          </a:r>
          <a:r>
            <a:rPr lang="ru-RU" sz="2000" dirty="0" err="1"/>
            <a:t>уч.г</a:t>
          </a:r>
          <a:r>
            <a:rPr lang="ru-RU" sz="2000" dirty="0"/>
            <a:t>.)</a:t>
          </a:r>
        </a:p>
      </dgm:t>
    </dgm:pt>
    <dgm:pt modelId="{D40681AE-81BF-4A36-A35F-373EFF446933}" type="parTrans" cxnId="{35F3A96D-78C0-4FA7-8524-D200E7890C15}">
      <dgm:prSet/>
      <dgm:spPr/>
      <dgm:t>
        <a:bodyPr/>
        <a:lstStyle/>
        <a:p>
          <a:endParaRPr lang="ru-RU" sz="2000"/>
        </a:p>
      </dgm:t>
    </dgm:pt>
    <dgm:pt modelId="{689864EB-554B-446B-9C94-11928E356AD0}" type="sibTrans" cxnId="{35F3A96D-78C0-4FA7-8524-D200E7890C15}">
      <dgm:prSet/>
      <dgm:spPr/>
      <dgm:t>
        <a:bodyPr/>
        <a:lstStyle/>
        <a:p>
          <a:endParaRPr lang="ru-RU" sz="2000"/>
        </a:p>
      </dgm:t>
    </dgm:pt>
    <dgm:pt modelId="{21FB6350-D1D9-460C-99F4-F5A81D584FDF}">
      <dgm:prSet custT="1"/>
      <dgm:spPr/>
      <dgm:t>
        <a:bodyPr/>
        <a:lstStyle/>
        <a:p>
          <a:r>
            <a:rPr lang="ru-RU" sz="2000" dirty="0"/>
            <a:t>В учебном процессе были используются </a:t>
          </a:r>
          <a:r>
            <a:rPr lang="ru-RU" sz="2000" b="1" dirty="0"/>
            <a:t>2900 </a:t>
          </a:r>
          <a:r>
            <a:rPr lang="ru-RU" sz="2000" dirty="0"/>
            <a:t>курсов ТУИС (1 363 в 2017/18 </a:t>
          </a:r>
          <a:r>
            <a:rPr lang="ru-RU" sz="2000" dirty="0" err="1"/>
            <a:t>уч.г</a:t>
          </a:r>
          <a:r>
            <a:rPr lang="ru-RU" sz="2000" dirty="0"/>
            <a:t>.)</a:t>
          </a:r>
        </a:p>
      </dgm:t>
    </dgm:pt>
    <dgm:pt modelId="{9D31F62E-7B12-4F38-8CB0-EF5819B140EA}" type="parTrans" cxnId="{0053D1F7-E9CC-4526-8214-1758C825A19B}">
      <dgm:prSet/>
      <dgm:spPr/>
      <dgm:t>
        <a:bodyPr/>
        <a:lstStyle/>
        <a:p>
          <a:endParaRPr lang="ru-RU" sz="2000"/>
        </a:p>
      </dgm:t>
    </dgm:pt>
    <dgm:pt modelId="{1D00E118-6967-48B2-B778-871514566887}" type="sibTrans" cxnId="{0053D1F7-E9CC-4526-8214-1758C825A19B}">
      <dgm:prSet/>
      <dgm:spPr/>
      <dgm:t>
        <a:bodyPr/>
        <a:lstStyle/>
        <a:p>
          <a:endParaRPr lang="ru-RU" sz="2000"/>
        </a:p>
      </dgm:t>
    </dgm:pt>
    <dgm:pt modelId="{900AE612-BD4A-47C2-BFEC-1F934308261D}">
      <dgm:prSet custT="1"/>
      <dgm:spPr/>
      <dgm:t>
        <a:bodyPr/>
        <a:lstStyle/>
        <a:p>
          <a:r>
            <a:rPr lang="ru-RU" sz="2000" dirty="0"/>
            <a:t>В систему </a:t>
          </a:r>
          <a:r>
            <a:rPr lang="en-US" sz="2000" dirty="0"/>
            <a:t>discovery</a:t>
          </a:r>
          <a:r>
            <a:rPr lang="ru-RU" sz="2000" dirty="0"/>
            <a:t> включено </a:t>
          </a:r>
          <a:r>
            <a:rPr lang="ru-RU" sz="2000" b="1" dirty="0"/>
            <a:t>30</a:t>
          </a:r>
          <a:r>
            <a:rPr lang="ru-RU" sz="2000" dirty="0"/>
            <a:t> баз данных (25 БД в </a:t>
          </a:r>
          <a:br>
            <a:rPr lang="ru-RU" sz="2000" dirty="0"/>
          </a:br>
          <a:r>
            <a:rPr lang="ru-RU" sz="2000" dirty="0"/>
            <a:t>2017/18 </a:t>
          </a:r>
          <a:r>
            <a:rPr lang="ru-RU" sz="2000" dirty="0" err="1"/>
            <a:t>уч.г</a:t>
          </a:r>
          <a:r>
            <a:rPr lang="ru-RU" sz="2000" dirty="0"/>
            <a:t>.)</a:t>
          </a:r>
        </a:p>
      </dgm:t>
    </dgm:pt>
    <dgm:pt modelId="{4B1DA0DD-C7FC-4462-863D-EA3689985219}" type="parTrans" cxnId="{8B59AAD5-6396-497B-B2EE-25EF7EA120BE}">
      <dgm:prSet/>
      <dgm:spPr/>
      <dgm:t>
        <a:bodyPr/>
        <a:lstStyle/>
        <a:p>
          <a:endParaRPr lang="ru-RU"/>
        </a:p>
      </dgm:t>
    </dgm:pt>
    <dgm:pt modelId="{C40C1595-B41D-4AF4-818E-CA6D1037CB78}" type="sibTrans" cxnId="{8B59AAD5-6396-497B-B2EE-25EF7EA120BE}">
      <dgm:prSet/>
      <dgm:spPr/>
      <dgm:t>
        <a:bodyPr/>
        <a:lstStyle/>
        <a:p>
          <a:endParaRPr lang="ru-RU"/>
        </a:p>
      </dgm:t>
    </dgm:pt>
    <dgm:pt modelId="{F2C43F65-57DE-4830-A9C8-0924AB8638AA}">
      <dgm:prSet custT="1"/>
      <dgm:spPr/>
      <dgm:t>
        <a:bodyPr/>
        <a:lstStyle/>
        <a:p>
          <a:r>
            <a:rPr lang="ru-RU" sz="2000" dirty="0"/>
            <a:t>Проведено </a:t>
          </a:r>
          <a:r>
            <a:rPr lang="ru-RU" sz="2000" b="1" dirty="0"/>
            <a:t>14 обучающих семинаров </a:t>
          </a:r>
          <a:r>
            <a:rPr lang="ru-RU" sz="2000" dirty="0"/>
            <a:t>для сотрудников (10 </a:t>
          </a:r>
          <a:r>
            <a:rPr lang="ru-RU" sz="2000" dirty="0" smtClean="0"/>
            <a:t>семинаров </a:t>
          </a:r>
          <a:r>
            <a:rPr lang="ru-RU" sz="2000" dirty="0"/>
            <a:t>в 2017/18 </a:t>
          </a:r>
          <a:r>
            <a:rPr lang="ru-RU" sz="2000" dirty="0" err="1"/>
            <a:t>уч.г</a:t>
          </a:r>
          <a:r>
            <a:rPr lang="ru-RU" sz="2000" dirty="0"/>
            <a:t>.)</a:t>
          </a:r>
        </a:p>
      </dgm:t>
    </dgm:pt>
    <dgm:pt modelId="{0382AD3A-6322-432A-9D99-01091F051CF7}" type="parTrans" cxnId="{5D4F879F-75D7-4541-8C5E-EA75FC737FDD}">
      <dgm:prSet/>
      <dgm:spPr/>
      <dgm:t>
        <a:bodyPr/>
        <a:lstStyle/>
        <a:p>
          <a:endParaRPr lang="ru-RU"/>
        </a:p>
      </dgm:t>
    </dgm:pt>
    <dgm:pt modelId="{C3A0928F-3345-49A9-8FC2-C24F686A29AD}" type="sibTrans" cxnId="{5D4F879F-75D7-4541-8C5E-EA75FC737FDD}">
      <dgm:prSet/>
      <dgm:spPr/>
      <dgm:t>
        <a:bodyPr/>
        <a:lstStyle/>
        <a:p>
          <a:endParaRPr lang="ru-RU"/>
        </a:p>
      </dgm:t>
    </dgm:pt>
    <dgm:pt modelId="{D0ACF69B-71EB-45E5-893E-6CF4CB23C06D}">
      <dgm:prSet custT="1"/>
      <dgm:spPr/>
      <dgm:t>
        <a:bodyPr/>
        <a:lstStyle/>
        <a:p>
          <a:r>
            <a:rPr lang="ru-RU" sz="2000" b="1" dirty="0"/>
            <a:t>173</a:t>
          </a:r>
          <a:r>
            <a:rPr lang="ru-RU" sz="2000" dirty="0"/>
            <a:t> преподавателей прошли повышение квалификации по созданию электронных курсов, всего с 2015 г. прошли обучение </a:t>
          </a:r>
          <a:r>
            <a:rPr lang="en-US" sz="2000" dirty="0"/>
            <a:t>~1 000</a:t>
          </a:r>
          <a:r>
            <a:rPr lang="ru-RU" sz="2000" dirty="0"/>
            <a:t> человек </a:t>
          </a:r>
        </a:p>
      </dgm:t>
    </dgm:pt>
    <dgm:pt modelId="{C10184FE-EC86-4D39-9CF3-4CF65176D710}" type="parTrans" cxnId="{C113C220-72B3-4CA3-ADE6-83DEDE3338D7}">
      <dgm:prSet/>
      <dgm:spPr/>
      <dgm:t>
        <a:bodyPr/>
        <a:lstStyle/>
        <a:p>
          <a:endParaRPr lang="ru-RU"/>
        </a:p>
      </dgm:t>
    </dgm:pt>
    <dgm:pt modelId="{27B03816-7926-4836-B73A-6FFBA65FB67E}" type="sibTrans" cxnId="{C113C220-72B3-4CA3-ADE6-83DEDE3338D7}">
      <dgm:prSet/>
      <dgm:spPr/>
      <dgm:t>
        <a:bodyPr/>
        <a:lstStyle/>
        <a:p>
          <a:endParaRPr lang="ru-RU"/>
        </a:p>
      </dgm:t>
    </dgm:pt>
    <dgm:pt modelId="{A33701E3-296B-4781-B2C7-DC5D68DD045E}" type="pres">
      <dgm:prSet presAssocID="{CD0B8863-2567-4C33-8384-E7EB1D4B1B4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6CAAB0-9207-498C-A1DB-7C88D562158D}" type="pres">
      <dgm:prSet presAssocID="{5D464547-4898-48CC-A491-6FD13C171350}" presName="node" presStyleLbl="node1" presStyleIdx="0" presStyleCnt="7" custScaleX="127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03AF0F-E5E9-4C64-A3C0-23BE567726D9}" type="pres">
      <dgm:prSet presAssocID="{52B4D3CF-609B-4917-B8E7-B7CFBC679C5A}" presName="sibTrans" presStyleCnt="0"/>
      <dgm:spPr/>
    </dgm:pt>
    <dgm:pt modelId="{627C1759-8EC8-4C78-AAC2-B8A9CB0DCE49}" type="pres">
      <dgm:prSet presAssocID="{900AE612-BD4A-47C2-BFEC-1F934308261D}" presName="node" presStyleLbl="node1" presStyleIdx="1" presStyleCnt="7" custScaleX="127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807044-E31A-4807-A70B-575D4A4CA42D}" type="pres">
      <dgm:prSet presAssocID="{C40C1595-B41D-4AF4-818E-CA6D1037CB78}" presName="sibTrans" presStyleCnt="0"/>
      <dgm:spPr/>
    </dgm:pt>
    <dgm:pt modelId="{52D40D8E-BA74-454F-A300-B8504D5090B1}" type="pres">
      <dgm:prSet presAssocID="{F2C43F65-57DE-4830-A9C8-0924AB8638AA}" presName="node" presStyleLbl="node1" presStyleIdx="2" presStyleCnt="7" custScaleX="127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F7842E-A2A4-41F3-A8FC-E8380824FEBC}" type="pres">
      <dgm:prSet presAssocID="{C3A0928F-3345-49A9-8FC2-C24F686A29AD}" presName="sibTrans" presStyleCnt="0"/>
      <dgm:spPr/>
    </dgm:pt>
    <dgm:pt modelId="{9CA90F2E-A507-4BD0-ABAA-A85FB1DD48D6}" type="pres">
      <dgm:prSet presAssocID="{C2FA5580-7BD2-423F-8E98-48694F9E2019}" presName="node" presStyleLbl="node1" presStyleIdx="3" presStyleCnt="7" custScaleX="127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BEF9FC-784C-452D-904E-3E78250120E4}" type="pres">
      <dgm:prSet presAssocID="{2F4F6DC9-BE41-47B7-A988-9A6933F15E7B}" presName="sibTrans" presStyleCnt="0"/>
      <dgm:spPr/>
    </dgm:pt>
    <dgm:pt modelId="{7979471D-6FA4-4544-ADEC-6BDD3D2F9296}" type="pres">
      <dgm:prSet presAssocID="{39684B7B-4E98-496E-A59F-44E4989372A7}" presName="node" presStyleLbl="node1" presStyleIdx="4" presStyleCnt="7" custScaleX="127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618865-34B7-4FAC-8169-A17302FDA066}" type="pres">
      <dgm:prSet presAssocID="{689864EB-554B-446B-9C94-11928E356AD0}" presName="sibTrans" presStyleCnt="0"/>
      <dgm:spPr/>
    </dgm:pt>
    <dgm:pt modelId="{9896BEEE-150C-4E0E-816C-E4124B7D8A85}" type="pres">
      <dgm:prSet presAssocID="{D0ACF69B-71EB-45E5-893E-6CF4CB23C06D}" presName="node" presStyleLbl="node1" presStyleIdx="5" presStyleCnt="7" custScaleX="127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7755B-05B0-402A-80B2-BC72B651F6DB}" type="pres">
      <dgm:prSet presAssocID="{27B03816-7926-4836-B73A-6FFBA65FB67E}" presName="sibTrans" presStyleCnt="0"/>
      <dgm:spPr/>
    </dgm:pt>
    <dgm:pt modelId="{EEB81EE1-8CDA-444F-968C-3D81778FACD6}" type="pres">
      <dgm:prSet presAssocID="{21FB6350-D1D9-460C-99F4-F5A81D584FDF}" presName="node" presStyleLbl="node1" presStyleIdx="6" presStyleCnt="7" custScaleX="127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A2D7D3-27A2-429C-83DD-F4C827A5DEB0}" type="presOf" srcId="{CD0B8863-2567-4C33-8384-E7EB1D4B1B41}" destId="{A33701E3-296B-4781-B2C7-DC5D68DD045E}" srcOrd="0" destOrd="0" presId="urn:microsoft.com/office/officeart/2005/8/layout/default"/>
    <dgm:cxn modelId="{095D2F3A-8118-46D1-AC23-D0D218D1EA43}" type="presOf" srcId="{21FB6350-D1D9-460C-99F4-F5A81D584FDF}" destId="{EEB81EE1-8CDA-444F-968C-3D81778FACD6}" srcOrd="0" destOrd="0" presId="urn:microsoft.com/office/officeart/2005/8/layout/default"/>
    <dgm:cxn modelId="{94AEEA3C-CCFC-4160-8795-CDD2432A4AFF}" type="presOf" srcId="{F2C43F65-57DE-4830-A9C8-0924AB8638AA}" destId="{52D40D8E-BA74-454F-A300-B8504D5090B1}" srcOrd="0" destOrd="0" presId="urn:microsoft.com/office/officeart/2005/8/layout/default"/>
    <dgm:cxn modelId="{A24F1E98-F23B-4965-9EA7-979BAD4950DC}" type="presOf" srcId="{C2FA5580-7BD2-423F-8E98-48694F9E2019}" destId="{9CA90F2E-A507-4BD0-ABAA-A85FB1DD48D6}" srcOrd="0" destOrd="0" presId="urn:microsoft.com/office/officeart/2005/8/layout/default"/>
    <dgm:cxn modelId="{35F3A96D-78C0-4FA7-8524-D200E7890C15}" srcId="{CD0B8863-2567-4C33-8384-E7EB1D4B1B41}" destId="{39684B7B-4E98-496E-A59F-44E4989372A7}" srcOrd="4" destOrd="0" parTransId="{D40681AE-81BF-4A36-A35F-373EFF446933}" sibTransId="{689864EB-554B-446B-9C94-11928E356AD0}"/>
    <dgm:cxn modelId="{5D4F879F-75D7-4541-8C5E-EA75FC737FDD}" srcId="{CD0B8863-2567-4C33-8384-E7EB1D4B1B41}" destId="{F2C43F65-57DE-4830-A9C8-0924AB8638AA}" srcOrd="2" destOrd="0" parTransId="{0382AD3A-6322-432A-9D99-01091F051CF7}" sibTransId="{C3A0928F-3345-49A9-8FC2-C24F686A29AD}"/>
    <dgm:cxn modelId="{8B59AAD5-6396-497B-B2EE-25EF7EA120BE}" srcId="{CD0B8863-2567-4C33-8384-E7EB1D4B1B41}" destId="{900AE612-BD4A-47C2-BFEC-1F934308261D}" srcOrd="1" destOrd="0" parTransId="{4B1DA0DD-C7FC-4462-863D-EA3689985219}" sibTransId="{C40C1595-B41D-4AF4-818E-CA6D1037CB78}"/>
    <dgm:cxn modelId="{A0610E26-7BF8-46C4-A1A4-A15A6EF3D857}" type="presOf" srcId="{5D464547-4898-48CC-A491-6FD13C171350}" destId="{E26CAAB0-9207-498C-A1DB-7C88D562158D}" srcOrd="0" destOrd="0" presId="urn:microsoft.com/office/officeart/2005/8/layout/default"/>
    <dgm:cxn modelId="{971714BF-B7E2-4079-8357-E718575047DE}" type="presOf" srcId="{D0ACF69B-71EB-45E5-893E-6CF4CB23C06D}" destId="{9896BEEE-150C-4E0E-816C-E4124B7D8A85}" srcOrd="0" destOrd="0" presId="urn:microsoft.com/office/officeart/2005/8/layout/default"/>
    <dgm:cxn modelId="{2BB7EEF1-20A6-4285-A850-83C8B012F471}" type="presOf" srcId="{39684B7B-4E98-496E-A59F-44E4989372A7}" destId="{7979471D-6FA4-4544-ADEC-6BDD3D2F9296}" srcOrd="0" destOrd="0" presId="urn:microsoft.com/office/officeart/2005/8/layout/default"/>
    <dgm:cxn modelId="{C113C220-72B3-4CA3-ADE6-83DEDE3338D7}" srcId="{CD0B8863-2567-4C33-8384-E7EB1D4B1B41}" destId="{D0ACF69B-71EB-45E5-893E-6CF4CB23C06D}" srcOrd="5" destOrd="0" parTransId="{C10184FE-EC86-4D39-9CF3-4CF65176D710}" sibTransId="{27B03816-7926-4836-B73A-6FFBA65FB67E}"/>
    <dgm:cxn modelId="{06EB51CA-294C-4D07-A934-4239996151B1}" srcId="{CD0B8863-2567-4C33-8384-E7EB1D4B1B41}" destId="{C2FA5580-7BD2-423F-8E98-48694F9E2019}" srcOrd="3" destOrd="0" parTransId="{C62D494A-865D-4035-B03A-E64E31257389}" sibTransId="{2F4F6DC9-BE41-47B7-A988-9A6933F15E7B}"/>
    <dgm:cxn modelId="{6BEE74A7-8C4A-4133-AB9D-CA03328664F6}" srcId="{CD0B8863-2567-4C33-8384-E7EB1D4B1B41}" destId="{5D464547-4898-48CC-A491-6FD13C171350}" srcOrd="0" destOrd="0" parTransId="{25B041EC-3A34-435D-9FBE-623D1AE6FC58}" sibTransId="{52B4D3CF-609B-4917-B8E7-B7CFBC679C5A}"/>
    <dgm:cxn modelId="{0053D1F7-E9CC-4526-8214-1758C825A19B}" srcId="{CD0B8863-2567-4C33-8384-E7EB1D4B1B41}" destId="{21FB6350-D1D9-460C-99F4-F5A81D584FDF}" srcOrd="6" destOrd="0" parTransId="{9D31F62E-7B12-4F38-8CB0-EF5819B140EA}" sibTransId="{1D00E118-6967-48B2-B778-871514566887}"/>
    <dgm:cxn modelId="{CAC1C341-FFA4-458E-9E78-3EFEA514A65C}" type="presOf" srcId="{900AE612-BD4A-47C2-BFEC-1F934308261D}" destId="{627C1759-8EC8-4C78-AAC2-B8A9CB0DCE49}" srcOrd="0" destOrd="0" presId="urn:microsoft.com/office/officeart/2005/8/layout/default"/>
    <dgm:cxn modelId="{518AE667-4A32-4443-B0C0-4242E87E6629}" type="presParOf" srcId="{A33701E3-296B-4781-B2C7-DC5D68DD045E}" destId="{E26CAAB0-9207-498C-A1DB-7C88D562158D}" srcOrd="0" destOrd="0" presId="urn:microsoft.com/office/officeart/2005/8/layout/default"/>
    <dgm:cxn modelId="{C9C1F4F6-90FA-4093-8148-896A6C7E0F55}" type="presParOf" srcId="{A33701E3-296B-4781-B2C7-DC5D68DD045E}" destId="{4C03AF0F-E5E9-4C64-A3C0-23BE567726D9}" srcOrd="1" destOrd="0" presId="urn:microsoft.com/office/officeart/2005/8/layout/default"/>
    <dgm:cxn modelId="{C7DECD01-AC25-4670-9237-541F9148583F}" type="presParOf" srcId="{A33701E3-296B-4781-B2C7-DC5D68DD045E}" destId="{627C1759-8EC8-4C78-AAC2-B8A9CB0DCE49}" srcOrd="2" destOrd="0" presId="urn:microsoft.com/office/officeart/2005/8/layout/default"/>
    <dgm:cxn modelId="{C110523E-F96B-46FA-8A56-EDCE0F04FBD9}" type="presParOf" srcId="{A33701E3-296B-4781-B2C7-DC5D68DD045E}" destId="{6A807044-E31A-4807-A70B-575D4A4CA42D}" srcOrd="3" destOrd="0" presId="urn:microsoft.com/office/officeart/2005/8/layout/default"/>
    <dgm:cxn modelId="{31F929C8-1999-4677-84AD-47F784A7F989}" type="presParOf" srcId="{A33701E3-296B-4781-B2C7-DC5D68DD045E}" destId="{52D40D8E-BA74-454F-A300-B8504D5090B1}" srcOrd="4" destOrd="0" presId="urn:microsoft.com/office/officeart/2005/8/layout/default"/>
    <dgm:cxn modelId="{DAA234BA-EB32-4F23-B0D2-D4DE40B799EC}" type="presParOf" srcId="{A33701E3-296B-4781-B2C7-DC5D68DD045E}" destId="{B0F7842E-A2A4-41F3-A8FC-E8380824FEBC}" srcOrd="5" destOrd="0" presId="urn:microsoft.com/office/officeart/2005/8/layout/default"/>
    <dgm:cxn modelId="{3FD7D027-8469-411E-94F1-E80107C77A69}" type="presParOf" srcId="{A33701E3-296B-4781-B2C7-DC5D68DD045E}" destId="{9CA90F2E-A507-4BD0-ABAA-A85FB1DD48D6}" srcOrd="6" destOrd="0" presId="urn:microsoft.com/office/officeart/2005/8/layout/default"/>
    <dgm:cxn modelId="{A717ACB3-BB33-4966-9E0E-6646D6F093A9}" type="presParOf" srcId="{A33701E3-296B-4781-B2C7-DC5D68DD045E}" destId="{0BBEF9FC-784C-452D-904E-3E78250120E4}" srcOrd="7" destOrd="0" presId="urn:microsoft.com/office/officeart/2005/8/layout/default"/>
    <dgm:cxn modelId="{2E4742A9-128D-4896-AD83-F330C8A68D31}" type="presParOf" srcId="{A33701E3-296B-4781-B2C7-DC5D68DD045E}" destId="{7979471D-6FA4-4544-ADEC-6BDD3D2F9296}" srcOrd="8" destOrd="0" presId="urn:microsoft.com/office/officeart/2005/8/layout/default"/>
    <dgm:cxn modelId="{A3CD567B-2677-4FEE-800C-C589CE6CB742}" type="presParOf" srcId="{A33701E3-296B-4781-B2C7-DC5D68DD045E}" destId="{70618865-34B7-4FAC-8169-A17302FDA066}" srcOrd="9" destOrd="0" presId="urn:microsoft.com/office/officeart/2005/8/layout/default"/>
    <dgm:cxn modelId="{66470835-EF2E-4510-9F59-CA53155BDE6A}" type="presParOf" srcId="{A33701E3-296B-4781-B2C7-DC5D68DD045E}" destId="{9896BEEE-150C-4E0E-816C-E4124B7D8A85}" srcOrd="10" destOrd="0" presId="urn:microsoft.com/office/officeart/2005/8/layout/default"/>
    <dgm:cxn modelId="{492A91C7-DF24-49E5-8FFA-94665E30698B}" type="presParOf" srcId="{A33701E3-296B-4781-B2C7-DC5D68DD045E}" destId="{AAE7755B-05B0-402A-80B2-BC72B651F6DB}" srcOrd="11" destOrd="0" presId="urn:microsoft.com/office/officeart/2005/8/layout/default"/>
    <dgm:cxn modelId="{CDC1162B-C5E5-4F46-B3FE-EE1D96EFEF1D}" type="presParOf" srcId="{A33701E3-296B-4781-B2C7-DC5D68DD045E}" destId="{EEB81EE1-8CDA-444F-968C-3D81778FACD6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CEC391-C440-488E-AF58-A66726778947}">
      <dsp:nvSpPr>
        <dsp:cNvPr id="0" name=""/>
        <dsp:cNvSpPr/>
      </dsp:nvSpPr>
      <dsp:spPr>
        <a:xfrm>
          <a:off x="0" y="0"/>
          <a:ext cx="1199667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49076F-2EAB-4CB5-A929-E89C04F4CA3B}">
      <dsp:nvSpPr>
        <dsp:cNvPr id="0" name=""/>
        <dsp:cNvSpPr/>
      </dsp:nvSpPr>
      <dsp:spPr>
        <a:xfrm>
          <a:off x="0" y="0"/>
          <a:ext cx="11996670" cy="729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/>
            <a:t>Развитие практики </a:t>
          </a:r>
          <a:r>
            <a:rPr lang="ru-RU" sz="2200" kern="1200" dirty="0" err="1"/>
            <a:t>blended</a:t>
          </a:r>
          <a:r>
            <a:rPr lang="ru-RU" sz="2200" kern="1200" dirty="0"/>
            <a:t> </a:t>
          </a:r>
          <a:r>
            <a:rPr lang="ru-RU" sz="2200" kern="1200" dirty="0" err="1"/>
            <a:t>learning</a:t>
          </a:r>
          <a:r>
            <a:rPr lang="ru-RU" sz="2200" kern="1200" dirty="0"/>
            <a:t> на основе ТУИС для основных образовательных программ</a:t>
          </a:r>
        </a:p>
      </dsp:txBody>
      <dsp:txXfrm>
        <a:off x="0" y="0"/>
        <a:ext cx="11996670" cy="729322"/>
      </dsp:txXfrm>
    </dsp:sp>
    <dsp:sp modelId="{C5B36A1A-8117-4BAE-B10E-418CC26B6B86}">
      <dsp:nvSpPr>
        <dsp:cNvPr id="0" name=""/>
        <dsp:cNvSpPr/>
      </dsp:nvSpPr>
      <dsp:spPr>
        <a:xfrm>
          <a:off x="0" y="729322"/>
          <a:ext cx="11996670" cy="0"/>
        </a:xfrm>
        <a:prstGeom prst="line">
          <a:avLst/>
        </a:prstGeom>
        <a:solidFill>
          <a:schemeClr val="accent3">
            <a:hueOff val="108183"/>
            <a:satOff val="1415"/>
            <a:lumOff val="-1737"/>
            <a:alphaOff val="0"/>
          </a:schemeClr>
        </a:solidFill>
        <a:ln w="12700" cap="flat" cmpd="sng" algn="ctr">
          <a:solidFill>
            <a:schemeClr val="accent3">
              <a:hueOff val="108183"/>
              <a:satOff val="1415"/>
              <a:lumOff val="-17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680447-5758-4405-BCED-C45EDF6E6943}">
      <dsp:nvSpPr>
        <dsp:cNvPr id="0" name=""/>
        <dsp:cNvSpPr/>
      </dsp:nvSpPr>
      <dsp:spPr>
        <a:xfrm>
          <a:off x="0" y="729322"/>
          <a:ext cx="11996670" cy="729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/>
            <a:t>Развитие междисциплинарного подхода в образовательной деятельности</a:t>
          </a:r>
          <a:endParaRPr lang="ru-RU" sz="2200" kern="1200" dirty="0"/>
        </a:p>
      </dsp:txBody>
      <dsp:txXfrm>
        <a:off x="0" y="729322"/>
        <a:ext cx="11996670" cy="729322"/>
      </dsp:txXfrm>
    </dsp:sp>
    <dsp:sp modelId="{C04A1EFF-036E-4090-B82B-093EF6EE098D}">
      <dsp:nvSpPr>
        <dsp:cNvPr id="0" name=""/>
        <dsp:cNvSpPr/>
      </dsp:nvSpPr>
      <dsp:spPr>
        <a:xfrm>
          <a:off x="0" y="1458644"/>
          <a:ext cx="11996670" cy="0"/>
        </a:xfrm>
        <a:prstGeom prst="line">
          <a:avLst/>
        </a:prstGeom>
        <a:solidFill>
          <a:schemeClr val="accent3">
            <a:hueOff val="216366"/>
            <a:satOff val="2829"/>
            <a:lumOff val="-3473"/>
            <a:alphaOff val="0"/>
          </a:schemeClr>
        </a:solidFill>
        <a:ln w="12700" cap="flat" cmpd="sng" algn="ctr">
          <a:solidFill>
            <a:schemeClr val="accent3">
              <a:hueOff val="216366"/>
              <a:satOff val="2829"/>
              <a:lumOff val="-347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94B445-708C-42B4-8930-D3670DFECC61}">
      <dsp:nvSpPr>
        <dsp:cNvPr id="0" name=""/>
        <dsp:cNvSpPr/>
      </dsp:nvSpPr>
      <dsp:spPr>
        <a:xfrm>
          <a:off x="0" y="1458644"/>
          <a:ext cx="11996670" cy="729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/>
            <a:t>Обеспечение доступа к научным электронным ресурсам</a:t>
          </a:r>
        </a:p>
      </dsp:txBody>
      <dsp:txXfrm>
        <a:off x="0" y="1458644"/>
        <a:ext cx="11996670" cy="729322"/>
      </dsp:txXfrm>
    </dsp:sp>
    <dsp:sp modelId="{704C23E8-13DE-4F56-95F4-2853625CC328}">
      <dsp:nvSpPr>
        <dsp:cNvPr id="0" name=""/>
        <dsp:cNvSpPr/>
      </dsp:nvSpPr>
      <dsp:spPr>
        <a:xfrm>
          <a:off x="0" y="2187967"/>
          <a:ext cx="11996670" cy="0"/>
        </a:xfrm>
        <a:prstGeom prst="line">
          <a:avLst/>
        </a:prstGeom>
        <a:solidFill>
          <a:schemeClr val="accent3">
            <a:hueOff val="324548"/>
            <a:satOff val="4244"/>
            <a:lumOff val="-5210"/>
            <a:alphaOff val="0"/>
          </a:schemeClr>
        </a:solidFill>
        <a:ln w="12700" cap="flat" cmpd="sng" algn="ctr">
          <a:solidFill>
            <a:schemeClr val="accent3">
              <a:hueOff val="324548"/>
              <a:satOff val="4244"/>
              <a:lumOff val="-521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C98AC9-23C7-4190-AA2C-DA7F8459DAB0}">
      <dsp:nvSpPr>
        <dsp:cNvPr id="0" name=""/>
        <dsp:cNvSpPr/>
      </dsp:nvSpPr>
      <dsp:spPr>
        <a:xfrm>
          <a:off x="0" y="2187967"/>
          <a:ext cx="11996670" cy="729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/>
            <a:t>Проведение международной аккредитации образовательных программ</a:t>
          </a:r>
        </a:p>
      </dsp:txBody>
      <dsp:txXfrm>
        <a:off x="0" y="2187967"/>
        <a:ext cx="11996670" cy="729322"/>
      </dsp:txXfrm>
    </dsp:sp>
    <dsp:sp modelId="{613B0182-EA55-442A-A082-04762C7C690F}">
      <dsp:nvSpPr>
        <dsp:cNvPr id="0" name=""/>
        <dsp:cNvSpPr/>
      </dsp:nvSpPr>
      <dsp:spPr>
        <a:xfrm>
          <a:off x="0" y="2917289"/>
          <a:ext cx="11996670" cy="0"/>
        </a:xfrm>
        <a:prstGeom prst="line">
          <a:avLst/>
        </a:prstGeom>
        <a:solidFill>
          <a:schemeClr val="accent3">
            <a:hueOff val="432731"/>
            <a:satOff val="5659"/>
            <a:lumOff val="-6946"/>
            <a:alphaOff val="0"/>
          </a:schemeClr>
        </a:solidFill>
        <a:ln w="12700" cap="flat" cmpd="sng" algn="ctr">
          <a:solidFill>
            <a:schemeClr val="accent3">
              <a:hueOff val="432731"/>
              <a:satOff val="5659"/>
              <a:lumOff val="-694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B17E1C-0414-420D-9F0E-3D8805932F5C}">
      <dsp:nvSpPr>
        <dsp:cNvPr id="0" name=""/>
        <dsp:cNvSpPr/>
      </dsp:nvSpPr>
      <dsp:spPr>
        <a:xfrm>
          <a:off x="0" y="2917289"/>
          <a:ext cx="11996670" cy="729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/>
            <a:t>Разработка и продвижение MOOC на иностранных языках по основным образовательным программам</a:t>
          </a:r>
        </a:p>
      </dsp:txBody>
      <dsp:txXfrm>
        <a:off x="0" y="2917289"/>
        <a:ext cx="11996670" cy="729322"/>
      </dsp:txXfrm>
    </dsp:sp>
    <dsp:sp modelId="{E9423212-17BA-4C49-B571-971C55325541}">
      <dsp:nvSpPr>
        <dsp:cNvPr id="0" name=""/>
        <dsp:cNvSpPr/>
      </dsp:nvSpPr>
      <dsp:spPr>
        <a:xfrm>
          <a:off x="0" y="3646611"/>
          <a:ext cx="11996670" cy="0"/>
        </a:xfrm>
        <a:prstGeom prst="line">
          <a:avLst/>
        </a:prstGeom>
        <a:solidFill>
          <a:schemeClr val="accent3">
            <a:hueOff val="540914"/>
            <a:satOff val="7074"/>
            <a:lumOff val="-8683"/>
            <a:alphaOff val="0"/>
          </a:schemeClr>
        </a:solidFill>
        <a:ln w="12700" cap="flat" cmpd="sng" algn="ctr">
          <a:solidFill>
            <a:schemeClr val="accent3">
              <a:hueOff val="540914"/>
              <a:satOff val="7074"/>
              <a:lumOff val="-86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A3D7E0-F3CA-4CDD-822E-31CD405D75F7}">
      <dsp:nvSpPr>
        <dsp:cNvPr id="0" name=""/>
        <dsp:cNvSpPr/>
      </dsp:nvSpPr>
      <dsp:spPr>
        <a:xfrm>
          <a:off x="0" y="3646611"/>
          <a:ext cx="11996670" cy="729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/>
            <a:t>Создание международного клуба работодателей, проведение мероприятий в рамках клуба, привлечение работодателей в образовательную деятельность </a:t>
          </a:r>
        </a:p>
      </dsp:txBody>
      <dsp:txXfrm>
        <a:off x="0" y="3646611"/>
        <a:ext cx="11996670" cy="729322"/>
      </dsp:txXfrm>
    </dsp:sp>
    <dsp:sp modelId="{545AE34D-D433-4279-9998-A898723A773B}">
      <dsp:nvSpPr>
        <dsp:cNvPr id="0" name=""/>
        <dsp:cNvSpPr/>
      </dsp:nvSpPr>
      <dsp:spPr>
        <a:xfrm>
          <a:off x="0" y="4375934"/>
          <a:ext cx="11996670" cy="0"/>
        </a:xfrm>
        <a:prstGeom prst="line">
          <a:avLst/>
        </a:prstGeom>
        <a:solidFill>
          <a:schemeClr val="accent3">
            <a:hueOff val="649097"/>
            <a:satOff val="8488"/>
            <a:lumOff val="-10419"/>
            <a:alphaOff val="0"/>
          </a:schemeClr>
        </a:solidFill>
        <a:ln w="12700" cap="flat" cmpd="sng" algn="ctr">
          <a:solidFill>
            <a:schemeClr val="accent3">
              <a:hueOff val="649097"/>
              <a:satOff val="8488"/>
              <a:lumOff val="-1041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23DCA-9161-4213-B096-8A032F6364B5}">
      <dsp:nvSpPr>
        <dsp:cNvPr id="0" name=""/>
        <dsp:cNvSpPr/>
      </dsp:nvSpPr>
      <dsp:spPr>
        <a:xfrm>
          <a:off x="0" y="4375934"/>
          <a:ext cx="11996670" cy="729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/>
            <a:t>Проведение семинаров, специальных курсов, конкурсов, направленных на развитие профессиональных компетенций и трудоустройства студентов и выпускников</a:t>
          </a:r>
        </a:p>
      </dsp:txBody>
      <dsp:txXfrm>
        <a:off x="0" y="4375934"/>
        <a:ext cx="11996670" cy="729322"/>
      </dsp:txXfrm>
    </dsp:sp>
    <dsp:sp modelId="{94116FE6-DE60-468F-8BBA-D44363836CB6}">
      <dsp:nvSpPr>
        <dsp:cNvPr id="0" name=""/>
        <dsp:cNvSpPr/>
      </dsp:nvSpPr>
      <dsp:spPr>
        <a:xfrm>
          <a:off x="0" y="5105256"/>
          <a:ext cx="11996670" cy="0"/>
        </a:xfrm>
        <a:prstGeom prst="line">
          <a:avLst/>
        </a:prstGeom>
        <a:solidFill>
          <a:schemeClr val="accent3">
            <a:hueOff val="757279"/>
            <a:satOff val="9903"/>
            <a:lumOff val="-12156"/>
            <a:alphaOff val="0"/>
          </a:schemeClr>
        </a:solidFill>
        <a:ln w="12700" cap="flat" cmpd="sng" algn="ctr">
          <a:solidFill>
            <a:schemeClr val="accent3">
              <a:hueOff val="757279"/>
              <a:satOff val="9903"/>
              <a:lumOff val="-121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06FEA7-F360-4977-89FB-F5E9BFCAE9A4}">
      <dsp:nvSpPr>
        <dsp:cNvPr id="0" name=""/>
        <dsp:cNvSpPr/>
      </dsp:nvSpPr>
      <dsp:spPr>
        <a:xfrm>
          <a:off x="0" y="5105256"/>
          <a:ext cx="11996670" cy="729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/>
            <a:t>Организация производственных практик за рубежом и / или в зарубежных компаниях в РФ</a:t>
          </a:r>
        </a:p>
      </dsp:txBody>
      <dsp:txXfrm>
        <a:off x="0" y="5105256"/>
        <a:ext cx="11996670" cy="7293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6CAAB0-9207-498C-A1DB-7C88D562158D}">
      <dsp:nvSpPr>
        <dsp:cNvPr id="0" name=""/>
        <dsp:cNvSpPr/>
      </dsp:nvSpPr>
      <dsp:spPr>
        <a:xfrm>
          <a:off x="272306" y="81"/>
          <a:ext cx="3610298" cy="169486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Предоставлен доступ к </a:t>
          </a:r>
          <a:br>
            <a:rPr lang="ru-RU" sz="2000" kern="1200" dirty="0"/>
          </a:br>
          <a:r>
            <a:rPr lang="ru-RU" sz="2000" b="1" kern="1200" dirty="0"/>
            <a:t>55</a:t>
          </a:r>
          <a:r>
            <a:rPr lang="ru-RU" sz="2000" kern="1200" dirty="0"/>
            <a:t> базам данных (+1 БД)</a:t>
          </a:r>
        </a:p>
      </dsp:txBody>
      <dsp:txXfrm>
        <a:off x="272306" y="81"/>
        <a:ext cx="3610298" cy="1694869"/>
      </dsp:txXfrm>
    </dsp:sp>
    <dsp:sp modelId="{627C1759-8EC8-4C78-AAC2-B8A9CB0DCE49}">
      <dsp:nvSpPr>
        <dsp:cNvPr id="0" name=""/>
        <dsp:cNvSpPr/>
      </dsp:nvSpPr>
      <dsp:spPr>
        <a:xfrm>
          <a:off x="4165083" y="81"/>
          <a:ext cx="3610298" cy="1694869"/>
        </a:xfrm>
        <a:prstGeom prst="rect">
          <a:avLst/>
        </a:prstGeom>
        <a:solidFill>
          <a:schemeClr val="accent3">
            <a:hueOff val="126213"/>
            <a:satOff val="1651"/>
            <a:lumOff val="-20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В систему </a:t>
          </a:r>
          <a:r>
            <a:rPr lang="en-US" sz="2000" kern="1200" dirty="0"/>
            <a:t>discovery</a:t>
          </a:r>
          <a:r>
            <a:rPr lang="ru-RU" sz="2000" kern="1200" dirty="0"/>
            <a:t> включено </a:t>
          </a:r>
          <a:r>
            <a:rPr lang="ru-RU" sz="2000" b="1" kern="1200" dirty="0"/>
            <a:t>30</a:t>
          </a:r>
          <a:r>
            <a:rPr lang="ru-RU" sz="2000" kern="1200" dirty="0"/>
            <a:t> баз данных (25 БД в </a:t>
          </a:r>
          <a:br>
            <a:rPr lang="ru-RU" sz="2000" kern="1200" dirty="0"/>
          </a:br>
          <a:r>
            <a:rPr lang="ru-RU" sz="2000" kern="1200" dirty="0"/>
            <a:t>2017/18 </a:t>
          </a:r>
          <a:r>
            <a:rPr lang="ru-RU" sz="2000" kern="1200" dirty="0" err="1"/>
            <a:t>уч.г</a:t>
          </a:r>
          <a:r>
            <a:rPr lang="ru-RU" sz="2000" kern="1200" dirty="0"/>
            <a:t>.)</a:t>
          </a:r>
        </a:p>
      </dsp:txBody>
      <dsp:txXfrm>
        <a:off x="4165083" y="81"/>
        <a:ext cx="3610298" cy="1694869"/>
      </dsp:txXfrm>
    </dsp:sp>
    <dsp:sp modelId="{52D40D8E-BA74-454F-A300-B8504D5090B1}">
      <dsp:nvSpPr>
        <dsp:cNvPr id="0" name=""/>
        <dsp:cNvSpPr/>
      </dsp:nvSpPr>
      <dsp:spPr>
        <a:xfrm>
          <a:off x="8057860" y="81"/>
          <a:ext cx="3610298" cy="1694869"/>
        </a:xfrm>
        <a:prstGeom prst="rect">
          <a:avLst/>
        </a:prstGeom>
        <a:solidFill>
          <a:schemeClr val="accent3">
            <a:hueOff val="252426"/>
            <a:satOff val="3301"/>
            <a:lumOff val="-40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Проведено </a:t>
          </a:r>
          <a:r>
            <a:rPr lang="ru-RU" sz="2000" b="1" kern="1200" dirty="0"/>
            <a:t>14 обучающих семинаров </a:t>
          </a:r>
          <a:r>
            <a:rPr lang="ru-RU" sz="2000" kern="1200" dirty="0"/>
            <a:t>для сотрудников (10 </a:t>
          </a:r>
          <a:r>
            <a:rPr lang="ru-RU" sz="2000" kern="1200" dirty="0" smtClean="0"/>
            <a:t>семинаров </a:t>
          </a:r>
          <a:r>
            <a:rPr lang="ru-RU" sz="2000" kern="1200" dirty="0"/>
            <a:t>в 2017/18 </a:t>
          </a:r>
          <a:r>
            <a:rPr lang="ru-RU" sz="2000" kern="1200" dirty="0" err="1"/>
            <a:t>уч.г</a:t>
          </a:r>
          <a:r>
            <a:rPr lang="ru-RU" sz="2000" kern="1200" dirty="0"/>
            <a:t>.)</a:t>
          </a:r>
        </a:p>
      </dsp:txBody>
      <dsp:txXfrm>
        <a:off x="8057860" y="81"/>
        <a:ext cx="3610298" cy="1694869"/>
      </dsp:txXfrm>
    </dsp:sp>
    <dsp:sp modelId="{9CA90F2E-A507-4BD0-ABAA-A85FB1DD48D6}">
      <dsp:nvSpPr>
        <dsp:cNvPr id="0" name=""/>
        <dsp:cNvSpPr/>
      </dsp:nvSpPr>
      <dsp:spPr>
        <a:xfrm>
          <a:off x="272306" y="1977429"/>
          <a:ext cx="3610298" cy="1694869"/>
        </a:xfrm>
        <a:prstGeom prst="rect">
          <a:avLst/>
        </a:prstGeom>
        <a:solidFill>
          <a:schemeClr val="accent3">
            <a:hueOff val="378640"/>
            <a:satOff val="4952"/>
            <a:lumOff val="-6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ЭБС РУДН увеличилась на </a:t>
          </a:r>
          <a:br>
            <a:rPr lang="ru-RU" sz="2000" kern="1200" dirty="0"/>
          </a:br>
          <a:r>
            <a:rPr lang="ru-RU" sz="2000" b="1" kern="1200" dirty="0"/>
            <a:t>13 380 электронных документов</a:t>
          </a:r>
          <a:endParaRPr lang="en-US" sz="2000" b="1" kern="1200" dirty="0"/>
        </a:p>
      </dsp:txBody>
      <dsp:txXfrm>
        <a:off x="272306" y="1977429"/>
        <a:ext cx="3610298" cy="1694869"/>
      </dsp:txXfrm>
    </dsp:sp>
    <dsp:sp modelId="{7979471D-6FA4-4544-ADEC-6BDD3D2F9296}">
      <dsp:nvSpPr>
        <dsp:cNvPr id="0" name=""/>
        <dsp:cNvSpPr/>
      </dsp:nvSpPr>
      <dsp:spPr>
        <a:xfrm>
          <a:off x="4165083" y="1977429"/>
          <a:ext cx="3610298" cy="1694869"/>
        </a:xfrm>
        <a:prstGeom prst="rect">
          <a:avLst/>
        </a:prstGeom>
        <a:solidFill>
          <a:schemeClr val="accent3">
            <a:hueOff val="504853"/>
            <a:satOff val="6602"/>
            <a:lumOff val="-81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ЭБС РУДН содержит </a:t>
          </a:r>
          <a:r>
            <a:rPr lang="ru-RU" sz="2000" b="1" kern="1200" dirty="0"/>
            <a:t>26 566 полнотекстовых эл. изданий </a:t>
          </a:r>
          <a:r>
            <a:rPr lang="ru-RU" sz="2000" kern="1200" dirty="0"/>
            <a:t>(22 160 в 2017/18 </a:t>
          </a:r>
          <a:r>
            <a:rPr lang="ru-RU" sz="2000" kern="1200" dirty="0" err="1"/>
            <a:t>уч.г</a:t>
          </a:r>
          <a:r>
            <a:rPr lang="ru-RU" sz="2000" kern="1200" dirty="0"/>
            <a:t>.)</a:t>
          </a:r>
        </a:p>
      </dsp:txBody>
      <dsp:txXfrm>
        <a:off x="4165083" y="1977429"/>
        <a:ext cx="3610298" cy="1694869"/>
      </dsp:txXfrm>
    </dsp:sp>
    <dsp:sp modelId="{9896BEEE-150C-4E0E-816C-E4124B7D8A85}">
      <dsp:nvSpPr>
        <dsp:cNvPr id="0" name=""/>
        <dsp:cNvSpPr/>
      </dsp:nvSpPr>
      <dsp:spPr>
        <a:xfrm>
          <a:off x="8057860" y="1977429"/>
          <a:ext cx="3610298" cy="1694869"/>
        </a:xfrm>
        <a:prstGeom prst="rect">
          <a:avLst/>
        </a:prstGeom>
        <a:solidFill>
          <a:schemeClr val="accent3">
            <a:hueOff val="631066"/>
            <a:satOff val="8253"/>
            <a:lumOff val="-101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173</a:t>
          </a:r>
          <a:r>
            <a:rPr lang="ru-RU" sz="2000" kern="1200" dirty="0"/>
            <a:t> преподавателей прошли повышение квалификации по созданию электронных курсов, всего с 2015 г. прошли обучение </a:t>
          </a:r>
          <a:r>
            <a:rPr lang="en-US" sz="2000" kern="1200" dirty="0"/>
            <a:t>~1 000</a:t>
          </a:r>
          <a:r>
            <a:rPr lang="ru-RU" sz="2000" kern="1200" dirty="0"/>
            <a:t> человек </a:t>
          </a:r>
        </a:p>
      </dsp:txBody>
      <dsp:txXfrm>
        <a:off x="8057860" y="1977429"/>
        <a:ext cx="3610298" cy="1694869"/>
      </dsp:txXfrm>
    </dsp:sp>
    <dsp:sp modelId="{EEB81EE1-8CDA-444F-968C-3D81778FACD6}">
      <dsp:nvSpPr>
        <dsp:cNvPr id="0" name=""/>
        <dsp:cNvSpPr/>
      </dsp:nvSpPr>
      <dsp:spPr>
        <a:xfrm>
          <a:off x="4165083" y="3954777"/>
          <a:ext cx="3610298" cy="1694869"/>
        </a:xfrm>
        <a:prstGeom prst="rect">
          <a:avLst/>
        </a:prstGeom>
        <a:solidFill>
          <a:schemeClr val="accent3">
            <a:hueOff val="757279"/>
            <a:satOff val="9903"/>
            <a:lumOff val="-121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В учебном процессе были используются </a:t>
          </a:r>
          <a:r>
            <a:rPr lang="ru-RU" sz="2000" b="1" kern="1200" dirty="0"/>
            <a:t>2900 </a:t>
          </a:r>
          <a:r>
            <a:rPr lang="ru-RU" sz="2000" kern="1200" dirty="0"/>
            <a:t>курсов ТУИС (1 363 в 2017/18 </a:t>
          </a:r>
          <a:r>
            <a:rPr lang="ru-RU" sz="2000" kern="1200" dirty="0" err="1"/>
            <a:t>уч.г</a:t>
          </a:r>
          <a:r>
            <a:rPr lang="ru-RU" sz="2000" kern="1200" dirty="0"/>
            <a:t>.)</a:t>
          </a:r>
        </a:p>
      </dsp:txBody>
      <dsp:txXfrm>
        <a:off x="4165083" y="3954777"/>
        <a:ext cx="3610298" cy="1694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3"/>
            <a:ext cx="2945659" cy="49641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8" y="3"/>
            <a:ext cx="2945659" cy="49641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CC59DEEC-DE7E-CD44-AF7C-218B86874FF2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8" y="9430093"/>
            <a:ext cx="2945659" cy="49641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D45FB765-8FD2-684F-9F48-543BB2C459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2"/>
          </p:nvPr>
        </p:nvSpPr>
        <p:spPr>
          <a:xfrm>
            <a:off x="1" y="9430310"/>
            <a:ext cx="2946346" cy="497917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1731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3"/>
            <a:ext cx="2945659" cy="49641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8" y="3"/>
            <a:ext cx="2945659" cy="49641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AFF89BAF-6959-3046-B943-FEE51985CEF9}" type="datetimeFigureOut">
              <a:rPr lang="en-US" smtClean="0"/>
              <a:pPr/>
              <a:t>8/30/2019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2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430093"/>
            <a:ext cx="2945659" cy="49641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8" y="9430093"/>
            <a:ext cx="2945659" cy="49641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C119760D-F85B-C647-ABC5-35EE68EC79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0540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9760D-F85B-C647-ABC5-35EE68EC79C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606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9760D-F85B-C647-ABC5-35EE68EC79C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460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9760D-F85B-C647-ABC5-35EE68EC79C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984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9760D-F85B-C647-ABC5-35EE68EC79C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647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9760D-F85B-C647-ABC5-35EE68EC79C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689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9760D-F85B-C647-ABC5-35EE68EC79C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977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9760D-F85B-C647-ABC5-35EE68EC79C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68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9760D-F85B-C647-ABC5-35EE68EC79C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41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9760D-F85B-C647-ABC5-35EE68EC79C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982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9760D-F85B-C647-ABC5-35EE68EC79C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658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9760D-F85B-C647-ABC5-35EE68EC79C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14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9760D-F85B-C647-ABC5-35EE68EC79C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95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9760D-F85B-C647-ABC5-35EE68EC79C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28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3D49-BC08-41D5-A2E7-9312D30E12B5}" type="datetime1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71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73462-F9C8-4494-A358-3E6EE10F5AD7}" type="datetime1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040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6CA4-397A-4977-97CB-0F982B88C6A2}" type="datetime1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25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DCF3-E08A-49A1-A306-A1D1C6BF9F1A}" type="datetime1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29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E346-EB2C-492E-B2D3-F14BC863E315}" type="datetime1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73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B6FC-7470-4A59-997E-35A7BC725CB0}" type="datetime1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169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655F-034E-45D6-A895-C5A99AD013D7}" type="datetime1">
              <a:rPr lang="en-US" smtClean="0"/>
              <a:t>8/30/2019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046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921F-1CF0-49B2-A123-4606DEACF9B1}" type="datetime1">
              <a:rPr lang="en-US" smtClean="0"/>
              <a:t>8/30/2019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94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A79C-967D-48D8-94AA-4B548A9F026C}" type="datetime1">
              <a:rPr lang="en-US" smtClean="0"/>
              <a:t>8/30/2019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98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5D970-FD1F-43A9-A712-5D29B9D9EC0B}" type="datetime1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696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8102-1CE9-4CB5-91AF-B7486D19018A}" type="datetime1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766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CCC09-8859-42BC-9BD4-292A4B585158}" type="datetime1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B1AD0-CEE0-234F-8740-2B05DEBC40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04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lob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65" t="20120" r="17689" b="29772"/>
          <a:stretch/>
        </p:blipFill>
        <p:spPr>
          <a:xfrm>
            <a:off x="1" y="0"/>
            <a:ext cx="10129234" cy="6871998"/>
          </a:xfrm>
          <a:prstGeom prst="rect">
            <a:avLst/>
          </a:prstGeom>
        </p:spPr>
      </p:pic>
      <p:pic>
        <p:nvPicPr>
          <p:cNvPr id="2" name="Picture 1" descr="cov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89429"/>
            <a:ext cx="12192000" cy="3782569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880826" y="3613212"/>
            <a:ext cx="9042864" cy="22904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685800">
              <a:lnSpc>
                <a:spcPct val="90000"/>
              </a:lnSpc>
              <a:defRPr/>
            </a:pPr>
            <a:r>
              <a:rPr lang="ru-RU" sz="3200" b="1" dirty="0">
                <a:solidFill>
                  <a:schemeClr val="bg1"/>
                </a:solidFill>
                <a:latin typeface="Trebuchet MS" pitchFamily="34" charset="0"/>
              </a:rPr>
              <a:t>ОБ ОСНОВНЫХ РЕЗУЛЬТАТАХ РАБОТЫ </a:t>
            </a:r>
            <a:br>
              <a:rPr lang="ru-RU" sz="3200" b="1" dirty="0">
                <a:solidFill>
                  <a:schemeClr val="bg1"/>
                </a:solidFill>
                <a:latin typeface="Trebuchet MS" pitchFamily="34" charset="0"/>
              </a:rPr>
            </a:br>
            <a:r>
              <a:rPr lang="ru-RU" sz="3200" b="1" dirty="0">
                <a:solidFill>
                  <a:schemeClr val="bg1"/>
                </a:solidFill>
                <a:latin typeface="Trebuchet MS" pitchFamily="34" charset="0"/>
              </a:rPr>
              <a:t>УЧЕБНОГО БЛОКА РУДН </a:t>
            </a:r>
            <a:br>
              <a:rPr lang="ru-RU" sz="3200" b="1" dirty="0">
                <a:solidFill>
                  <a:schemeClr val="bg1"/>
                </a:solidFill>
                <a:latin typeface="Trebuchet MS" pitchFamily="34" charset="0"/>
              </a:rPr>
            </a:br>
            <a:r>
              <a:rPr lang="ru-RU" sz="3200" b="1" dirty="0">
                <a:solidFill>
                  <a:schemeClr val="bg1"/>
                </a:solidFill>
                <a:latin typeface="Trebuchet MS" pitchFamily="34" charset="0"/>
              </a:rPr>
              <a:t>В 201</a:t>
            </a:r>
            <a:r>
              <a:rPr lang="en-US" sz="3200" b="1" dirty="0">
                <a:solidFill>
                  <a:schemeClr val="bg1"/>
                </a:solidFill>
                <a:latin typeface="Trebuchet MS" pitchFamily="34" charset="0"/>
              </a:rPr>
              <a:t>8</a:t>
            </a:r>
            <a:r>
              <a:rPr lang="ru-RU" sz="3200" b="1" dirty="0">
                <a:solidFill>
                  <a:schemeClr val="bg1"/>
                </a:solidFill>
                <a:latin typeface="Trebuchet MS" pitchFamily="34" charset="0"/>
              </a:rPr>
              <a:t>/201</a:t>
            </a:r>
            <a:r>
              <a:rPr lang="en-US" sz="3200" b="1" dirty="0">
                <a:solidFill>
                  <a:schemeClr val="bg1"/>
                </a:solidFill>
                <a:latin typeface="Trebuchet MS" pitchFamily="34" charset="0"/>
              </a:rPr>
              <a:t>9</a:t>
            </a:r>
            <a:r>
              <a:rPr lang="ru-RU" sz="3200" b="1" dirty="0">
                <a:solidFill>
                  <a:schemeClr val="bg1"/>
                </a:solidFill>
                <a:latin typeface="Trebuchet MS" pitchFamily="34" charset="0"/>
              </a:rPr>
              <a:t> УЧЕБНОМ ГОДУ</a:t>
            </a:r>
            <a:r>
              <a:rPr lang="en-US" sz="3200" b="1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ru-RU" sz="3200" b="1" dirty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ru-RU" sz="3200" b="1" dirty="0">
                <a:solidFill>
                  <a:schemeClr val="bg1"/>
                </a:solidFill>
                <a:latin typeface="Trebuchet MS" pitchFamily="34" charset="0"/>
              </a:rPr>
            </a:br>
            <a:r>
              <a:rPr lang="ru-RU" sz="3200" b="1" dirty="0">
                <a:solidFill>
                  <a:schemeClr val="bg1"/>
                </a:solidFill>
                <a:latin typeface="Trebuchet MS" pitchFamily="34" charset="0"/>
              </a:rPr>
              <a:t>И ЗАДАЧАХ НА 2019/2020 УЧЕБНЫЙ ГОД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890441" y="5324477"/>
            <a:ext cx="4864574" cy="11590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800" i="1">
                <a:solidFill>
                  <a:schemeClr val="bg1"/>
                </a:solidFill>
                <a:latin typeface="Trebuchet MS"/>
                <a:cs typeface="Trebuchet MS"/>
              </a:rPr>
              <a:t>Ефремов А.П.</a:t>
            </a:r>
            <a:endParaRPr lang="ru-RU" sz="2800" i="1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10" y="3183287"/>
            <a:ext cx="4447400" cy="811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4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B9B361B-458E-4C43-8BEC-901B87495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BA4E15CD-3C53-426F-93C4-CF0465A18DD5}"/>
              </a:ext>
            </a:extLst>
          </p:cNvPr>
          <p:cNvSpPr txBox="1">
            <a:spLocks/>
          </p:cNvSpPr>
          <p:nvPr/>
        </p:nvSpPr>
        <p:spPr>
          <a:xfrm>
            <a:off x="0" y="51516"/>
            <a:ext cx="8409904" cy="92074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altLang="ru-RU" sz="28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Международный клуб работодателей, трудоустройство, практики за рубежом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xmlns="" id="{929B61A3-F9E8-4133-91B6-C1621F423C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3755"/>
            <a:ext cx="3288030" cy="600075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4B5BFFF-773C-4C76-B034-7545E19FAAEB}"/>
              </a:ext>
            </a:extLst>
          </p:cNvPr>
          <p:cNvSpPr/>
          <p:nvPr/>
        </p:nvSpPr>
        <p:spPr>
          <a:xfrm>
            <a:off x="92765" y="1094665"/>
            <a:ext cx="11908781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300" b="1" dirty="0">
                <a:ea typeface="Calibri" panose="020F0502020204030204" pitchFamily="34" charset="0"/>
                <a:cs typeface="Times New Roman" panose="02020603050405020304" pitchFamily="18" charset="0"/>
              </a:rPr>
              <a:t>Международный клуб работодателей</a:t>
            </a:r>
            <a:r>
              <a:rPr lang="ru-RU" sz="2300" dirty="0">
                <a:ea typeface="Calibri" panose="020F0502020204030204" pitchFamily="34" charset="0"/>
                <a:cs typeface="Times New Roman" panose="02020603050405020304" pitchFamily="18" charset="0"/>
              </a:rPr>
              <a:t> создан в мае 2019 г.</a:t>
            </a:r>
          </a:p>
          <a:p>
            <a:pPr marL="265113" algn="just"/>
            <a:r>
              <a:rPr lang="ru-RU" sz="2300" b="1" dirty="0">
                <a:ea typeface="Calibri" panose="020F0502020204030204" pitchFamily="34" charset="0"/>
                <a:cs typeface="Times New Roman" panose="02020603050405020304" pitchFamily="18" charset="0"/>
              </a:rPr>
              <a:t>Организации-учредители</a:t>
            </a:r>
            <a:r>
              <a:rPr lang="ru-RU" sz="230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630238" lvl="1" indent="-285750" algn="just">
              <a:buFont typeface="Wingdings" panose="05000000000000000000" pitchFamily="2" charset="2"/>
              <a:buChar char="§"/>
            </a:pPr>
            <a:r>
              <a:rPr lang="ru-RU" sz="2300" dirty="0">
                <a:ea typeface="Calibri" panose="020F0502020204030204" pitchFamily="34" charset="0"/>
                <a:cs typeface="Times New Roman" panose="02020603050405020304" pitchFamily="18" charset="0"/>
              </a:rPr>
              <a:t>РУДН</a:t>
            </a:r>
          </a:p>
          <a:p>
            <a:pPr marL="630238" lvl="1" indent="-285750" algn="just">
              <a:buFont typeface="Wingdings" panose="05000000000000000000" pitchFamily="2" charset="2"/>
              <a:buChar char="§"/>
            </a:pPr>
            <a:r>
              <a:rPr lang="ru-RU" sz="2300" dirty="0">
                <a:ea typeface="Calibri" panose="020F0502020204030204" pitchFamily="34" charset="0"/>
                <a:cs typeface="Times New Roman" panose="02020603050405020304" pitchFamily="18" charset="0"/>
              </a:rPr>
              <a:t>Московская торгово-промышленная плата</a:t>
            </a:r>
          </a:p>
          <a:p>
            <a:pPr marL="630238" lvl="1" indent="-285750" algn="just">
              <a:buFont typeface="Wingdings" panose="05000000000000000000" pitchFamily="2" charset="2"/>
              <a:buChar char="§"/>
            </a:pPr>
            <a:r>
              <a:rPr lang="ru-RU" sz="2300" dirty="0">
                <a:ea typeface="Calibri" panose="020F0502020204030204" pitchFamily="34" charset="0"/>
                <a:cs typeface="Times New Roman" panose="02020603050405020304" pitchFamily="18" charset="0"/>
              </a:rPr>
              <a:t>Холдинг «Московский аэропорт Домодедово», кадровый холдинг «Анкор»</a:t>
            </a:r>
          </a:p>
          <a:p>
            <a:pPr marL="630238" lvl="1" indent="-285750" algn="just">
              <a:buFont typeface="Wingdings" panose="05000000000000000000" pitchFamily="2" charset="2"/>
              <a:buChar char="§"/>
            </a:pPr>
            <a:r>
              <a:rPr lang="ru-RU" sz="2300" dirty="0">
                <a:ea typeface="Calibri" panose="020F0502020204030204" pitchFamily="34" charset="0"/>
                <a:cs typeface="Times New Roman" panose="02020603050405020304" pitchFamily="18" charset="0"/>
              </a:rPr>
              <a:t>Торгово-промышленная палата «Россия-Бразилия»</a:t>
            </a:r>
          </a:p>
          <a:p>
            <a:pPr marL="630238" lvl="1" indent="-285750" algn="just">
              <a:buFont typeface="Wingdings" panose="05000000000000000000" pitchFamily="2" charset="2"/>
              <a:buChar char="§"/>
            </a:pPr>
            <a:r>
              <a:rPr lang="ru-RU" sz="2300" dirty="0">
                <a:ea typeface="Calibri" panose="020F0502020204030204" pitchFamily="34" charset="0"/>
                <a:cs typeface="Times New Roman" panose="02020603050405020304" pitchFamily="18" charset="0"/>
              </a:rPr>
              <a:t>Международная компания «</a:t>
            </a:r>
            <a:r>
              <a:rPr lang="ru-RU" sz="2300" dirty="0" err="1">
                <a:ea typeface="Calibri" panose="020F0502020204030204" pitchFamily="34" charset="0"/>
                <a:cs typeface="Times New Roman" panose="02020603050405020304" pitchFamily="18" charset="0"/>
              </a:rPr>
              <a:t>Сингента</a:t>
            </a:r>
            <a:r>
              <a:rPr lang="ru-RU" sz="2300" dirty="0"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marL="285750" lvl="1" indent="-285750" algn="just">
              <a:buFont typeface="Wingdings" panose="05000000000000000000" pitchFamily="2" charset="2"/>
              <a:buChar char="§"/>
            </a:pPr>
            <a:endParaRPr lang="ru-RU" sz="2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300" b="1" dirty="0">
                <a:ea typeface="Calibri" panose="020F0502020204030204" pitchFamily="34" charset="0"/>
                <a:cs typeface="Times New Roman" panose="02020603050405020304" pitchFamily="18" charset="0"/>
              </a:rPr>
              <a:t>Трудоустройство выпускников</a:t>
            </a:r>
            <a:r>
              <a:rPr lang="ru-RU" sz="2300" dirty="0">
                <a:ea typeface="Calibri" panose="020F0502020204030204" pitchFamily="34" charset="0"/>
                <a:cs typeface="Times New Roman" panose="02020603050405020304" pitchFamily="18" charset="0"/>
              </a:rPr>
              <a:t>: 600 человек (280 – иностранцы из 61 страны) трудоустроены за рубежом (Бразилия, Коста-Рика, Нигерия, Бангладеш, Вьетнам, Ангола, Ливан, Испания, Экваториальная </a:t>
            </a:r>
            <a:r>
              <a:rPr lang="ru-RU" sz="2300" dirty="0" err="1">
                <a:ea typeface="Calibri" panose="020F0502020204030204" pitchFamily="34" charset="0"/>
                <a:cs typeface="Times New Roman" panose="02020603050405020304" pitchFamily="18" charset="0"/>
              </a:rPr>
              <a:t>Гвинея,Эквадор</a:t>
            </a:r>
            <a:r>
              <a:rPr lang="ru-RU" sz="2300" dirty="0">
                <a:ea typeface="Calibri" panose="020F0502020204030204" pitchFamily="34" charset="0"/>
                <a:cs typeface="Times New Roman" panose="02020603050405020304" pitchFamily="18" charset="0"/>
              </a:rPr>
              <a:t> и т.д.) и в международных российских компаниях (</a:t>
            </a:r>
            <a:r>
              <a:rPr lang="ru-RU" sz="2300" dirty="0" err="1">
                <a:ea typeface="Calibri" panose="020F0502020204030204" pitchFamily="34" charset="0"/>
                <a:cs typeface="Times New Roman" panose="02020603050405020304" pitchFamily="18" charset="0"/>
              </a:rPr>
              <a:t>Deloitte</a:t>
            </a:r>
            <a:r>
              <a:rPr lang="ru-RU" sz="2300" dirty="0"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ru-RU" sz="2300" dirty="0" err="1">
                <a:ea typeface="Calibri" panose="020F0502020204030204" pitchFamily="34" charset="0"/>
                <a:cs typeface="Times New Roman" panose="02020603050405020304" pitchFamily="18" charset="0"/>
              </a:rPr>
              <a:t>Brunel</a:t>
            </a:r>
            <a:r>
              <a:rPr lang="ru-RU" sz="2300" dirty="0">
                <a:ea typeface="Calibri" panose="020F0502020204030204" pitchFamily="34" charset="0"/>
                <a:cs typeface="Times New Roman" panose="02020603050405020304" pitchFamily="18" charset="0"/>
              </a:rPr>
              <a:t>, банк Солидарность, </a:t>
            </a:r>
            <a:r>
              <a:rPr lang="ru-RU" sz="2300" dirty="0" err="1">
                <a:ea typeface="Calibri" panose="020F0502020204030204" pitchFamily="34" charset="0"/>
                <a:cs typeface="Times New Roman" panose="02020603050405020304" pitchFamily="18" charset="0"/>
              </a:rPr>
              <a:t>Freshvale</a:t>
            </a:r>
            <a:r>
              <a:rPr lang="ru-RU" sz="23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ea typeface="Calibri" panose="020F0502020204030204" pitchFamily="34" charset="0"/>
                <a:cs typeface="Times New Roman" panose="02020603050405020304" pitchFamily="18" charset="0"/>
              </a:rPr>
              <a:t>Ahmad</a:t>
            </a:r>
            <a:r>
              <a:rPr lang="ru-RU" sz="23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ea typeface="Calibri" panose="020F0502020204030204" pitchFamily="34" charset="0"/>
                <a:cs typeface="Times New Roman" panose="02020603050405020304" pitchFamily="18" charset="0"/>
              </a:rPr>
              <a:t>Tea</a:t>
            </a:r>
            <a:r>
              <a:rPr lang="ru-RU" sz="23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ea typeface="Calibri" panose="020F0502020204030204" pitchFamily="34" charset="0"/>
                <a:cs typeface="Times New Roman" panose="02020603050405020304" pitchFamily="18" charset="0"/>
              </a:rPr>
              <a:t>Nestle</a:t>
            </a:r>
            <a:r>
              <a:rPr lang="ru-RU" sz="23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ea typeface="Calibri" panose="020F0502020204030204" pitchFamily="34" charset="0"/>
                <a:cs typeface="Times New Roman" panose="02020603050405020304" pitchFamily="18" charset="0"/>
              </a:rPr>
              <a:t>Samsung</a:t>
            </a:r>
            <a:r>
              <a:rPr lang="ru-RU" sz="23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ea typeface="Calibri" panose="020F0502020204030204" pitchFamily="34" charset="0"/>
                <a:cs typeface="Times New Roman" panose="02020603050405020304" pitchFamily="18" charset="0"/>
              </a:rPr>
              <a:t>Л´Этуаль</a:t>
            </a:r>
            <a:r>
              <a:rPr lang="ru-RU" sz="2300" dirty="0">
                <a:ea typeface="Calibri" panose="020F0502020204030204" pitchFamily="34" charset="0"/>
                <a:cs typeface="Times New Roman" panose="02020603050405020304" pitchFamily="18" charset="0"/>
              </a:rPr>
              <a:t> и т.д.)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300" dirty="0">
                <a:ea typeface="Calibri" panose="020F0502020204030204" pitchFamily="34" charset="0"/>
              </a:rPr>
              <a:t>С 2018/19 </a:t>
            </a:r>
            <a:r>
              <a:rPr lang="ru-RU" sz="2300" dirty="0" err="1">
                <a:ea typeface="Calibri" panose="020F0502020204030204" pitchFamily="34" charset="0"/>
              </a:rPr>
              <a:t>уч.г</a:t>
            </a:r>
            <a:r>
              <a:rPr lang="ru-RU" sz="2300" dirty="0">
                <a:ea typeface="Calibri" panose="020F0502020204030204" pitchFamily="34" charset="0"/>
              </a:rPr>
              <a:t>. практику за рубежом прошло </a:t>
            </a:r>
            <a:r>
              <a:rPr lang="ru-RU" sz="2300" dirty="0"/>
              <a:t>233 (</a:t>
            </a:r>
            <a:r>
              <a:rPr lang="en-US" sz="2300" dirty="0"/>
              <a:t>~</a:t>
            </a:r>
            <a:r>
              <a:rPr lang="ru-RU" sz="2300" dirty="0"/>
              <a:t>5% всех иностранных практикантов)</a:t>
            </a:r>
            <a:r>
              <a:rPr lang="ru-RU" sz="2300" b="1" dirty="0">
                <a:ea typeface="Calibri" panose="020F0502020204030204" pitchFamily="34" charset="0"/>
              </a:rPr>
              <a:t> обучающихся</a:t>
            </a:r>
            <a:r>
              <a:rPr lang="ru-RU" sz="2300" dirty="0">
                <a:ea typeface="Calibri" panose="020F0502020204030204" pitchFamily="34" charset="0"/>
              </a:rPr>
              <a:t> в </a:t>
            </a:r>
            <a:r>
              <a:rPr lang="ru-RU" sz="2300" b="1" dirty="0">
                <a:ea typeface="Calibri" panose="020F0502020204030204" pitchFamily="34" charset="0"/>
              </a:rPr>
              <a:t>30 странах</a:t>
            </a:r>
            <a:r>
              <a:rPr lang="ru-RU" sz="2300" dirty="0">
                <a:ea typeface="Calibri" panose="020F0502020204030204" pitchFamily="34" charset="0"/>
              </a:rPr>
              <a:t> </a:t>
            </a:r>
            <a:endParaRPr lang="ru-RU" sz="23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380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B9B361B-458E-4C43-8BEC-901B87495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BA4E15CD-3C53-426F-93C4-CF0465A18DD5}"/>
              </a:ext>
            </a:extLst>
          </p:cNvPr>
          <p:cNvSpPr txBox="1">
            <a:spLocks/>
          </p:cNvSpPr>
          <p:nvPr/>
        </p:nvSpPr>
        <p:spPr>
          <a:xfrm>
            <a:off x="0" y="51516"/>
            <a:ext cx="8409904" cy="920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altLang="ru-RU" sz="28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Прием иностранных НПР на работу в РУДН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xmlns="" id="{929B61A3-F9E8-4133-91B6-C1621F423C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3755"/>
            <a:ext cx="3288030" cy="600075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4B5BFFF-773C-4C76-B034-7545E19FAAEB}"/>
              </a:ext>
            </a:extLst>
          </p:cNvPr>
          <p:cNvSpPr/>
          <p:nvPr/>
        </p:nvSpPr>
        <p:spPr>
          <a:xfrm>
            <a:off x="341290" y="1187165"/>
            <a:ext cx="1131409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b="1" dirty="0"/>
              <a:t>План-2019</a:t>
            </a:r>
            <a:r>
              <a:rPr lang="ru-RU" sz="2400" dirty="0"/>
              <a:t>: 8,5%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b="1" dirty="0"/>
              <a:t>Факт</a:t>
            </a:r>
            <a:r>
              <a:rPr lang="ru-RU" sz="2400" dirty="0"/>
              <a:t> (первое полугодие 2019 г.): ССЧ – </a:t>
            </a:r>
            <a:r>
              <a:rPr lang="ru-RU" sz="2400" b="1" dirty="0"/>
              <a:t>127,9 ставок, 7,71% </a:t>
            </a:r>
            <a:r>
              <a:rPr lang="ru-RU" sz="2400" dirty="0"/>
              <a:t>из более чем </a:t>
            </a:r>
            <a:r>
              <a:rPr lang="ru-RU" sz="2400" b="1" dirty="0"/>
              <a:t>70 стран </a:t>
            </a:r>
            <a:r>
              <a:rPr lang="ru-RU" sz="2400" dirty="0"/>
              <a:t>мира(82,15 ставок в прошлом году) 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На работу приняты иностранные преподаватели, среди которых ученые с мировым именем, преподаватели-практики, носители языка, а также собственный кадровый резерв РУДН – иностранные аспиранты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Все ОУП получили и выполняют плановые значения по приглашению иностранных ППС из других вузов в целях постепенной замены основного массива аспирантов на опытных специалистов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Среди аспирантов проведен отбор наиболее талантливых кандидатов для дальнейшей работы в РУДН</a:t>
            </a:r>
          </a:p>
        </p:txBody>
      </p:sp>
    </p:spTree>
    <p:extLst>
      <p:ext uri="{BB962C8B-B14F-4D97-AF65-F5344CB8AC3E}">
        <p14:creationId xmlns:p14="http://schemas.microsoft.com/office/powerpoint/2010/main" val="3610117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/>
          </p:cNvSpPr>
          <p:nvPr/>
        </p:nvSpPr>
        <p:spPr>
          <a:xfrm>
            <a:off x="1524000" y="2515652"/>
            <a:ext cx="9142056" cy="9207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 defTabSz="685800">
              <a:lnSpc>
                <a:spcPct val="160000"/>
              </a:lnSpc>
              <a:spcBef>
                <a:spcPct val="0"/>
              </a:spcBef>
              <a:defRPr/>
            </a:pPr>
            <a:r>
              <a:rPr lang="ru-RU" altLang="ru-RU" sz="32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Иные мероприятия, реализованные учебным блоком в 2018/19 </a:t>
            </a:r>
            <a:r>
              <a:rPr lang="ru-RU" altLang="ru-RU" sz="3200" b="1" cap="small" dirty="0" err="1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уч.г</a:t>
            </a:r>
            <a:r>
              <a:rPr lang="ru-RU" altLang="ru-RU" sz="32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3755"/>
            <a:ext cx="328803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878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2702" y="921677"/>
            <a:ext cx="11726595" cy="5688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200"/>
              </a:spcAft>
            </a:pPr>
            <a:r>
              <a:rPr lang="ru-RU" sz="2100" u="sng" dirty="0"/>
              <a:t>С целью </a:t>
            </a:r>
            <a:r>
              <a:rPr lang="ru-RU" sz="2100" b="1" u="sng" dirty="0"/>
              <a:t>сокращения аудиторной нагрузки </a:t>
            </a:r>
            <a:r>
              <a:rPr lang="ru-RU" sz="2100" u="sng" dirty="0"/>
              <a:t>ППС был реализован следующий комплекс мер: </a:t>
            </a:r>
          </a:p>
          <a:p>
            <a:pPr marL="285750" indent="-28575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2100" b="1" dirty="0"/>
              <a:t>Сокращение аудиторных часов</a:t>
            </a:r>
            <a:r>
              <a:rPr lang="ru-RU" sz="2100" dirty="0"/>
              <a:t> в учебных планах на </a:t>
            </a:r>
            <a:r>
              <a:rPr lang="ru-RU" sz="2100" b="1" dirty="0"/>
              <a:t>10,5%</a:t>
            </a:r>
            <a:endParaRPr lang="ru-RU" sz="2100" dirty="0"/>
          </a:p>
          <a:p>
            <a:pPr marL="285750" indent="-28575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2100" b="1" dirty="0"/>
              <a:t>Привлечение аспирантов</a:t>
            </a:r>
            <a:r>
              <a:rPr lang="ru-RU" sz="2100" dirty="0"/>
              <a:t> к проведению семинарских, практических и лабораторных занятий — </a:t>
            </a:r>
            <a:r>
              <a:rPr lang="ru-RU" sz="2100" b="1" dirty="0"/>
              <a:t>934 аспиранта (71% </a:t>
            </a:r>
            <a:r>
              <a:rPr lang="ru-RU" sz="2100" dirty="0"/>
              <a:t>от общего числа аспирантов), </a:t>
            </a:r>
            <a:r>
              <a:rPr lang="ru-RU" sz="2100" b="1" dirty="0"/>
              <a:t>7,4% </a:t>
            </a:r>
            <a:r>
              <a:rPr lang="ru-RU" sz="2100" dirty="0"/>
              <a:t>всех ставок ППС РУДН</a:t>
            </a:r>
            <a:r>
              <a:rPr lang="ru-RU" sz="2100" b="1" dirty="0"/>
              <a:t> </a:t>
            </a:r>
            <a:br>
              <a:rPr lang="ru-RU" sz="2100" b="1" dirty="0"/>
            </a:br>
            <a:r>
              <a:rPr lang="ru-RU" sz="2100" dirty="0"/>
              <a:t>(</a:t>
            </a:r>
            <a:r>
              <a:rPr lang="ru-RU" sz="2100" b="1" dirty="0"/>
              <a:t>843 аспиранта </a:t>
            </a:r>
            <a:r>
              <a:rPr lang="ru-RU" sz="2100" dirty="0"/>
              <a:t>в 2017/18 учебном году)</a:t>
            </a:r>
          </a:p>
          <a:p>
            <a:pPr marL="285750" indent="-28575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ru-RU" sz="2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100" b="1" dirty="0">
                <a:ea typeface="Calibri" panose="020F0502020204030204" pitchFamily="34" charset="0"/>
                <a:cs typeface="Times New Roman" panose="02020603050405020304" pitchFamily="18" charset="0"/>
              </a:rPr>
              <a:t>В 2018/19 учебном году </a:t>
            </a:r>
            <a:r>
              <a:rPr lang="ru-RU" sz="2100" dirty="0">
                <a:ea typeface="Calibri" panose="020F0502020204030204" pitchFamily="34" charset="0"/>
                <a:cs typeface="Times New Roman" panose="02020603050405020304" pitchFamily="18" charset="0"/>
              </a:rPr>
              <a:t>основными учебными подразделениями были </a:t>
            </a:r>
            <a:r>
              <a:rPr lang="ru-RU" sz="2100" b="1" dirty="0">
                <a:ea typeface="Calibri" panose="020F0502020204030204" pitchFamily="34" charset="0"/>
                <a:cs typeface="Times New Roman" panose="02020603050405020304" pitchFamily="18" charset="0"/>
              </a:rPr>
              <a:t>обновлены</a:t>
            </a:r>
            <a:r>
              <a:rPr lang="ru-RU" sz="2100" dirty="0">
                <a:ea typeface="Calibri" panose="020F0502020204030204" pitchFamily="34" charset="0"/>
                <a:cs typeface="Times New Roman" panose="02020603050405020304" pitchFamily="18" charset="0"/>
              </a:rPr>
              <a:t> более </a:t>
            </a:r>
            <a:br>
              <a:rPr lang="ru-RU" sz="21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100" b="1" dirty="0">
                <a:ea typeface="Calibri" panose="020F0502020204030204" pitchFamily="34" charset="0"/>
                <a:cs typeface="Times New Roman" panose="02020603050405020304" pitchFamily="18" charset="0"/>
              </a:rPr>
              <a:t>800 учебно-методических комплексов, </a:t>
            </a:r>
            <a:r>
              <a:rPr lang="ru-RU" sz="2100" dirty="0">
                <a:ea typeface="Calibri" panose="020F0502020204030204" pitchFamily="34" charset="0"/>
                <a:cs typeface="Times New Roman" panose="02020603050405020304" pitchFamily="18" charset="0"/>
              </a:rPr>
              <a:t>всего с 2015/16 </a:t>
            </a:r>
            <a:r>
              <a:rPr lang="ru-RU" sz="2100" dirty="0" err="1">
                <a:ea typeface="Calibri" panose="020F0502020204030204" pitchFamily="34" charset="0"/>
                <a:cs typeface="Times New Roman" panose="02020603050405020304" pitchFamily="18" charset="0"/>
              </a:rPr>
              <a:t>уч.г</a:t>
            </a:r>
            <a:r>
              <a:rPr lang="ru-RU" sz="2100" dirty="0">
                <a:ea typeface="Calibri" panose="020F0502020204030204" pitchFamily="34" charset="0"/>
                <a:cs typeface="Times New Roman" panose="02020603050405020304" pitchFamily="18" charset="0"/>
              </a:rPr>
              <a:t>. обновлено более 4000 УМК. </a:t>
            </a:r>
          </a:p>
          <a:p>
            <a:pPr algn="just">
              <a:spcAft>
                <a:spcPts val="0"/>
              </a:spcAft>
              <a:tabLst>
                <a:tab pos="540385" algn="l"/>
              </a:tabLst>
            </a:pPr>
            <a:r>
              <a:rPr lang="ru-RU" sz="21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indent="450215" algn="just">
              <a:spcAft>
                <a:spcPts val="0"/>
              </a:spcAft>
              <a:tabLst>
                <a:tab pos="540385" algn="l"/>
              </a:tabLst>
            </a:pPr>
            <a:r>
              <a:rPr lang="ru-RU" sz="21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Также в 2018/19 учебном году в Университете: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0385" algn="l"/>
              </a:tabLst>
            </a:pPr>
            <a:r>
              <a:rPr lang="ru-RU" sz="2100" dirty="0">
                <a:ea typeface="Calibri" panose="020F0502020204030204" pitchFamily="34" charset="0"/>
                <a:cs typeface="Times New Roman" panose="02020603050405020304" pitchFamily="18" charset="0"/>
              </a:rPr>
              <a:t>Открыто более 19 новых образовательных программ (из которых 5 – совместные)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0385" algn="l"/>
              </a:tabLst>
            </a:pPr>
            <a:r>
              <a:rPr lang="ru-RU" sz="2100" dirty="0">
                <a:ea typeface="Calibri" panose="020F0502020204030204" pitchFamily="34" charset="0"/>
                <a:cs typeface="Times New Roman" panose="02020603050405020304" pitchFamily="18" charset="0"/>
              </a:rPr>
              <a:t>Реализовано 84 образовательных программы на иностранных языках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0385" algn="l"/>
              </a:tabLst>
            </a:pPr>
            <a:r>
              <a:rPr lang="ru-RU" sz="2100" dirty="0">
                <a:ea typeface="Calibri" panose="020F0502020204030204" pitchFamily="34" charset="0"/>
                <a:cs typeface="Times New Roman" panose="02020603050405020304" pitchFamily="18" charset="0"/>
              </a:rPr>
              <a:t>Всего реализовано более 400 образовательных программ бакалавриата, специалитета, магистратуры, аспирантуры и ординатуры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0385" algn="l"/>
              </a:tabLst>
            </a:pPr>
            <a:r>
              <a:rPr lang="ru-RU" sz="2100" dirty="0">
                <a:cs typeface="Times New Roman" panose="02020603050405020304" pitchFamily="18" charset="0"/>
              </a:rPr>
              <a:t>Выполнен указ Президента РФ от 2012 г. о повышении средней заработной платы ППС и НПР до 200% от средней по региону в 2018/19 </a:t>
            </a:r>
            <a:r>
              <a:rPr lang="ru-RU" sz="2100" dirty="0" err="1">
                <a:cs typeface="Times New Roman" panose="02020603050405020304" pitchFamily="18" charset="0"/>
              </a:rPr>
              <a:t>уч.г</a:t>
            </a:r>
            <a:r>
              <a:rPr lang="ru-RU" sz="2100" dirty="0"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0385" algn="l"/>
              </a:tabLst>
            </a:pPr>
            <a:r>
              <a:rPr lang="ru-RU" sz="2100" dirty="0">
                <a:cs typeface="Times New Roman" panose="02020603050405020304" pitchFamily="18" charset="0"/>
              </a:rPr>
              <a:t>Назначены кураторы для </a:t>
            </a:r>
            <a:r>
              <a:rPr lang="ru-RU" sz="2100" dirty="0" err="1">
                <a:cs typeface="Times New Roman" panose="02020603050405020304" pitchFamily="18" charset="0"/>
              </a:rPr>
              <a:t>высокобалльников</a:t>
            </a:r>
            <a:endParaRPr lang="ru-RU" sz="2100" dirty="0"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 txBox="1">
            <a:spLocks/>
          </p:cNvSpPr>
          <p:nvPr/>
        </p:nvSpPr>
        <p:spPr>
          <a:xfrm>
            <a:off x="0" y="84076"/>
            <a:ext cx="8610600" cy="920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altLang="ru-RU" sz="28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Изменения в учебном процессе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3755"/>
            <a:ext cx="328803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04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B9B361B-458E-4C43-8BEC-901B87495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BA4E15CD-3C53-426F-93C4-CF0465A18DD5}"/>
              </a:ext>
            </a:extLst>
          </p:cNvPr>
          <p:cNvSpPr txBox="1">
            <a:spLocks/>
          </p:cNvSpPr>
          <p:nvPr/>
        </p:nvSpPr>
        <p:spPr>
          <a:xfrm>
            <a:off x="0" y="51516"/>
            <a:ext cx="8610600" cy="920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altLang="ru-RU" sz="28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Государственная аккредитация РУДН 2019 г. – общая справка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xmlns="" id="{929B61A3-F9E8-4133-91B6-C1621F423C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3755"/>
            <a:ext cx="3288030" cy="600075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CAAC0F0-7518-48F6-BEEB-2B91AD31298D}"/>
              </a:ext>
            </a:extLst>
          </p:cNvPr>
          <p:cNvSpPr/>
          <p:nvPr/>
        </p:nvSpPr>
        <p:spPr>
          <a:xfrm>
            <a:off x="212034" y="948919"/>
            <a:ext cx="11834191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200" dirty="0"/>
              <a:t>Всего к аккредитации заявлено 417 программ бакалавриата, специалитета, магистратуры, аспирантуры и ординатуры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200" dirty="0"/>
              <a:t>16.08.2019 заявление на государственную аккредитацию принято Рособрнадзором к рассмотрению по существу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200" dirty="0"/>
              <a:t>Все документы по ООП РУДН размещены на официальном сайте, сейчас Рособрнадзором ведется первичная проверка документов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200" dirty="0"/>
              <a:t>По результатам рассмотрения представленных сведений и размещенных на сайте документов Рособрнадзором будет сформирована аккредитационная комиссия в </a:t>
            </a:r>
            <a:r>
              <a:rPr lang="ru-RU" sz="2200"/>
              <a:t>срок </a:t>
            </a:r>
            <a:r>
              <a:rPr lang="ru-RU" sz="2200" smtClean="0"/>
              <a:t>16.09.2019</a:t>
            </a:r>
            <a:endParaRPr lang="ru-RU" sz="2200" dirty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200" dirty="0"/>
              <a:t>Особое внимание – на документы: </a:t>
            </a:r>
          </a:p>
          <a:p>
            <a:pPr marL="1073150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ru-RU" sz="2200" dirty="0"/>
              <a:t>УМК и матрицы компетенций</a:t>
            </a:r>
          </a:p>
          <a:p>
            <a:pPr marL="1073150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ru-RU" sz="2200" dirty="0"/>
              <a:t>Кадровые справки</a:t>
            </a:r>
          </a:p>
          <a:p>
            <a:pPr marL="1073150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ru-RU" sz="2200" dirty="0"/>
              <a:t>Сведения о лабораториях и инфраструктуре</a:t>
            </a:r>
          </a:p>
          <a:p>
            <a:pPr marL="357188" indent="-35718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200" dirty="0"/>
              <a:t>Возможна проверка остаточных знаний</a:t>
            </a:r>
          </a:p>
        </p:txBody>
      </p:sp>
    </p:spTree>
    <p:extLst>
      <p:ext uri="{BB962C8B-B14F-4D97-AF65-F5344CB8AC3E}">
        <p14:creationId xmlns:p14="http://schemas.microsoft.com/office/powerpoint/2010/main" val="83899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B9B361B-458E-4C43-8BEC-901B87495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BA4E15CD-3C53-426F-93C4-CF0465A18DD5}"/>
              </a:ext>
            </a:extLst>
          </p:cNvPr>
          <p:cNvSpPr txBox="1">
            <a:spLocks/>
          </p:cNvSpPr>
          <p:nvPr/>
        </p:nvSpPr>
        <p:spPr>
          <a:xfrm>
            <a:off x="0" y="51516"/>
            <a:ext cx="8610600" cy="920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altLang="ru-RU" sz="28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Государственная аккредитация РУДН 2019 г. – основные проблемы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xmlns="" id="{929B61A3-F9E8-4133-91B6-C1621F423C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3755"/>
            <a:ext cx="3288030" cy="60007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25512" y="926287"/>
            <a:ext cx="11740975" cy="564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600"/>
              </a:spcAft>
            </a:pPr>
            <a:r>
              <a:rPr lang="ru-RU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По итогам проверки документации и работы с ОУП учебных блок отмечает:</a:t>
            </a: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ea typeface="Calibri" panose="020F0502020204030204" pitchFamily="34" charset="0"/>
                <a:cs typeface="Times New Roman" panose="02020603050405020304" pitchFamily="18" charset="0"/>
              </a:rPr>
              <a:t>Наличие технических ошибок со стороны ОУП в подготовленной к аккредитации документации</a:t>
            </a: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ea typeface="Calibri" panose="020F0502020204030204" pitchFamily="34" charset="0"/>
                <a:cs typeface="Times New Roman" panose="02020603050405020304" pitchFamily="18" charset="0"/>
              </a:rPr>
              <a:t>Делегирование руководителями БУП, ОУП и программ поручений по подготовке документации недостаточно опытным сотрудниками</a:t>
            </a: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ea typeface="Calibri" panose="020F0502020204030204" pitchFamily="34" charset="0"/>
                <a:cs typeface="Times New Roman" panose="02020603050405020304" pitchFamily="18" charset="0"/>
              </a:rPr>
              <a:t>Определенную креативность и нежелание руководителей БУП, ОУП и программ следовать утвержденным шаблонам</a:t>
            </a: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ea typeface="Calibri" panose="020F0502020204030204" pitchFamily="34" charset="0"/>
                <a:cs typeface="Times New Roman" panose="02020603050405020304" pitchFamily="18" charset="0"/>
              </a:rPr>
              <a:t>Невыполнение отдельными руководителями программ требований образовательных стандартов РУДН</a:t>
            </a: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ea typeface="Calibri" panose="020F0502020204030204" pitchFamily="34" charset="0"/>
                <a:cs typeface="Times New Roman" panose="02020603050405020304" pitchFamily="18" charset="0"/>
              </a:rPr>
              <a:t>Недостаточную внимательность сотрудников ОУП при проведении обучающих семинаров по заполнению документов</a:t>
            </a: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ea typeface="Calibri" panose="020F0502020204030204" pitchFamily="34" charset="0"/>
                <a:cs typeface="Times New Roman" panose="02020603050405020304" pitchFamily="18" charset="0"/>
              </a:rPr>
              <a:t>Недостаточно аккуратное ведение текущей документации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ea typeface="Calibri" panose="020F0502020204030204" pitchFamily="34" charset="0"/>
              </a:rPr>
              <a:t>Вместо подготовки к аккредитации некоторые ОУП вели процессы по открытию новых ООП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427173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/>
          </p:cNvSpPr>
          <p:nvPr/>
        </p:nvSpPr>
        <p:spPr>
          <a:xfrm>
            <a:off x="1524972" y="2314561"/>
            <a:ext cx="9142056" cy="1655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685800">
              <a:lnSpc>
                <a:spcPct val="150000"/>
              </a:lnSpc>
              <a:spcBef>
                <a:spcPct val="0"/>
              </a:spcBef>
              <a:defRPr/>
            </a:pPr>
            <a:r>
              <a:rPr lang="ru-RU" altLang="ru-RU" sz="32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Неблагоприятные тенденции и недоработки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3755"/>
            <a:ext cx="328803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645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1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3755"/>
            <a:ext cx="3288030" cy="600075"/>
          </a:xfrm>
          <a:prstGeom prst="rect">
            <a:avLst/>
          </a:prstGeom>
        </p:spPr>
      </p:pic>
      <p:sp>
        <p:nvSpPr>
          <p:cNvPr id="11" name="Rectangle 2">
            <a:extLst>
              <a:ext uri="{FF2B5EF4-FFF2-40B4-BE49-F238E27FC236}">
                <a16:creationId xmlns:a16="http://schemas.microsoft.com/office/drawing/2014/main" xmlns="" id="{45055CFE-4175-4D0D-97C0-9251B724AA7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409904" cy="920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altLang="ru-RU" sz="28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Сложности в деятельности учебного блока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16DBD4C-CA5D-43A0-A1DB-C52D7D2E603D}"/>
              </a:ext>
            </a:extLst>
          </p:cNvPr>
          <p:cNvSpPr txBox="1"/>
          <p:nvPr/>
        </p:nvSpPr>
        <p:spPr>
          <a:xfrm>
            <a:off x="165955" y="934467"/>
            <a:ext cx="11860089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Отмечается </a:t>
            </a:r>
            <a:r>
              <a:rPr lang="ru-RU" sz="2400" b="1" dirty="0"/>
              <a:t>рост числа обращений </a:t>
            </a:r>
            <a:r>
              <a:rPr lang="ru-RU" sz="2400" dirty="0"/>
              <a:t>студентов по вопросам организации учебного процесса в ОУП, поданных как на имя проректора по учебной работе, так и на имя Ректора, решение в пользу студентов при этом было принято </a:t>
            </a:r>
            <a:r>
              <a:rPr lang="ru-RU" sz="2400" b="1" dirty="0"/>
              <a:t>в более 40% (!) случаев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Получено более трех десятков запросов из Рособрнадзора и МОН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Низкая производственная дисциплина в ОУП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Отказ соблюдать установленные нормативными документами требования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8923792"/>
              </p:ext>
            </p:extLst>
          </p:nvPr>
        </p:nvGraphicFramePr>
        <p:xfrm>
          <a:off x="1504671" y="1937713"/>
          <a:ext cx="8948691" cy="2982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0283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/>
          </p:cNvSpPr>
          <p:nvPr/>
        </p:nvSpPr>
        <p:spPr>
          <a:xfrm>
            <a:off x="1524000" y="2595610"/>
            <a:ext cx="9142056" cy="920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altLang="ru-RU" sz="28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КЛЮЧЕВЫЕ НАПРАВЛЕНИЯ ДАЛЬНЕЙШЕЙ РАБОТЫ В 2019/2020 УЧ.Г.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3755"/>
            <a:ext cx="328803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40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1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3755"/>
            <a:ext cx="3288030" cy="600075"/>
          </a:xfrm>
          <a:prstGeom prst="rect">
            <a:avLst/>
          </a:prstGeom>
        </p:spPr>
      </p:pic>
      <p:sp>
        <p:nvSpPr>
          <p:cNvPr id="11" name="Rectangle 2">
            <a:extLst>
              <a:ext uri="{FF2B5EF4-FFF2-40B4-BE49-F238E27FC236}">
                <a16:creationId xmlns:a16="http://schemas.microsoft.com/office/drawing/2014/main" xmlns="" id="{45055CFE-4175-4D0D-97C0-9251B724AA78}"/>
              </a:ext>
            </a:extLst>
          </p:cNvPr>
          <p:cNvSpPr txBox="1">
            <a:spLocks/>
          </p:cNvSpPr>
          <p:nvPr/>
        </p:nvSpPr>
        <p:spPr>
          <a:xfrm>
            <a:off x="0" y="111170"/>
            <a:ext cx="8610600" cy="920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altLang="ru-RU" sz="28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Переход на модульный график учебного процесса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16DBD4C-CA5D-43A0-A1DB-C52D7D2E603D}"/>
              </a:ext>
            </a:extLst>
          </p:cNvPr>
          <p:cNvSpPr txBox="1"/>
          <p:nvPr/>
        </p:nvSpPr>
        <p:spPr>
          <a:xfrm>
            <a:off x="128789" y="1126901"/>
            <a:ext cx="11700456" cy="2943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Изменение структуры учебных планов</a:t>
            </a:r>
          </a:p>
          <a:p>
            <a:pPr marL="285750" indent="-285750">
              <a:lnSpc>
                <a:spcPct val="15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Мейджор и </a:t>
            </a:r>
            <a:r>
              <a:rPr lang="ru-RU" sz="2400" dirty="0" err="1"/>
              <a:t>майнор</a:t>
            </a:r>
            <a:r>
              <a:rPr lang="ru-RU" sz="2400" dirty="0"/>
              <a:t> (междисциплинарные курсы)</a:t>
            </a:r>
          </a:p>
          <a:p>
            <a:pPr marL="285750" indent="-285750">
              <a:lnSpc>
                <a:spcPct val="15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Индивидуальный план студента – основа образовательной траектории</a:t>
            </a:r>
          </a:p>
          <a:p>
            <a:pPr marL="285750" indent="-285750">
              <a:lnSpc>
                <a:spcPct val="15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Окна мобильности</a:t>
            </a:r>
          </a:p>
        </p:txBody>
      </p:sp>
    </p:spTree>
    <p:extLst>
      <p:ext uri="{BB962C8B-B14F-4D97-AF65-F5344CB8AC3E}">
        <p14:creationId xmlns:p14="http://schemas.microsoft.com/office/powerpoint/2010/main" val="408012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/>
          </p:cNvSpPr>
          <p:nvPr/>
        </p:nvSpPr>
        <p:spPr>
          <a:xfrm>
            <a:off x="1737064" y="814383"/>
            <a:ext cx="8655728" cy="920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altLang="ru-RU" sz="2400" b="1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Сферы деятельности и структура учебного блока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3755"/>
            <a:ext cx="3288030" cy="600075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251667"/>
              </p:ext>
            </p:extLst>
          </p:nvPr>
        </p:nvGraphicFramePr>
        <p:xfrm>
          <a:off x="401754" y="1613697"/>
          <a:ext cx="11388491" cy="481669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602886">
                  <a:extLst>
                    <a:ext uri="{9D8B030D-6E8A-4147-A177-3AD203B41FA5}">
                      <a16:colId xmlns:a16="http://schemas.microsoft.com/office/drawing/2014/main" xmlns="" val="1823311039"/>
                    </a:ext>
                  </a:extLst>
                </a:gridCol>
                <a:gridCol w="3785605">
                  <a:extLst>
                    <a:ext uri="{9D8B030D-6E8A-4147-A177-3AD203B41FA5}">
                      <a16:colId xmlns:a16="http://schemas.microsoft.com/office/drawing/2014/main" xmlns="" val="1868972179"/>
                    </a:ext>
                  </a:extLst>
                </a:gridCol>
              </a:tblGrid>
              <a:tr h="375599">
                <a:tc>
                  <a:txBody>
                    <a:bodyPr/>
                    <a:lstStyle/>
                    <a:p>
                      <a:r>
                        <a:rPr lang="ru-RU" sz="2000" dirty="0"/>
                        <a:t>Структурное подразделение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aseline="0" dirty="0"/>
                        <a:t>Руководитель</a:t>
                      </a:r>
                      <a:r>
                        <a:rPr lang="en-US" sz="2000" baseline="0" dirty="0"/>
                        <a:t> 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20522491"/>
                  </a:ext>
                </a:extLst>
              </a:tr>
              <a:tr h="648761">
                <a:tc>
                  <a:txBody>
                    <a:bodyPr/>
                    <a:lstStyle/>
                    <a:p>
                      <a:r>
                        <a:rPr lang="ru-RU" sz="2000" b="1" kern="1200" dirty="0">
                          <a:effectLst/>
                        </a:rPr>
                        <a:t>Управление образовательной политики (учебно-методическое управление)</a:t>
                      </a:r>
                      <a:endParaRPr lang="ru-RU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i="1" kern="1200">
                          <a:effectLst/>
                        </a:rPr>
                        <a:t>д.т.н., проф. О.В. </a:t>
                      </a:r>
                      <a:r>
                        <a:rPr lang="ru-RU" sz="2000" b="1" i="1" kern="1200" dirty="0">
                          <a:effectLst/>
                        </a:rPr>
                        <a:t>Игнатьев</a:t>
                      </a:r>
                      <a:endParaRPr lang="ru-RU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18291041"/>
                  </a:ext>
                </a:extLst>
              </a:tr>
              <a:tr h="37559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i="1" kern="1200" dirty="0">
                          <a:effectLst/>
                        </a:rPr>
                        <a:t>Департамент организации учебного процесса </a:t>
                      </a:r>
                      <a:endParaRPr lang="ru-RU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i="1" kern="1200">
                          <a:effectLst/>
                        </a:rPr>
                        <a:t>к.и.н. В.В. </a:t>
                      </a:r>
                      <a:r>
                        <a:rPr lang="ru-RU" sz="2000" b="0" i="1" kern="1200" dirty="0" err="1">
                          <a:effectLst/>
                        </a:rPr>
                        <a:t>Баум</a:t>
                      </a:r>
                      <a:endParaRPr lang="ru-RU" sz="2000" b="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633710463"/>
                  </a:ext>
                </a:extLst>
              </a:tr>
              <a:tr h="64876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i="1" kern="1200" dirty="0">
                          <a:effectLst/>
                        </a:rPr>
                        <a:t>Департамент обеспечения качества образовательных программ </a:t>
                      </a:r>
                      <a:endParaRPr lang="ru-RU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i="1" kern="1200">
                          <a:effectLst/>
                        </a:rPr>
                        <a:t>к.пс.н. А.А.</a:t>
                      </a:r>
                      <a:r>
                        <a:rPr lang="ru-RU" sz="2000" b="0" i="1" kern="1200" dirty="0">
                          <a:effectLst/>
                        </a:rPr>
                        <a:t> Воробьева</a:t>
                      </a:r>
                      <a:endParaRPr lang="ru-RU" sz="2000" b="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797582916"/>
                  </a:ext>
                </a:extLst>
              </a:tr>
              <a:tr h="37559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i="1" kern="1200" dirty="0">
                          <a:effectLst/>
                        </a:rPr>
                        <a:t>Департамент мониторинга и прогнозирования </a:t>
                      </a:r>
                      <a:endParaRPr lang="ru-RU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i="1" kern="1200">
                          <a:effectLst/>
                        </a:rPr>
                        <a:t>к.т.н. О.А.</a:t>
                      </a:r>
                      <a:r>
                        <a:rPr lang="ru-RU" sz="2000" b="0" i="1" kern="1200" dirty="0">
                          <a:effectLst/>
                        </a:rPr>
                        <a:t> </a:t>
                      </a:r>
                      <a:r>
                        <a:rPr lang="ru-RU" sz="2000" b="0" i="1" kern="1200" dirty="0" err="1">
                          <a:effectLst/>
                        </a:rPr>
                        <a:t>Ружицкая</a:t>
                      </a:r>
                      <a:endParaRPr lang="ru-RU" sz="2000" b="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88530944"/>
                  </a:ext>
                </a:extLst>
              </a:tr>
              <a:tr h="648761">
                <a:tc>
                  <a:txBody>
                    <a:bodyPr/>
                    <a:lstStyle/>
                    <a:p>
                      <a:r>
                        <a:rPr lang="ru-RU" sz="2000" b="1" kern="1200" dirty="0">
                          <a:effectLst/>
                        </a:rPr>
                        <a:t>Департамент организации практик и трудоустройства обучающихся в РУДН</a:t>
                      </a:r>
                      <a:endParaRPr lang="ru-RU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i="1" kern="1200">
                          <a:effectLst/>
                        </a:rPr>
                        <a:t>к.ф-м.н. С.П. </a:t>
                      </a:r>
                      <a:r>
                        <a:rPr lang="ru-RU" sz="2000" b="1" i="1" kern="1200" dirty="0" err="1">
                          <a:effectLst/>
                        </a:rPr>
                        <a:t>Карнилович</a:t>
                      </a:r>
                      <a:endParaRPr lang="ru-RU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07055353"/>
                  </a:ext>
                </a:extLst>
              </a:tr>
              <a:tr h="648761">
                <a:tc>
                  <a:txBody>
                    <a:bodyPr/>
                    <a:lstStyle/>
                    <a:p>
                      <a:r>
                        <a:rPr lang="ru-RU" sz="2000" b="1" kern="1200" dirty="0">
                          <a:effectLst/>
                        </a:rPr>
                        <a:t>Учебно-научный информационный библиотечный центр (Научная библиотека)</a:t>
                      </a:r>
                      <a:endParaRPr lang="ru-RU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i="1" kern="1200">
                          <a:effectLst/>
                        </a:rPr>
                        <a:t>к.и.н. Е.Ю. </a:t>
                      </a:r>
                      <a:r>
                        <a:rPr lang="ru-RU" sz="2000" b="1" i="1" kern="1200" dirty="0" err="1">
                          <a:effectLst/>
                        </a:rPr>
                        <a:t>Лотова</a:t>
                      </a:r>
                      <a:endParaRPr lang="ru-RU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23115000"/>
                  </a:ext>
                </a:extLst>
              </a:tr>
              <a:tr h="411905">
                <a:tc>
                  <a:txBody>
                    <a:bodyPr/>
                    <a:lstStyle/>
                    <a:p>
                      <a:r>
                        <a:rPr lang="ru-RU" sz="2000" b="1" kern="1200" dirty="0">
                          <a:effectLst/>
                        </a:rPr>
                        <a:t>Управление учета студенческих кадров</a:t>
                      </a:r>
                      <a:endParaRPr lang="ru-RU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i="1" kern="1200">
                          <a:effectLst/>
                        </a:rPr>
                        <a:t>Н.А. </a:t>
                      </a:r>
                      <a:r>
                        <a:rPr lang="ru-RU" sz="2000" b="1" i="1" kern="1200" dirty="0">
                          <a:effectLst/>
                        </a:rPr>
                        <a:t>Куликовская</a:t>
                      </a:r>
                      <a:endParaRPr lang="ru-RU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53898410"/>
                  </a:ext>
                </a:extLst>
              </a:tr>
              <a:tr h="411905">
                <a:tc>
                  <a:txBody>
                    <a:bodyPr/>
                    <a:lstStyle/>
                    <a:p>
                      <a:r>
                        <a:rPr lang="ru-RU" sz="2000" b="1" kern="1200" dirty="0">
                          <a:effectLst/>
                        </a:rPr>
                        <a:t>Издательско-полиграфический комплекс</a:t>
                      </a:r>
                      <a:endParaRPr lang="ru-RU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i="1" kern="1200" dirty="0" err="1">
                          <a:effectLst/>
                        </a:rPr>
                        <a:t>к.ф-м.н</a:t>
                      </a:r>
                      <a:r>
                        <a:rPr lang="ru-RU" sz="2000" b="1" i="1" kern="1200" dirty="0">
                          <a:effectLst/>
                        </a:rPr>
                        <a:t>. В.Н. Шаронов</a:t>
                      </a:r>
                      <a:endParaRPr lang="ru-RU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3781047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10600" y="6483938"/>
            <a:ext cx="2057400" cy="365125"/>
          </a:xfrm>
        </p:spPr>
        <p:txBody>
          <a:bodyPr/>
          <a:lstStyle/>
          <a:p>
            <a:fld id="{897B1AD0-CEE0-234F-8740-2B05DEBC40E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389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1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3755"/>
            <a:ext cx="3288030" cy="600075"/>
          </a:xfrm>
          <a:prstGeom prst="rect">
            <a:avLst/>
          </a:prstGeom>
        </p:spPr>
      </p:pic>
      <p:sp>
        <p:nvSpPr>
          <p:cNvPr id="11" name="Rectangle 2">
            <a:extLst>
              <a:ext uri="{FF2B5EF4-FFF2-40B4-BE49-F238E27FC236}">
                <a16:creationId xmlns:a16="http://schemas.microsoft.com/office/drawing/2014/main" xmlns="" id="{45055CFE-4175-4D0D-97C0-9251B724AA78}"/>
              </a:ext>
            </a:extLst>
          </p:cNvPr>
          <p:cNvSpPr txBox="1">
            <a:spLocks/>
          </p:cNvSpPr>
          <p:nvPr/>
        </p:nvSpPr>
        <p:spPr>
          <a:xfrm>
            <a:off x="0" y="143417"/>
            <a:ext cx="8610600" cy="920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altLang="ru-RU" sz="28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Цифровизация и дебюрократизация работы ППС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16DBD4C-CA5D-43A0-A1DB-C52D7D2E603D}"/>
              </a:ext>
            </a:extLst>
          </p:cNvPr>
          <p:cNvSpPr txBox="1"/>
          <p:nvPr/>
        </p:nvSpPr>
        <p:spPr>
          <a:xfrm>
            <a:off x="128789" y="1126901"/>
            <a:ext cx="11700456" cy="2158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Формализация и стандартизация форматов учебных документов</a:t>
            </a:r>
          </a:p>
          <a:p>
            <a:pPr marL="285750" indent="-285750">
              <a:lnSpc>
                <a:spcPct val="15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Введение электронных учетных систем и цифровых инструментов работы</a:t>
            </a:r>
          </a:p>
          <a:p>
            <a:pPr marL="285750" indent="-285750">
              <a:lnSpc>
                <a:spcPct val="15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Обучение преподавателей работе с цифровыми инструментами</a:t>
            </a:r>
          </a:p>
        </p:txBody>
      </p:sp>
    </p:spTree>
    <p:extLst>
      <p:ext uri="{BB962C8B-B14F-4D97-AF65-F5344CB8AC3E}">
        <p14:creationId xmlns:p14="http://schemas.microsoft.com/office/powerpoint/2010/main" val="321379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1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3755"/>
            <a:ext cx="3288030" cy="600075"/>
          </a:xfrm>
          <a:prstGeom prst="rect">
            <a:avLst/>
          </a:prstGeom>
        </p:spPr>
      </p:pic>
      <p:sp>
        <p:nvSpPr>
          <p:cNvPr id="11" name="Rectangle 2">
            <a:extLst>
              <a:ext uri="{FF2B5EF4-FFF2-40B4-BE49-F238E27FC236}">
                <a16:creationId xmlns:a16="http://schemas.microsoft.com/office/drawing/2014/main" xmlns="" id="{45055CFE-4175-4D0D-97C0-9251B724AA78}"/>
              </a:ext>
            </a:extLst>
          </p:cNvPr>
          <p:cNvSpPr txBox="1">
            <a:spLocks/>
          </p:cNvSpPr>
          <p:nvPr/>
        </p:nvSpPr>
        <p:spPr>
          <a:xfrm>
            <a:off x="0" y="143417"/>
            <a:ext cx="8610600" cy="920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altLang="ru-RU" sz="28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Системная реорганизация магистратур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16DBD4C-CA5D-43A0-A1DB-C52D7D2E603D}"/>
              </a:ext>
            </a:extLst>
          </p:cNvPr>
          <p:cNvSpPr txBox="1"/>
          <p:nvPr/>
        </p:nvSpPr>
        <p:spPr>
          <a:xfrm>
            <a:off x="128789" y="1126901"/>
            <a:ext cx="11700456" cy="506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Объединение и возможное закрытие магистерских программ</a:t>
            </a:r>
          </a:p>
          <a:p>
            <a:pPr marL="285750" indent="-285750">
              <a:lnSpc>
                <a:spcPct val="15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Актуализация содержания образования по запросам международного рынка </a:t>
            </a:r>
          </a:p>
          <a:p>
            <a:pPr marL="285750" indent="-285750">
              <a:lnSpc>
                <a:spcPct val="15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Открытие программ – исключительно в соответствии с утвержденной нормативной базой</a:t>
            </a:r>
          </a:p>
          <a:p>
            <a:pPr marL="285750" indent="-285750">
              <a:lnSpc>
                <a:spcPct val="15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Возможно: изменение нормативной численности групп в магистратуре</a:t>
            </a:r>
          </a:p>
          <a:p>
            <a:pPr marL="285750" indent="-285750">
              <a:lnSpc>
                <a:spcPct val="15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Разработка и внедрение более эффективных методик преподавания</a:t>
            </a:r>
          </a:p>
          <a:p>
            <a:pPr marL="285750" indent="-285750">
              <a:lnSpc>
                <a:spcPct val="15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Усиление контроля качества реализации образовательных программ</a:t>
            </a:r>
          </a:p>
        </p:txBody>
      </p:sp>
    </p:spTree>
    <p:extLst>
      <p:ext uri="{BB962C8B-B14F-4D97-AF65-F5344CB8AC3E}">
        <p14:creationId xmlns:p14="http://schemas.microsoft.com/office/powerpoint/2010/main" val="165798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B9B361B-458E-4C43-8BEC-901B87495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BA4E15CD-3C53-426F-93C4-CF0465A18DD5}"/>
              </a:ext>
            </a:extLst>
          </p:cNvPr>
          <p:cNvSpPr txBox="1">
            <a:spLocks/>
          </p:cNvSpPr>
          <p:nvPr/>
        </p:nvSpPr>
        <p:spPr>
          <a:xfrm>
            <a:off x="0" y="51516"/>
            <a:ext cx="8610600" cy="920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altLang="ru-RU" sz="28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Стратегия развития образовательной деятельности РУДН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xmlns="" id="{929B61A3-F9E8-4133-91B6-C1621F423C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3755"/>
            <a:ext cx="3288030" cy="600075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4B5BFFF-773C-4C76-B034-7545E19FAAEB}"/>
              </a:ext>
            </a:extLst>
          </p:cNvPr>
          <p:cNvSpPr/>
          <p:nvPr/>
        </p:nvSpPr>
        <p:spPr>
          <a:xfrm>
            <a:off x="270455" y="1075489"/>
            <a:ext cx="11700457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400" b="1" dirty="0"/>
              <a:t>Образование в РУДН как часть стратегии интернационализации деятельности РУДН: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Настойчивое увеличение международного контингента студентов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400" dirty="0" err="1"/>
              <a:t>Полилингвальная</a:t>
            </a:r>
            <a:r>
              <a:rPr lang="ru-RU" sz="2400" dirty="0"/>
              <a:t> образовательная среда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Привлечение ведущих зарубежных и российских ученых к образовательной деятельности в РУДН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Развитие системы зарубежных практик и трудоустройства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Акцент на развитие СОП с университетами стран СНГ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Изучение и внедрение лучших международных практик ведения образовательного процесса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Достижение европейского уровня заработных плат НПР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Создание международных </a:t>
            </a:r>
            <a:r>
              <a:rPr lang="en-US" sz="2400" dirty="0"/>
              <a:t>advanced-</a:t>
            </a:r>
            <a:r>
              <a:rPr lang="ru-RU" sz="2400" dirty="0"/>
              <a:t>групп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46862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522056" y="2790515"/>
            <a:ext cx="9144000" cy="834940"/>
          </a:xfrm>
        </p:spPr>
        <p:txBody>
          <a:bodyPr>
            <a:normAutofit/>
          </a:bodyPr>
          <a:lstStyle/>
          <a:p>
            <a:r>
              <a:rPr lang="ru-RU" sz="3600" b="1" cap="small" dirty="0">
                <a:solidFill>
                  <a:srgbClr val="0079C1"/>
                </a:solidFill>
                <a:latin typeface="Trebuchet MS"/>
                <a:cs typeface="Trebuchet MS"/>
              </a:rPr>
              <a:t>СПАСИБО ЗА ВНИМАНИЕ!</a:t>
            </a:r>
            <a:endParaRPr lang="en-US" sz="3600" b="1" cap="small" dirty="0">
              <a:solidFill>
                <a:srgbClr val="0079C1"/>
              </a:solidFill>
              <a:latin typeface="Trebuchet MS"/>
              <a:cs typeface="Trebuchet M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3755"/>
            <a:ext cx="328803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9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B9B361B-458E-4C43-8BEC-901B87495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BA4E15CD-3C53-426F-93C4-CF0465A18DD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409904" cy="920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altLang="ru-RU" sz="28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Основные направления работы учебного блока в рамках Проекта 5-100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xmlns="" id="{929B61A3-F9E8-4133-91B6-C1621F423C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3755"/>
            <a:ext cx="3288030" cy="600075"/>
          </a:xfrm>
          <a:prstGeom prst="rect">
            <a:avLst/>
          </a:prstGeom>
        </p:spPr>
      </p:pic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xmlns="" id="{0855ED0D-CE16-455F-BB02-644C4FE115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2909759"/>
              </p:ext>
            </p:extLst>
          </p:nvPr>
        </p:nvGraphicFramePr>
        <p:xfrm>
          <a:off x="97665" y="920749"/>
          <a:ext cx="11996670" cy="5834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2858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B9B361B-458E-4C43-8BEC-901B87495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BA4E15CD-3C53-426F-93C4-CF0465A18DD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409904" cy="920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altLang="ru-RU" sz="28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Развитие практики </a:t>
            </a:r>
            <a:r>
              <a:rPr lang="ru-RU" altLang="ru-RU" sz="2800" b="1" cap="small" dirty="0" err="1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blended</a:t>
            </a:r>
            <a:r>
              <a:rPr lang="ru-RU" altLang="ru-RU" sz="28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 </a:t>
            </a:r>
            <a:r>
              <a:rPr lang="ru-RU" altLang="ru-RU" sz="2800" b="1" cap="small" dirty="0" err="1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learning</a:t>
            </a:r>
            <a:r>
              <a:rPr lang="ru-RU" altLang="ru-RU" sz="28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 на основе ТУИС для основных образовательных программ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xmlns="" id="{929B61A3-F9E8-4133-91B6-C1621F423C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3755"/>
            <a:ext cx="3288030" cy="600075"/>
          </a:xfrm>
          <a:prstGeom prst="rect">
            <a:avLst/>
          </a:prstGeom>
        </p:spPr>
      </p:pic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xmlns="" id="{F5209D02-1A49-4A45-9EB5-235F509698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163769"/>
              </p:ext>
            </p:extLst>
          </p:nvPr>
        </p:nvGraphicFramePr>
        <p:xfrm>
          <a:off x="309093" y="1060956"/>
          <a:ext cx="1133984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5780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B9B361B-458E-4C43-8BEC-901B87495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BA4E15CD-3C53-426F-93C4-CF0465A18DD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409904" cy="920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altLang="ru-RU" sz="28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Развитие междисциплинарного подхода в образовательной деятельности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xmlns="" id="{929B61A3-F9E8-4133-91B6-C1621F423C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3755"/>
            <a:ext cx="3288030" cy="600075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B1BF7C8-1B97-4445-A63C-8F7D4792B612}"/>
              </a:ext>
            </a:extLst>
          </p:cNvPr>
          <p:cNvSpPr/>
          <p:nvPr/>
        </p:nvSpPr>
        <p:spPr>
          <a:xfrm>
            <a:off x="344775" y="945674"/>
            <a:ext cx="115833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В 2018 г. в соответствии с утвержденным графиком были разработаны </a:t>
            </a:r>
            <a:r>
              <a:rPr lang="ru-RU" sz="2000" b="1" dirty="0"/>
              <a:t>еще 8 междисциплинарных курсов</a:t>
            </a:r>
            <a:r>
              <a:rPr lang="ru-R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457200" algn="just">
              <a:spcAft>
                <a:spcPts val="0"/>
              </a:spcAft>
            </a:pPr>
            <a:endParaRPr lang="ru-RU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endParaRPr lang="ru-RU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endParaRPr lang="ru-RU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endParaRPr lang="ru-RU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endParaRPr lang="ru-RU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30555" algn="l"/>
              </a:tabLst>
            </a:pPr>
            <a:endParaRPr lang="ru-RU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30555" algn="l"/>
              </a:tabLst>
            </a:pPr>
            <a:endParaRPr lang="ru-RU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30555" algn="l"/>
              </a:tabLst>
            </a:pPr>
            <a:endParaRPr lang="ru-RU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30555" algn="l"/>
              </a:tabLst>
            </a:pPr>
            <a:endParaRPr lang="ru-RU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30555" algn="l"/>
              </a:tabLst>
            </a:pPr>
            <a:endParaRPr lang="ru-RU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30555" algn="l"/>
              </a:tabLst>
            </a:pPr>
            <a:endParaRPr lang="ru-RU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30555" algn="l"/>
              </a:tabLst>
            </a:pPr>
            <a:endParaRPr lang="ru-RU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30555" algn="l"/>
              </a:tabLst>
            </a:pPr>
            <a:endParaRPr lang="ru-RU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5250" algn="ctr"/>
            <a:r>
              <a:rPr lang="ru-RU" sz="2000" dirty="0"/>
              <a:t>Указанные курсы включены в учебные планы всех направлений подготовки. Всего в период </a:t>
            </a:r>
            <a:br>
              <a:rPr lang="ru-RU" sz="2000" dirty="0"/>
            </a:br>
            <a:r>
              <a:rPr lang="ru-RU" sz="2000" dirty="0"/>
              <a:t>2018-2019 гг. разработано 11 междисциплинарных курсов, в следующем году запланирована разработка еще 8 междисциплинарных курсов</a:t>
            </a:r>
            <a:endParaRPr lang="ru-RU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328422"/>
              </p:ext>
            </p:extLst>
          </p:nvPr>
        </p:nvGraphicFramePr>
        <p:xfrm>
          <a:off x="293370" y="1903205"/>
          <a:ext cx="11686130" cy="3195804"/>
        </p:xfrm>
        <a:graphic>
          <a:graphicData uri="http://schemas.openxmlformats.org/drawingml/2006/table">
            <a:tbl>
              <a:tblPr firstCol="1" bandRow="1">
                <a:tableStyleId>{D27102A9-8310-4765-A935-A1911B00CA55}</a:tableStyleId>
              </a:tblPr>
              <a:tblGrid>
                <a:gridCol w="11686130">
                  <a:extLst>
                    <a:ext uri="{9D8B030D-6E8A-4147-A177-3AD203B41FA5}">
                      <a16:colId xmlns:a16="http://schemas.microsoft.com/office/drawing/2014/main" xmlns="" val="1334966048"/>
                    </a:ext>
                  </a:extLst>
                </a:gridCol>
              </a:tblGrid>
              <a:tr h="35933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630555" algn="l"/>
                        </a:tabLst>
                      </a:pPr>
                      <a:r>
                        <a:rPr lang="ru-RU" sz="2000" b="0" dirty="0">
                          <a:effectLst/>
                        </a:rPr>
                        <a:t>Визуальный </a:t>
                      </a:r>
                      <a:r>
                        <a:rPr lang="ru-RU" sz="2000" b="0" dirty="0" err="1">
                          <a:effectLst/>
                        </a:rPr>
                        <a:t>сторителлинг</a:t>
                      </a:r>
                      <a:r>
                        <a:rPr lang="ru-RU" sz="2000" b="0" dirty="0">
                          <a:effectLst/>
                        </a:rPr>
                        <a:t>: от простых идей до модульных проектов.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954886963"/>
                  </a:ext>
                </a:extLst>
              </a:tr>
              <a:tr h="35933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630555" algn="l"/>
                        </a:tabLst>
                      </a:pPr>
                      <a:r>
                        <a:rPr lang="ru-RU" sz="2000" b="0" dirty="0">
                          <a:effectLst/>
                        </a:rPr>
                        <a:t>Порядок формирования личных доходов в виде оплаты труда.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46896714"/>
                  </a:ext>
                </a:extLst>
              </a:tr>
              <a:tr h="35933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630555" algn="l"/>
                        </a:tabLst>
                      </a:pPr>
                      <a:r>
                        <a:rPr lang="ru-RU" sz="2000" b="0" dirty="0">
                          <a:effectLst/>
                        </a:rPr>
                        <a:t>Реклама и PR в современном мире.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72271774"/>
                  </a:ext>
                </a:extLst>
              </a:tr>
              <a:tr h="35933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630555" algn="l"/>
                        </a:tabLst>
                      </a:pPr>
                      <a:r>
                        <a:rPr lang="ru-RU" sz="2000" b="0" dirty="0">
                          <a:effectLst/>
                        </a:rPr>
                        <a:t>Практические основы межкультурной коммуникации и социализации личности.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6078958"/>
                  </a:ext>
                </a:extLst>
              </a:tr>
              <a:tr h="35933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630555" algn="l"/>
                        </a:tabLst>
                      </a:pPr>
                      <a:r>
                        <a:rPr lang="ru-RU" sz="2000" b="0" dirty="0">
                          <a:effectLst/>
                        </a:rPr>
                        <a:t>Эстетика нелинейности в современной карте мира. Фракталы и хаос.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71079980"/>
                  </a:ext>
                </a:extLst>
              </a:tr>
              <a:tr h="35933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630555" algn="l"/>
                        </a:tabLst>
                      </a:pPr>
                      <a:r>
                        <a:rPr lang="ru-RU" sz="2000" b="0" dirty="0">
                          <a:effectLst/>
                        </a:rPr>
                        <a:t>Создание инноваций для повышения качества жизни (создание новых товаров и услуг).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05640361"/>
                  </a:ext>
                </a:extLst>
              </a:tr>
              <a:tr h="35933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630555" algn="l"/>
                        </a:tabLst>
                      </a:pPr>
                      <a:r>
                        <a:rPr lang="ru-RU" sz="2000" b="0" dirty="0" err="1">
                          <a:effectLst/>
                        </a:rPr>
                        <a:t>Стартап</a:t>
                      </a:r>
                      <a:r>
                        <a:rPr lang="ru-RU" sz="2000" b="0" dirty="0">
                          <a:effectLst/>
                        </a:rPr>
                        <a:t>: правовая помощь в организации бизнеса.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176600689"/>
                  </a:ext>
                </a:extLst>
              </a:tr>
              <a:tr h="35933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630555" algn="l"/>
                        </a:tabLst>
                      </a:pPr>
                      <a:r>
                        <a:rPr lang="ru-RU" sz="2000" b="0" dirty="0">
                          <a:effectLst/>
                        </a:rPr>
                        <a:t>Финансовые институты. Влияние ФИ на систему бизнес – процессов современной коммерческой компании.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22170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266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3755"/>
            <a:ext cx="3288030" cy="600075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39FB23FF-9B3B-4EBB-838E-F43B2D66988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409904" cy="920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altLang="ru-RU" sz="28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Обеспечение доступа к научным электронным ресурсам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xmlns="" id="{0265B59A-B69A-41FC-B347-C93959313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8428258"/>
              </p:ext>
            </p:extLst>
          </p:nvPr>
        </p:nvGraphicFramePr>
        <p:xfrm>
          <a:off x="115410" y="1083075"/>
          <a:ext cx="11940465" cy="5649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9B11DA25-D026-453B-8205-A0EA79D6E40E}"/>
              </a:ext>
            </a:extLst>
          </p:cNvPr>
          <p:cNvCxnSpPr/>
          <p:nvPr/>
        </p:nvCxnSpPr>
        <p:spPr>
          <a:xfrm>
            <a:off x="381000" y="2908852"/>
            <a:ext cx="11430000" cy="0"/>
          </a:xfrm>
          <a:prstGeom prst="line">
            <a:avLst/>
          </a:prstGeom>
          <a:ln w="19050">
            <a:solidFill>
              <a:srgbClr val="0D6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16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3755"/>
            <a:ext cx="3288030" cy="600075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39FB23FF-9B3B-4EBB-838E-F43B2D66988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409904" cy="920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altLang="ru-RU" sz="28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Проведение международной аккредитации образовательных программ - 01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C01B1ED6-5443-4BB9-B868-ACA17E37F107}"/>
              </a:ext>
            </a:extLst>
          </p:cNvPr>
          <p:cNvSpPr/>
          <p:nvPr/>
        </p:nvSpPr>
        <p:spPr>
          <a:xfrm>
            <a:off x="98016" y="1039971"/>
            <a:ext cx="11924412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200" dirty="0"/>
              <a:t>В период с 2012 г. по 2018 г. в РУДН процедуру международной аккредитации в европейских агентствах – членах ENQA и EQAR FIBAA, </a:t>
            </a:r>
            <a:r>
              <a:rPr lang="en-GB" sz="2200" dirty="0"/>
              <a:t>ACQUIN </a:t>
            </a:r>
            <a:r>
              <a:rPr lang="ru-RU" sz="2200" dirty="0"/>
              <a:t>и DEVA-AAC успешно прошла 31 образовательная программа (из них — 7 программ </a:t>
            </a:r>
            <a:r>
              <a:rPr lang="ru-RU" sz="2200" dirty="0" err="1"/>
              <a:t>бакалавриата</a:t>
            </a:r>
            <a:r>
              <a:rPr lang="ru-RU" sz="2200" dirty="0"/>
              <a:t> и 24 программы магистратуры)</a:t>
            </a:r>
            <a:endParaRPr lang="ru-RU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60363" algn="just">
              <a:spcAft>
                <a:spcPts val="800"/>
              </a:spcAft>
            </a:pPr>
            <a:endParaRPr lang="ru-RU" sz="2200" dirty="0"/>
          </a:p>
          <a:p>
            <a:pPr indent="360363" algn="just">
              <a:spcAft>
                <a:spcPts val="800"/>
              </a:spcAft>
            </a:pPr>
            <a:r>
              <a:rPr lang="ru-RU" sz="2200" dirty="0"/>
              <a:t>В </a:t>
            </a:r>
            <a:r>
              <a:rPr lang="ru-RU" sz="2200" b="1" dirty="0"/>
              <a:t>2018-2019 гг.</a:t>
            </a:r>
            <a:r>
              <a:rPr lang="ru-RU" sz="2200" dirty="0"/>
              <a:t> проходит международная аккредитация </a:t>
            </a:r>
            <a:r>
              <a:rPr lang="ru-RU" sz="2200" b="1" dirty="0"/>
              <a:t>4</a:t>
            </a:r>
            <a:r>
              <a:rPr lang="ru-RU" sz="2200" dirty="0"/>
              <a:t> образовательных программ магистратуры:</a:t>
            </a:r>
          </a:p>
          <a:p>
            <a:pPr>
              <a:spcAft>
                <a:spcPts val="600"/>
              </a:spcAft>
            </a:pPr>
            <a:r>
              <a:rPr lang="ru-RU" sz="2200" b="1" u="sng" dirty="0"/>
              <a:t>Инженерная академия: </a:t>
            </a:r>
            <a:endParaRPr lang="ru-RU" sz="2200" u="sng" dirty="0"/>
          </a:p>
          <a:p>
            <a:pPr marL="266700">
              <a:spcAft>
                <a:spcPts val="600"/>
              </a:spcAft>
            </a:pPr>
            <a:r>
              <a:rPr lang="ru-RU" sz="2200" dirty="0"/>
              <a:t>1. «</a:t>
            </a:r>
            <a:r>
              <a:rPr lang="ru-RU" sz="2200" i="1" dirty="0"/>
              <a:t>Инженерно-физические технологии в </a:t>
            </a:r>
            <a:r>
              <a:rPr lang="ru-RU" sz="2200" i="1" dirty="0" err="1"/>
              <a:t>наноиндустрии</a:t>
            </a:r>
            <a:r>
              <a:rPr lang="ru-RU" sz="2200" i="1" dirty="0"/>
              <a:t>»</a:t>
            </a:r>
            <a:r>
              <a:rPr lang="ru-RU" sz="2200" dirty="0"/>
              <a:t> </a:t>
            </a:r>
          </a:p>
          <a:p>
            <a:pPr marL="266700">
              <a:spcAft>
                <a:spcPts val="600"/>
              </a:spcAft>
            </a:pPr>
            <a:r>
              <a:rPr lang="ru-RU" sz="2200" dirty="0"/>
              <a:t>2.</a:t>
            </a:r>
            <a:r>
              <a:rPr lang="en-US" sz="2200" dirty="0"/>
              <a:t> </a:t>
            </a:r>
            <a:r>
              <a:rPr lang="ru-RU" sz="2200" dirty="0"/>
              <a:t>«</a:t>
            </a:r>
            <a:r>
              <a:rPr lang="ru-RU" sz="2200" i="1" dirty="0"/>
              <a:t>Баллистическое проектирование космических комплексов и систем</a:t>
            </a:r>
            <a:r>
              <a:rPr lang="ru-RU" sz="2200" dirty="0"/>
              <a:t>»</a:t>
            </a:r>
          </a:p>
          <a:p>
            <a:pPr marL="266700">
              <a:spcAft>
                <a:spcPts val="600"/>
              </a:spcAft>
            </a:pPr>
            <a:r>
              <a:rPr lang="ru-RU" sz="2200" dirty="0"/>
              <a:t>3. «Инновационные технологии в поиске и разведке твердых полезных ископаемых»</a:t>
            </a:r>
          </a:p>
          <a:p>
            <a:pPr>
              <a:spcAft>
                <a:spcPts val="600"/>
              </a:spcAft>
            </a:pPr>
            <a:r>
              <a:rPr lang="ru-RU" sz="2200" b="1" u="sng" dirty="0"/>
              <a:t>Филологический факультет:</a:t>
            </a:r>
          </a:p>
          <a:p>
            <a:pPr marL="266700">
              <a:spcAft>
                <a:spcPts val="600"/>
              </a:spcAft>
            </a:pPr>
            <a:r>
              <a:rPr lang="ru-RU" sz="2200" dirty="0"/>
              <a:t>4.</a:t>
            </a:r>
            <a:r>
              <a:rPr lang="en-US" sz="2200" dirty="0"/>
              <a:t> </a:t>
            </a:r>
            <a:r>
              <a:rPr lang="ru-RU" sz="2200" dirty="0"/>
              <a:t>«</a:t>
            </a:r>
            <a:r>
              <a:rPr lang="ru-RU" sz="2200" i="1" dirty="0"/>
              <a:t>Психологическое консультирование</a:t>
            </a:r>
            <a:r>
              <a:rPr lang="ru-RU" sz="2200" dirty="0"/>
              <a:t>»</a:t>
            </a:r>
          </a:p>
          <a:p>
            <a:endParaRPr lang="ru-RU" sz="2200" dirty="0"/>
          </a:p>
          <a:p>
            <a:pPr algn="just"/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062774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3755"/>
            <a:ext cx="3288030" cy="600075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39FB23FF-9B3B-4EBB-838E-F43B2D66988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409904" cy="920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altLang="ru-RU" sz="28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Проведение международной аккредитации образовательных программ - 02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C01B1ED6-5443-4BB9-B868-ACA17E37F107}"/>
              </a:ext>
            </a:extLst>
          </p:cNvPr>
          <p:cNvSpPr/>
          <p:nvPr/>
        </p:nvSpPr>
        <p:spPr>
          <a:xfrm>
            <a:off x="133794" y="996831"/>
            <a:ext cx="11924412" cy="6322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400" u="sng" dirty="0"/>
              <a:t>Программы, представленные к прохождению процедуры международной аккредитации в </a:t>
            </a:r>
            <a:r>
              <a:rPr lang="ru-RU" sz="2400" b="1" u="sng" dirty="0"/>
              <a:t>2019/20 гг.:</a:t>
            </a:r>
          </a:p>
          <a:p>
            <a:pPr algn="just">
              <a:lnSpc>
                <a:spcPct val="120000"/>
              </a:lnSpc>
            </a:pPr>
            <a:r>
              <a:rPr lang="ru-RU" sz="2400" dirty="0"/>
              <a:t>1.	Аграрно-технологический институт: «Ветеринария», специалитет</a:t>
            </a:r>
          </a:p>
          <a:p>
            <a:pPr algn="just">
              <a:lnSpc>
                <a:spcPct val="120000"/>
              </a:lnSpc>
            </a:pPr>
            <a:r>
              <a:rPr lang="ru-RU" sz="2400" dirty="0"/>
              <a:t>2.	Факультет гуманитарных и социальных наук: «</a:t>
            </a:r>
            <a:r>
              <a:rPr lang="ru-RU" sz="2400" dirty="0" err="1"/>
              <a:t>Global</a:t>
            </a:r>
            <a:r>
              <a:rPr lang="ru-RU" sz="2400" dirty="0"/>
              <a:t> </a:t>
            </a:r>
            <a:r>
              <a:rPr lang="ru-RU" sz="2400" dirty="0" err="1"/>
              <a:t>Security</a:t>
            </a:r>
            <a:r>
              <a:rPr lang="ru-RU" sz="2400" dirty="0"/>
              <a:t> </a:t>
            </a:r>
            <a:r>
              <a:rPr lang="ru-RU" sz="2400" dirty="0" err="1"/>
              <a:t>and</a:t>
            </a:r>
            <a:r>
              <a:rPr lang="ru-RU" sz="2400" dirty="0"/>
              <a:t> </a:t>
            </a:r>
            <a:r>
              <a:rPr lang="ru-RU" sz="2400" dirty="0" err="1"/>
              <a:t>Development</a:t>
            </a:r>
            <a:r>
              <a:rPr lang="ru-RU" sz="2400" dirty="0"/>
              <a:t> </a:t>
            </a:r>
            <a:r>
              <a:rPr lang="ru-RU" sz="2400" dirty="0" err="1"/>
              <a:t>Cooperation</a:t>
            </a:r>
            <a:r>
              <a:rPr lang="ru-RU" sz="2400" dirty="0"/>
              <a:t>», магистратура</a:t>
            </a:r>
          </a:p>
          <a:p>
            <a:pPr algn="just">
              <a:lnSpc>
                <a:spcPct val="120000"/>
              </a:lnSpc>
            </a:pPr>
            <a:r>
              <a:rPr lang="ru-RU" sz="2400" dirty="0"/>
              <a:t>3.	Институт мировой экономики и бизнеса: «Иностранный язык профессионального общения и специализированный перевод», магистратура</a:t>
            </a:r>
          </a:p>
          <a:p>
            <a:pPr algn="just">
              <a:lnSpc>
                <a:spcPct val="120000"/>
              </a:lnSpc>
            </a:pPr>
            <a:r>
              <a:rPr lang="ru-RU" sz="2400" dirty="0"/>
              <a:t>4.	Юридический институт: «</a:t>
            </a:r>
            <a:r>
              <a:rPr lang="ru-RU" sz="2400" dirty="0" err="1"/>
              <a:t>International</a:t>
            </a:r>
            <a:r>
              <a:rPr lang="ru-RU" sz="2400" dirty="0"/>
              <a:t> </a:t>
            </a:r>
            <a:r>
              <a:rPr lang="ru-RU" sz="2400" dirty="0" err="1"/>
              <a:t>Private</a:t>
            </a:r>
            <a:r>
              <a:rPr lang="ru-RU" sz="2400" dirty="0"/>
              <a:t> </a:t>
            </a:r>
            <a:r>
              <a:rPr lang="ru-RU" sz="2400" dirty="0" err="1"/>
              <a:t>Law</a:t>
            </a:r>
            <a:r>
              <a:rPr lang="ru-RU" sz="2400" dirty="0"/>
              <a:t>», магистратура</a:t>
            </a:r>
          </a:p>
          <a:p>
            <a:pPr marL="457200" indent="-457200" algn="just">
              <a:lnSpc>
                <a:spcPct val="120000"/>
              </a:lnSpc>
              <a:buAutoNum type="arabicPeriod" startAt="5"/>
            </a:pPr>
            <a:r>
              <a:rPr lang="ru-RU" sz="2400" dirty="0"/>
              <a:t>Филологический факультет: «Русский язык как иностранный», магистратура</a:t>
            </a:r>
          </a:p>
          <a:p>
            <a:pPr marL="457200" indent="-457200" algn="just">
              <a:lnSpc>
                <a:spcPct val="150000"/>
              </a:lnSpc>
              <a:buAutoNum type="arabicPeriod" startAt="5"/>
            </a:pPr>
            <a:endParaRPr lang="ru-RU" sz="2400" dirty="0"/>
          </a:p>
          <a:p>
            <a:pPr algn="ctr">
              <a:lnSpc>
                <a:spcPct val="150000"/>
              </a:lnSpc>
            </a:pPr>
            <a:r>
              <a:rPr lang="ru-RU" sz="2400" dirty="0"/>
              <a:t>Всего в 2020 г. будет аккредитовано 40 ООП (7 программ бакалавриата и 33 программ магистратуры) </a:t>
            </a:r>
          </a:p>
          <a:p>
            <a:pPr algn="just">
              <a:lnSpc>
                <a:spcPct val="150000"/>
              </a:lnSpc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99568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B9B361B-458E-4C43-8BEC-901B87495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1AD0-CEE0-234F-8740-2B05DEBC40E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BA4E15CD-3C53-426F-93C4-CF0465A18DD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409904" cy="920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altLang="ru-RU" sz="2800" b="1" cap="small" dirty="0">
                <a:solidFill>
                  <a:srgbClr val="0079C1"/>
                </a:solidFill>
                <a:latin typeface="Trebuchet MS" pitchFamily="34" charset="0"/>
                <a:ea typeface="+mj-ea"/>
                <a:cs typeface="+mj-cs"/>
              </a:rPr>
              <a:t>Разработка и продвижение MOOC на иностранных языках по основным образовательным программам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xmlns="" id="{929B61A3-F9E8-4133-91B6-C1621F423C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3755"/>
            <a:ext cx="3288030" cy="600075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F69F2B63-5FD5-4844-A1E8-3BE391845E7B}"/>
              </a:ext>
            </a:extLst>
          </p:cNvPr>
          <p:cNvSpPr/>
          <p:nvPr/>
        </p:nvSpPr>
        <p:spPr>
          <a:xfrm>
            <a:off x="47223" y="843661"/>
            <a:ext cx="11923690" cy="1563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2200" b="1" dirty="0">
                <a:ea typeface="Calibri" panose="020F0502020204030204" pitchFamily="34" charset="0"/>
              </a:rPr>
              <a:t>В 2018 г. было разработано 12 курсов МООС ВО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2200" b="1" dirty="0">
                <a:ea typeface="Calibri" panose="020F0502020204030204" pitchFamily="34" charset="0"/>
              </a:rPr>
              <a:t>В 2019 г. в соответствии с планом должно быть разработано еще 12 курсов МООС ВО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2200" b="1" dirty="0"/>
              <a:t>К октябрю 2019 г. будут размещены и открыты следующие курсы: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ru-RU" sz="2200" b="1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DAA787EA-293F-4F95-94D7-4D791F058C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336165"/>
              </p:ext>
            </p:extLst>
          </p:nvPr>
        </p:nvGraphicFramePr>
        <p:xfrm>
          <a:off x="139149" y="2020140"/>
          <a:ext cx="11831764" cy="471620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7951303">
                  <a:extLst>
                    <a:ext uri="{9D8B030D-6E8A-4147-A177-3AD203B41FA5}">
                      <a16:colId xmlns:a16="http://schemas.microsoft.com/office/drawing/2014/main" xmlns="" val="1584767658"/>
                    </a:ext>
                  </a:extLst>
                </a:gridCol>
                <a:gridCol w="3880461">
                  <a:extLst>
                    <a:ext uri="{9D8B030D-6E8A-4147-A177-3AD203B41FA5}">
                      <a16:colId xmlns:a16="http://schemas.microsoft.com/office/drawing/2014/main" xmlns="" val="3122673322"/>
                    </a:ext>
                  </a:extLst>
                </a:gridCol>
              </a:tblGrid>
              <a:tr h="344324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Clinical veterinary pathophysiology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B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АТИ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B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48935884"/>
                  </a:ext>
                </a:extLst>
              </a:tr>
              <a:tr h="33286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Pest Management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T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АТИ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T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6306466"/>
                  </a:ext>
                </a:extLst>
              </a:tr>
              <a:tr h="33286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Structural Dynamics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T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ИА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T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94420036"/>
                  </a:ext>
                </a:extLst>
              </a:tr>
              <a:tr h="344324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200" kern="1200">
                          <a:effectLst/>
                        </a:rPr>
                        <a:t>Fundamentals of Earth Remote Sensing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T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ИА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T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34428799"/>
                  </a:ext>
                </a:extLst>
              </a:tr>
              <a:tr h="344324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Stereotypes in international journalism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T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 dirty="0">
                          <a:effectLst/>
                        </a:rPr>
                        <a:t>Филологический факультет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T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2219849"/>
                  </a:ext>
                </a:extLst>
              </a:tr>
              <a:tr h="344324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200" kern="1200">
                          <a:effectLst/>
                        </a:rPr>
                        <a:t>Cross-cultural features of social interactions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T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kern="1200" dirty="0">
                          <a:effectLst/>
                        </a:rPr>
                        <a:t>Филологический факультет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T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28635767"/>
                  </a:ext>
                </a:extLst>
              </a:tr>
              <a:tr h="520889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200" kern="1200" dirty="0">
                          <a:effectLst/>
                        </a:rPr>
                        <a:t>Global and Local Climate Change: Control &amp; Modeling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T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 dirty="0">
                          <a:effectLst/>
                        </a:rPr>
                        <a:t>Экологический факультет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T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301294"/>
                  </a:ext>
                </a:extLst>
              </a:tr>
              <a:tr h="344324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200" kern="1200">
                          <a:effectLst/>
                        </a:rPr>
                        <a:t>HSE-management and Audit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T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Экологический факультет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T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55612338"/>
                  </a:ext>
                </a:extLst>
              </a:tr>
              <a:tr h="520889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200" kern="1200">
                          <a:effectLst/>
                        </a:rPr>
                        <a:t>International Environmental Management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T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Экологический факультет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T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11728106"/>
                  </a:ext>
                </a:extLst>
              </a:tr>
              <a:tr h="344324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200" kern="1200">
                          <a:effectLst/>
                        </a:rPr>
                        <a:t>Management of Energy Resources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T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Экологический факультет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T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32696762"/>
                  </a:ext>
                </a:extLst>
              </a:tr>
              <a:tr h="344324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200" kern="1200">
                          <a:effectLst/>
                        </a:rPr>
                        <a:t>International marketing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T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Экономический факультет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T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33760180"/>
                  </a:ext>
                </a:extLst>
              </a:tr>
              <a:tr h="520889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200" kern="1200">
                          <a:effectLst/>
                        </a:rPr>
                        <a:t>Quaternion algebra, fractal space, and general theory of mechanics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T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 dirty="0">
                          <a:effectLst/>
                        </a:rPr>
                        <a:t>УНИГК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7" marR="36197" marT="0" marB="0" anchor="ctr">
                    <a:lnT w="12700" cap="flat" cmpd="sng" algn="ctr">
                      <a:solidFill>
                        <a:srgbClr val="0D6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214661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224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D9A78"/>
    </a:accent1>
    <a:accent2>
      <a:srgbClr val="8BC145"/>
    </a:accent2>
    <a:accent3>
      <a:srgbClr val="36AFCE"/>
    </a:accent3>
    <a:accent4>
      <a:srgbClr val="1D6FA9"/>
    </a:accent4>
    <a:accent5>
      <a:srgbClr val="B74919"/>
    </a:accent5>
    <a:accent6>
      <a:srgbClr val="F19D19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7037</TotalTime>
  <Words>1492</Words>
  <Application>Microsoft Office PowerPoint</Application>
  <PresentationFormat>Широкоэкранный</PresentationFormat>
  <Paragraphs>238</Paragraphs>
  <Slides>23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Symbol</vt:lpstr>
      <vt:lpstr>Times New Roman</vt:lpstr>
      <vt:lpstr>Trebuchet MS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ПРЕЗЕНТАЦИИ В ДВЕ И БОЛЕЕ СТРОК</dc:title>
  <dc:creator>Непомнящий Евгений</dc:creator>
  <cp:lastModifiedBy>Ефремов Александр Петрович</cp:lastModifiedBy>
  <cp:revision>383</cp:revision>
  <cp:lastPrinted>2019-08-30T06:02:08Z</cp:lastPrinted>
  <dcterms:created xsi:type="dcterms:W3CDTF">2017-01-25T11:18:17Z</dcterms:created>
  <dcterms:modified xsi:type="dcterms:W3CDTF">2019-08-30T06:18:40Z</dcterms:modified>
</cp:coreProperties>
</file>