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8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rawings/drawing9.xml" ContentType="application/vnd.openxmlformats-officedocument.drawingml.chartshapes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77" r:id="rId3"/>
    <p:sldId id="429" r:id="rId4"/>
    <p:sldId id="430" r:id="rId5"/>
    <p:sldId id="443" r:id="rId6"/>
    <p:sldId id="406" r:id="rId7"/>
    <p:sldId id="437" r:id="rId8"/>
    <p:sldId id="436" r:id="rId9"/>
    <p:sldId id="442" r:id="rId10"/>
    <p:sldId id="408" r:id="rId11"/>
    <p:sldId id="427" r:id="rId12"/>
    <p:sldId id="428" r:id="rId13"/>
    <p:sldId id="421" r:id="rId14"/>
    <p:sldId id="438" r:id="rId15"/>
    <p:sldId id="433" r:id="rId16"/>
    <p:sldId id="435" r:id="rId17"/>
    <p:sldId id="441" r:id="rId18"/>
    <p:sldId id="439" r:id="rId19"/>
    <p:sldId id="440" r:id="rId20"/>
    <p:sldId id="447" r:id="rId21"/>
    <p:sldId id="448" r:id="rId22"/>
    <p:sldId id="444" r:id="rId23"/>
    <p:sldId id="412" r:id="rId24"/>
    <p:sldId id="431" r:id="rId25"/>
    <p:sldId id="432" r:id="rId26"/>
    <p:sldId id="425" r:id="rId27"/>
    <p:sldId id="446" r:id="rId28"/>
    <p:sldId id="399" r:id="rId29"/>
    <p:sldId id="396" r:id="rId30"/>
    <p:sldId id="422" r:id="rId31"/>
    <p:sldId id="423" r:id="rId32"/>
    <p:sldId id="389" r:id="rId33"/>
    <p:sldId id="390" r:id="rId34"/>
    <p:sldId id="419" r:id="rId35"/>
    <p:sldId id="393" r:id="rId36"/>
    <p:sldId id="337" r:id="rId37"/>
    <p:sldId id="402" r:id="rId38"/>
    <p:sldId id="403" r:id="rId39"/>
    <p:sldId id="404" r:id="rId40"/>
    <p:sldId id="445" r:id="rId41"/>
    <p:sldId id="405" r:id="rId42"/>
    <p:sldId id="364" r:id="rId43"/>
    <p:sldId id="338" r:id="rId44"/>
    <p:sldId id="292" r:id="rId45"/>
  </p:sldIdLst>
  <p:sldSz cx="9144000" cy="5143500" type="screen16x9"/>
  <p:notesSz cx="6797675" cy="9929813"/>
  <p:defaultTextStyle>
    <a:defPPr>
      <a:defRPr lang="zh-CN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493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5C141"/>
    <a:srgbClr val="3578BC"/>
    <a:srgbClr val="7FAB56"/>
    <a:srgbClr val="5B9BD5"/>
    <a:srgbClr val="EE96E8"/>
    <a:srgbClr val="DD8244"/>
    <a:srgbClr val="ED7D31"/>
    <a:srgbClr val="8F4B1F"/>
    <a:srgbClr val="355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7" autoAdjust="0"/>
    <p:restoredTop sz="94645"/>
  </p:normalViewPr>
  <p:slideViewPr>
    <p:cSldViewPr snapToGrid="0" snapToObjects="1">
      <p:cViewPr>
        <p:scale>
          <a:sx n="180" d="100"/>
          <a:sy n="180" d="100"/>
        </p:scale>
        <p:origin x="-1325" y="-1003"/>
      </p:cViewPr>
      <p:guideLst>
        <p:guide orient="horz" pos="362"/>
        <p:guide orient="horz" pos="1620"/>
        <p:guide pos="5493"/>
        <p:guide pos="2880"/>
        <p:guide pos="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0;&#1088;&#1080;&#1089;&#1090;&#1080;&#1085;&#1086;&#1095;&#1082;&#1072;\Downloads\&#1092;&#1072;&#1082;&#1091;&#1083;&#1100;&#1090;&#1077;&#1090;&#1099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6.xlsx"/><Relationship Id="rId1" Type="http://schemas.openxmlformats.org/officeDocument/2006/relationships/image" Target="../media/image20.png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0050066033394E-2"/>
          <c:y val="1.1597771808791199E-3"/>
          <c:w val="0.96398998679332104"/>
          <c:h val="0.78777414744779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публикаций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094550256974105E-2"/>
                  <c:y val="-3.26273997195597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D-44E2-8229-9239E341BB24}"/>
                </c:ext>
              </c:extLst>
            </c:dLbl>
            <c:dLbl>
              <c:idx val="1"/>
              <c:layout>
                <c:manualLayout>
                  <c:x val="-6.547275128487052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D-44E2-8229-9239E341BB24}"/>
                </c:ext>
              </c:extLst>
            </c:dLbl>
            <c:dLbl>
              <c:idx val="2"/>
              <c:layout>
                <c:manualLayout>
                  <c:x val="-8.18409391060881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D-44E2-8229-9239E341BB24}"/>
                </c:ext>
              </c:extLst>
            </c:dLbl>
            <c:dLbl>
              <c:idx val="3"/>
              <c:layout>
                <c:manualLayout>
                  <c:x val="-9.820912692730578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D-44E2-8229-9239E341BB24}"/>
                </c:ext>
              </c:extLst>
            </c:dLbl>
            <c:dLbl>
              <c:idx val="4"/>
              <c:layout>
                <c:manualLayout>
                  <c:x val="-6.5472751284871723E-3"/>
                  <c:y val="-5.981620848391254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D-44E2-8229-9239E341BB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rgbClr val="3578BC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2011-2015</c:v>
                </c:pt>
                <c:pt idx="1">
                  <c:v>2012-2016</c:v>
                </c:pt>
                <c:pt idx="2">
                  <c:v>2013-2017</c:v>
                </c:pt>
                <c:pt idx="3">
                  <c:v>2014-2018</c:v>
                </c:pt>
                <c:pt idx="4">
                  <c:v>2015-2019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1217</c:v>
                </c:pt>
                <c:pt idx="1">
                  <c:v>1368</c:v>
                </c:pt>
                <c:pt idx="2">
                  <c:v>1937</c:v>
                </c:pt>
                <c:pt idx="3">
                  <c:v>4123</c:v>
                </c:pt>
                <c:pt idx="4">
                  <c:v>4410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9F-4447-8476-88EF6610EA3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цитирований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600" b="1" i="0" u="none" strike="noStrike" kern="1200" baseline="0">
                      <a:solidFill>
                        <a:srgbClr val="00B05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5E3-4509-9257-DF06C91379A9}"/>
                </c:ext>
              </c:extLst>
            </c:dLbl>
            <c:dLbl>
              <c:idx val="1"/>
              <c:layout>
                <c:manualLayout>
                  <c:x val="1.4731369039095868E-2"/>
                  <c:y val="-9.78821991586755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600" b="1" i="0" u="none" strike="noStrike" kern="1200" baseline="0">
                      <a:solidFill>
                        <a:srgbClr val="00B05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E9-44E0-B189-6AD33D14B9FA}"/>
                </c:ext>
              </c:extLst>
            </c:dLbl>
            <c:dLbl>
              <c:idx val="2"/>
              <c:layout>
                <c:manualLayout>
                  <c:x val="4.9104563463652296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600" b="1" i="0" u="none" strike="noStrike" kern="1200" baseline="0">
                      <a:solidFill>
                        <a:srgbClr val="00B05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E9-44E0-B189-6AD33D14B9FA}"/>
                </c:ext>
              </c:extLst>
            </c:dLbl>
            <c:dLbl>
              <c:idx val="3"/>
              <c:layout>
                <c:manualLayout>
                  <c:x val="6.5472751284870526E-3"/>
                  <c:y val="-3.2627399719558506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00B050"/>
                        </a:solidFill>
                      </a:rPr>
                      <a:t>5953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9F-4447-8476-88EF6610EA32}"/>
                </c:ext>
              </c:extLst>
            </c:dLbl>
            <c:dLbl>
              <c:idx val="4"/>
              <c:layout>
                <c:manualLayout>
                  <c:x val="8.184093910608815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B050"/>
                        </a:solidFill>
                      </a:rPr>
                      <a:t>8207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9F-4447-8476-88EF6610EA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0" i="0" u="none" strike="noStrike" kern="1200" baseline="0">
                    <a:solidFill>
                      <a:srgbClr val="00B05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2011-2015</c:v>
                </c:pt>
                <c:pt idx="1">
                  <c:v>2012-2016</c:v>
                </c:pt>
                <c:pt idx="2">
                  <c:v>2013-2017</c:v>
                </c:pt>
                <c:pt idx="3">
                  <c:v>2014-2018</c:v>
                </c:pt>
                <c:pt idx="4">
                  <c:v>2015-2019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1337</c:v>
                </c:pt>
                <c:pt idx="1">
                  <c:v>1562</c:v>
                </c:pt>
                <c:pt idx="2">
                  <c:v>2267</c:v>
                </c:pt>
                <c:pt idx="3">
                  <c:v>5953</c:v>
                </c:pt>
                <c:pt idx="4">
                  <c:v>8207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9F-4447-8476-88EF6610EA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088896"/>
        <c:axId val="39090432"/>
      </c:barChart>
      <c:catAx>
        <c:axId val="39088896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3578BC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9090432"/>
        <c:crosses val="autoZero"/>
        <c:auto val="1"/>
        <c:lblAlgn val="ctr"/>
        <c:lblOffset val="100"/>
        <c:noMultiLvlLbl val="0"/>
      </c:catAx>
      <c:valAx>
        <c:axId val="39090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088896"/>
        <c:crosses val="autoZero"/>
        <c:crossBetween val="between"/>
      </c:valAx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00B05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6588694376676857"/>
          <c:y val="0.91514435440652298"/>
          <c:w val="0.70259930689102013"/>
          <c:h val="8.0870580600830105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11161511965291E-2"/>
          <c:y val="2.7682221697857948E-2"/>
          <c:w val="0.92209683227881034"/>
          <c:h val="0.68085673308909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Natural Sciences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0.26</c:v>
                </c:pt>
                <c:pt idx="1">
                  <c:v>0.26</c:v>
                </c:pt>
                <c:pt idx="2">
                  <c:v>0.33</c:v>
                </c:pt>
                <c:pt idx="3">
                  <c:v>0.61</c:v>
                </c:pt>
                <c:pt idx="4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8-443F-9119-ADBB28B79E1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Engineering and Technologies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0.28000000000000003</c:v>
                </c:pt>
                <c:pt idx="1">
                  <c:v>0.3</c:v>
                </c:pt>
                <c:pt idx="2">
                  <c:v>0.39</c:v>
                </c:pt>
                <c:pt idx="3">
                  <c:v>0.59</c:v>
                </c:pt>
                <c:pt idx="4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88-443F-9119-ADBB28B79E1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Medical Sciences</c:v>
                </c:pt>
              </c:strCache>
            </c:strRef>
          </c:tx>
          <c:spPr>
            <a:solidFill>
              <a:srgbClr val="F5C14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0.34</c:v>
                </c:pt>
                <c:pt idx="1">
                  <c:v>0.28999999999999998</c:v>
                </c:pt>
                <c:pt idx="2">
                  <c:v>0.22</c:v>
                </c:pt>
                <c:pt idx="3">
                  <c:v>1.65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88-443F-9119-ADBB28B79E1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Social Sciences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0.2</c:v>
                </c:pt>
                <c:pt idx="1">
                  <c:v>0.77</c:v>
                </c:pt>
                <c:pt idx="2">
                  <c:v>0.48</c:v>
                </c:pt>
                <c:pt idx="3">
                  <c:v>0.64</c:v>
                </c:pt>
                <c:pt idx="4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88-443F-9119-ADBB28B79E1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Humanities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0.21</c:v>
                </c:pt>
                <c:pt idx="1">
                  <c:v>1.03</c:v>
                </c:pt>
                <c:pt idx="2">
                  <c:v>0.11</c:v>
                </c:pt>
                <c:pt idx="3">
                  <c:v>0.81</c:v>
                </c:pt>
                <c:pt idx="4">
                  <c:v>1.89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88-443F-9119-ADBB28B79E1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Agricultural Sciences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0.28000000000000003</c:v>
                </c:pt>
                <c:pt idx="1">
                  <c:v>0.08</c:v>
                </c:pt>
                <c:pt idx="2">
                  <c:v>0.51</c:v>
                </c:pt>
                <c:pt idx="3">
                  <c:v>1.18</c:v>
                </c:pt>
                <c:pt idx="4">
                  <c:v>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388-443F-9119-ADBB28B79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02048"/>
        <c:axId val="46803584"/>
      </c:barChart>
      <c:catAx>
        <c:axId val="4680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6803584"/>
        <c:crosses val="autoZero"/>
        <c:auto val="1"/>
        <c:lblAlgn val="ctr"/>
        <c:lblOffset val="100"/>
        <c:noMultiLvlLbl val="0"/>
      </c:catAx>
      <c:valAx>
        <c:axId val="4680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680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157342671302645"/>
          <c:y val="0.80986087468173029"/>
          <c:w val="0.75726968503937009"/>
          <c:h val="0.15591190944881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rgbClr val="4F81BD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ru-RU" sz="1400" b="1" i="0" baseline="0">
                <a:solidFill>
                  <a:srgbClr val="4F81BD"/>
                </a:solidFill>
                <a:latin typeface="Trebuchet MS" panose="020B0603020202020204" pitchFamily="34" charset="0"/>
              </a:rPr>
              <a:t> Количество источников, с публикациями НПР РУДН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4F81BD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Лист3!$C$2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Лист3!$A$3:$A$14</c:f>
              <c:strCache>
                <c:ptCount val="12"/>
                <c:pt idx="0">
                  <c:v>Науки о жизни</c:v>
                </c:pt>
                <c:pt idx="1">
                  <c:v>Математика</c:v>
                </c:pt>
                <c:pt idx="2">
                  <c:v>Химические технологии</c:v>
                </c:pt>
                <c:pt idx="3">
                  <c:v>Химия</c:v>
                </c:pt>
                <c:pt idx="4">
                  <c:v>Компьютерные науки</c:v>
                </c:pt>
                <c:pt idx="5">
                  <c:v>Науки о Земле</c:v>
                </c:pt>
                <c:pt idx="6">
                  <c:v>Социальные науки</c:v>
                </c:pt>
                <c:pt idx="7">
                  <c:v>Экономика и менеджмент</c:v>
                </c:pt>
                <c:pt idx="8">
                  <c:v>Гуманитарные науки</c:v>
                </c:pt>
                <c:pt idx="9">
                  <c:v>Медицина</c:v>
                </c:pt>
                <c:pt idx="10">
                  <c:v>Инженерные науки</c:v>
                </c:pt>
                <c:pt idx="11">
                  <c:v>Материаловедение</c:v>
                </c:pt>
              </c:strCache>
            </c:strRef>
          </c:cat>
          <c:val>
            <c:numRef>
              <c:f>Лист3!$C$3:$C$14</c:f>
              <c:numCache>
                <c:formatCode>General</c:formatCode>
                <c:ptCount val="12"/>
                <c:pt idx="0">
                  <c:v>77</c:v>
                </c:pt>
                <c:pt idx="1">
                  <c:v>91</c:v>
                </c:pt>
                <c:pt idx="2">
                  <c:v>20</c:v>
                </c:pt>
                <c:pt idx="3">
                  <c:v>69</c:v>
                </c:pt>
                <c:pt idx="4">
                  <c:v>41</c:v>
                </c:pt>
                <c:pt idx="6">
                  <c:v>47</c:v>
                </c:pt>
                <c:pt idx="7">
                  <c:v>25</c:v>
                </c:pt>
                <c:pt idx="8">
                  <c:v>18</c:v>
                </c:pt>
                <c:pt idx="9">
                  <c:v>133</c:v>
                </c:pt>
                <c:pt idx="1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D5-45CD-BBA7-FF9E3A39340D}"/>
            </c:ext>
          </c:extLst>
        </c:ser>
        <c:ser>
          <c:idx val="1"/>
          <c:order val="1"/>
          <c:tx>
            <c:strRef>
              <c:f>Лист3!$D$2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Лист3!$A$3:$A$14</c:f>
              <c:strCache>
                <c:ptCount val="12"/>
                <c:pt idx="0">
                  <c:v>Науки о жизни</c:v>
                </c:pt>
                <c:pt idx="1">
                  <c:v>Математика</c:v>
                </c:pt>
                <c:pt idx="2">
                  <c:v>Химические технологии</c:v>
                </c:pt>
                <c:pt idx="3">
                  <c:v>Химия</c:v>
                </c:pt>
                <c:pt idx="4">
                  <c:v>Компьютерные науки</c:v>
                </c:pt>
                <c:pt idx="5">
                  <c:v>Науки о Земле</c:v>
                </c:pt>
                <c:pt idx="6">
                  <c:v>Социальные науки</c:v>
                </c:pt>
                <c:pt idx="7">
                  <c:v>Экономика и менеджмент</c:v>
                </c:pt>
                <c:pt idx="8">
                  <c:v>Гуманитарные науки</c:v>
                </c:pt>
                <c:pt idx="9">
                  <c:v>Медицина</c:v>
                </c:pt>
                <c:pt idx="10">
                  <c:v>Инженерные науки</c:v>
                </c:pt>
                <c:pt idx="11">
                  <c:v>Материаловедение</c:v>
                </c:pt>
              </c:strCache>
            </c:strRef>
          </c:cat>
          <c:val>
            <c:numRef>
              <c:f>Лист3!$D$3:$D$14</c:f>
              <c:numCache>
                <c:formatCode>General</c:formatCode>
                <c:ptCount val="12"/>
                <c:pt idx="0">
                  <c:v>115</c:v>
                </c:pt>
                <c:pt idx="1">
                  <c:v>136</c:v>
                </c:pt>
                <c:pt idx="2">
                  <c:v>41</c:v>
                </c:pt>
                <c:pt idx="3">
                  <c:v>115</c:v>
                </c:pt>
                <c:pt idx="4">
                  <c:v>77</c:v>
                </c:pt>
                <c:pt idx="5">
                  <c:v>78</c:v>
                </c:pt>
                <c:pt idx="6">
                  <c:v>81</c:v>
                </c:pt>
                <c:pt idx="7">
                  <c:v>39</c:v>
                </c:pt>
                <c:pt idx="8">
                  <c:v>32</c:v>
                </c:pt>
                <c:pt idx="9">
                  <c:v>157</c:v>
                </c:pt>
                <c:pt idx="10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D5-45CD-BBA7-FF9E3A39340D}"/>
            </c:ext>
          </c:extLst>
        </c:ser>
        <c:ser>
          <c:idx val="2"/>
          <c:order val="2"/>
          <c:tx>
            <c:strRef>
              <c:f>Лист3!$E$2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Лист3!$A$3:$A$14</c:f>
              <c:strCache>
                <c:ptCount val="12"/>
                <c:pt idx="0">
                  <c:v>Науки о жизни</c:v>
                </c:pt>
                <c:pt idx="1">
                  <c:v>Математика</c:v>
                </c:pt>
                <c:pt idx="2">
                  <c:v>Химические технологии</c:v>
                </c:pt>
                <c:pt idx="3">
                  <c:v>Химия</c:v>
                </c:pt>
                <c:pt idx="4">
                  <c:v>Компьютерные науки</c:v>
                </c:pt>
                <c:pt idx="5">
                  <c:v>Науки о Земле</c:v>
                </c:pt>
                <c:pt idx="6">
                  <c:v>Социальные науки</c:v>
                </c:pt>
                <c:pt idx="7">
                  <c:v>Экономика и менеджмент</c:v>
                </c:pt>
                <c:pt idx="8">
                  <c:v>Гуманитарные науки</c:v>
                </c:pt>
                <c:pt idx="9">
                  <c:v>Медицина</c:v>
                </c:pt>
                <c:pt idx="10">
                  <c:v>Инженерные науки</c:v>
                </c:pt>
                <c:pt idx="11">
                  <c:v>Материаловедение</c:v>
                </c:pt>
              </c:strCache>
            </c:strRef>
          </c:cat>
          <c:val>
            <c:numRef>
              <c:f>Лист3!$E$3:$E$14</c:f>
              <c:numCache>
                <c:formatCode>General</c:formatCode>
                <c:ptCount val="12"/>
                <c:pt idx="0">
                  <c:v>168</c:v>
                </c:pt>
                <c:pt idx="1">
                  <c:v>203</c:v>
                </c:pt>
                <c:pt idx="2">
                  <c:v>60</c:v>
                </c:pt>
                <c:pt idx="3">
                  <c:v>153</c:v>
                </c:pt>
                <c:pt idx="4">
                  <c:v>119</c:v>
                </c:pt>
                <c:pt idx="5">
                  <c:v>118</c:v>
                </c:pt>
                <c:pt idx="6">
                  <c:v>114</c:v>
                </c:pt>
                <c:pt idx="7">
                  <c:v>58</c:v>
                </c:pt>
                <c:pt idx="8">
                  <c:v>48</c:v>
                </c:pt>
                <c:pt idx="9">
                  <c:v>186</c:v>
                </c:pt>
                <c:pt idx="10">
                  <c:v>164</c:v>
                </c:pt>
                <c:pt idx="11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D5-45CD-BBA7-FF9E3A393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670336"/>
        <c:axId val="44672128"/>
      </c:barChart>
      <c:catAx>
        <c:axId val="44670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4672128"/>
        <c:crosses val="autoZero"/>
        <c:auto val="1"/>
        <c:lblAlgn val="ctr"/>
        <c:lblOffset val="100"/>
        <c:noMultiLvlLbl val="0"/>
      </c:catAx>
      <c:valAx>
        <c:axId val="44672128"/>
        <c:scaling>
          <c:orientation val="minMax"/>
          <c:max val="22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670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RUDN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820677157733096E-2"/>
                  <c:y val="-2.257763060507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AA-4CC7-B6EC-EB863BAAD3A3}"/>
                </c:ext>
              </c:extLst>
            </c:dLbl>
            <c:dLbl>
              <c:idx val="1"/>
              <c:layout>
                <c:manualLayout>
                  <c:x val="-6.1832440901331978E-3"/>
                  <c:y val="-1.505175373671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AA-4CC7-B6EC-EB863BAAD3A3}"/>
                </c:ext>
              </c:extLst>
            </c:dLbl>
            <c:dLbl>
              <c:idx val="2"/>
              <c:layout>
                <c:manualLayout>
                  <c:x val="-1.0820677157733152E-2"/>
                  <c:y val="-1.5051753736716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AA-4CC7-B6EC-EB863BAAD3A3}"/>
                </c:ext>
              </c:extLst>
            </c:dLbl>
            <c:dLbl>
              <c:idx val="3"/>
              <c:layout>
                <c:manualLayout>
                  <c:x val="-2.1641354315466304E-2"/>
                  <c:y val="-4.139232277597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19-4546-B6EB-52DB4D026B5B}"/>
                </c:ext>
              </c:extLst>
            </c:dLbl>
            <c:dLbl>
              <c:idx val="4"/>
              <c:layout>
                <c:manualLayout>
                  <c:x val="-7.7290551126666107E-3"/>
                  <c:y val="-1.505175373671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AA-4CC7-B6EC-EB863BAAD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Arts&amp;Humanities</c:v>
                </c:pt>
                <c:pt idx="1">
                  <c:v>Engineering &amp; Technology</c:v>
                </c:pt>
                <c:pt idx="2">
                  <c:v>Life Sciences &amp; Medicine</c:v>
                </c:pt>
                <c:pt idx="3">
                  <c:v>Natural Sciences</c:v>
                </c:pt>
                <c:pt idx="4">
                  <c:v>Social Sciences &amp; Management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1.5</c:v>
                </c:pt>
                <c:pt idx="1">
                  <c:v>23</c:v>
                </c:pt>
                <c:pt idx="2">
                  <c:v>25.5</c:v>
                </c:pt>
                <c:pt idx="3">
                  <c:v>29.4</c:v>
                </c:pt>
                <c:pt idx="4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9-4546-B6EB-52DB4D026B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5-100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7290551126665118E-3"/>
                  <c:y val="-3.0103507473432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AA-4CC7-B6EC-EB863BAAD3A3}"/>
                </c:ext>
              </c:extLst>
            </c:dLbl>
            <c:dLbl>
              <c:idx val="2"/>
              <c:layout>
                <c:manualLayout>
                  <c:x val="-4.637433067599955E-3"/>
                  <c:y val="-3.3866445907611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AA-4CC7-B6EC-EB863BAAD3A3}"/>
                </c:ext>
              </c:extLst>
            </c:dLbl>
            <c:dLbl>
              <c:idx val="3"/>
              <c:layout>
                <c:manualLayout>
                  <c:x val="3.0916220450664857E-3"/>
                  <c:y val="-2.257763060507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AA-4CC7-B6EC-EB863BAAD3A3}"/>
                </c:ext>
              </c:extLst>
            </c:dLbl>
            <c:dLbl>
              <c:idx val="4"/>
              <c:layout>
                <c:manualLayout>
                  <c:x val="0"/>
                  <c:y val="-1.8814692170895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AA-4CC7-B6EC-EB863BAAD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FF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Arts&amp;Humanities</c:v>
                </c:pt>
                <c:pt idx="1">
                  <c:v>Engineering &amp; Technology</c:v>
                </c:pt>
                <c:pt idx="2">
                  <c:v>Life Sciences &amp; Medicine</c:v>
                </c:pt>
                <c:pt idx="3">
                  <c:v>Natural Sciences</c:v>
                </c:pt>
                <c:pt idx="4">
                  <c:v>Social Sciences &amp; Management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6.5</c:v>
                </c:pt>
                <c:pt idx="1">
                  <c:v>21.1</c:v>
                </c:pt>
                <c:pt idx="2">
                  <c:v>36</c:v>
                </c:pt>
                <c:pt idx="3">
                  <c:v>28.1</c:v>
                </c:pt>
                <c:pt idx="4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19-4546-B6EB-52DB4D026B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4"/>
              <c:layout>
                <c:manualLayout>
                  <c:x val="-2.2671633092514928E-16"/>
                  <c:y val="-1.5051753736716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AA-4CC7-B6EC-EB863BAAD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baseline="0">
                    <a:solidFill>
                      <a:srgbClr val="00B050"/>
                    </a:solidFill>
                    <a:latin typeface="Trebuchet MS" panose="020B0603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Arts&amp;Humanities</c:v>
                </c:pt>
                <c:pt idx="1">
                  <c:v>Engineering &amp; Technology</c:v>
                </c:pt>
                <c:pt idx="2">
                  <c:v>Life Sciences &amp; Medicine</c:v>
                </c:pt>
                <c:pt idx="3">
                  <c:v>Natural Sciences</c:v>
                </c:pt>
                <c:pt idx="4">
                  <c:v>Social Sciences &amp; Management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4.7</c:v>
                </c:pt>
                <c:pt idx="1">
                  <c:v>16</c:v>
                </c:pt>
                <c:pt idx="2">
                  <c:v>27.4</c:v>
                </c:pt>
                <c:pt idx="3">
                  <c:v>22.3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19-4546-B6EB-52DB4D026B5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-2.833954136564366E-17"/>
                  <c:y val="-3.0103507473432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AA-4CC7-B6EC-EB863BAAD3A3}"/>
                </c:ext>
              </c:extLst>
            </c:dLbl>
            <c:dLbl>
              <c:idx val="1"/>
              <c:layout>
                <c:manualLayout>
                  <c:x val="1.5458110225332429E-3"/>
                  <c:y val="-1.1288815302537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AA-4CC7-B6EC-EB863BAAD3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i="0" baseline="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Arts&amp;Humanities</c:v>
                </c:pt>
                <c:pt idx="1">
                  <c:v>Engineering &amp; Technology</c:v>
                </c:pt>
                <c:pt idx="2">
                  <c:v>Life Sciences &amp; Medicine</c:v>
                </c:pt>
                <c:pt idx="3">
                  <c:v>Natural Sciences</c:v>
                </c:pt>
                <c:pt idx="4">
                  <c:v>Social Sciences &amp; Management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18.3</c:v>
                </c:pt>
                <c:pt idx="1">
                  <c:v>39.6</c:v>
                </c:pt>
                <c:pt idx="2">
                  <c:v>57.1</c:v>
                </c:pt>
                <c:pt idx="3">
                  <c:v>49.3</c:v>
                </c:pt>
                <c:pt idx="4">
                  <c:v>38.9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19-4546-B6EB-52DB4D026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69600"/>
        <c:axId val="47387776"/>
      </c:barChart>
      <c:catAx>
        <c:axId val="4736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7387776"/>
        <c:crosses val="autoZero"/>
        <c:auto val="1"/>
        <c:lblAlgn val="ctr"/>
        <c:lblOffset val="100"/>
        <c:noMultiLvlLbl val="0"/>
      </c:catAx>
      <c:valAx>
        <c:axId val="47387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736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ru-RU" baseline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Динамика Индекса </a:t>
            </a:r>
            <a:r>
              <a:rPr lang="ru-RU" baseline="0" dirty="0" err="1" smtClean="0">
                <a:solidFill>
                  <a:srgbClr val="4F81BD"/>
                </a:solidFill>
                <a:latin typeface="Trebuchet MS" panose="020B0603020202020204" pitchFamily="34" charset="0"/>
              </a:rPr>
              <a:t>Хирша</a:t>
            </a:r>
            <a:endParaRPr lang="ru-RU" baseline="0" dirty="0">
              <a:solidFill>
                <a:srgbClr val="4F81BD"/>
              </a:solidFill>
              <a:latin typeface="Trebuchet MS" panose="020B0603020202020204" pitchFamily="34" charset="0"/>
            </a:endParaRPr>
          </a:p>
        </c:rich>
      </c:tx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1.80050066033394E-2"/>
          <c:y val="5.7749469868981697E-2"/>
          <c:w val="0.96398998679332104"/>
          <c:h val="0.71091687103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WoS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rgbClr val="4F81B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2011-2015</c:v>
                </c:pt>
                <c:pt idx="1">
                  <c:v>2012-2016</c:v>
                </c:pt>
                <c:pt idx="2">
                  <c:v>2013-2017</c:v>
                </c:pt>
                <c:pt idx="3">
                  <c:v>2014-2018</c:v>
                </c:pt>
                <c:pt idx="4">
                  <c:v>2015-2019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</c:v>
                </c:pt>
                <c:pt idx="1">
                  <c:v>16</c:v>
                </c:pt>
                <c:pt idx="2">
                  <c:v>16</c:v>
                </c:pt>
                <c:pt idx="3">
                  <c:v>20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8-4A73-A467-AF22DB27A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Scopus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1" i="0" u="none" strike="noStrike" kern="1200" baseline="0">
                      <a:solidFill>
                        <a:srgbClr val="00B05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B2F-4F5F-A599-83A63E0BAD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1" i="0" u="none" strike="noStrike" kern="1200" baseline="0">
                      <a:solidFill>
                        <a:srgbClr val="00B05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2F-4F5F-A599-83A63E0BAD0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1" i="0" u="none" strike="noStrike" kern="1200" baseline="0">
                      <a:solidFill>
                        <a:srgbClr val="00B05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B2F-4F5F-A599-83A63E0BAD0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B050"/>
                        </a:solidFill>
                      </a:rPr>
                      <a:t>21</a:t>
                    </a:r>
                    <a:endParaRPr lang="en-US" b="1" dirty="0">
                      <a:solidFill>
                        <a:srgbClr val="00B05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B8-4A73-A467-AF22DB27A8C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00B050"/>
                        </a:solidFill>
                      </a:rPr>
                      <a:t>25</a:t>
                    </a:r>
                    <a:endParaRPr lang="en-US" b="1" dirty="0">
                      <a:solidFill>
                        <a:srgbClr val="00B050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B8-4A73-A467-AF22DB27A8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2011-2015</c:v>
                </c:pt>
                <c:pt idx="1">
                  <c:v>2012-2016</c:v>
                </c:pt>
                <c:pt idx="2">
                  <c:v>2013-2017</c:v>
                </c:pt>
                <c:pt idx="3">
                  <c:v>2014-2018</c:v>
                </c:pt>
                <c:pt idx="4">
                  <c:v>2015-2019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</c:v>
                </c:pt>
                <c:pt idx="1">
                  <c:v>17</c:v>
                </c:pt>
                <c:pt idx="2">
                  <c:v>17</c:v>
                </c:pt>
                <c:pt idx="3">
                  <c:v>21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B8-4A73-A467-AF22DB27A8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7530752"/>
        <c:axId val="47532288"/>
      </c:barChart>
      <c:catAx>
        <c:axId val="47530752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rgbClr val="3578BC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7532288"/>
        <c:crosses val="autoZero"/>
        <c:auto val="1"/>
        <c:lblAlgn val="ctr"/>
        <c:lblOffset val="100"/>
        <c:noMultiLvlLbl val="0"/>
      </c:catAx>
      <c:valAx>
        <c:axId val="47532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530752"/>
        <c:crosses val="autoZero"/>
        <c:crossBetween val="between"/>
      </c:valAx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00B05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8650201902241199"/>
          <c:y val="0.88865630091608505"/>
          <c:w val="0.22044855794331999"/>
          <c:h val="8.2660361100534999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rgbClr val="4F81BD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800" b="1" i="0" u="none" strike="noStrike" kern="1200" baseline="0">
                    <a:solidFill>
                      <a:srgbClr val="4F81B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Scopus</c:v>
                </c:pt>
                <c:pt idx="1">
                  <c:v>Web of Science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1501</c:v>
                </c:pt>
                <c:pt idx="1">
                  <c:v>1209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3-4BCF-B095-C4FE43BE75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800" b="1" i="0" u="none" strike="noStrike" kern="1200" baseline="0">
                    <a:solidFill>
                      <a:srgbClr val="00B05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Scopus</c:v>
                </c:pt>
                <c:pt idx="1">
                  <c:v>Web of Science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918</c:v>
                </c:pt>
                <c:pt idx="1">
                  <c:v>691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C3-4BCF-B095-C4FE43BE7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50240"/>
        <c:axId val="48252032"/>
      </c:barChart>
      <c:catAx>
        <c:axId val="4825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8252032"/>
        <c:crosses val="autoZero"/>
        <c:auto val="1"/>
        <c:lblAlgn val="ctr"/>
        <c:lblOffset val="100"/>
        <c:noMultiLvlLbl val="0"/>
      </c:catAx>
      <c:valAx>
        <c:axId val="4825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0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825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9274157254835"/>
          <c:y val="0.88962744188282705"/>
          <c:w val="0.32383415311734598"/>
          <c:h val="7.6658359543197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800" b="1" i="0" u="none" strike="noStrike" kern="1200" baseline="0">
                    <a:solidFill>
                      <a:srgbClr val="4F81B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Scopus</c:v>
                </c:pt>
                <c:pt idx="1">
                  <c:v>Web of Science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4800</c:v>
                </c:pt>
                <c:pt idx="1">
                  <c:v>3800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2-4954-A556-4E54A25E868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800" b="1" i="0" u="none" strike="noStrike" kern="1200" baseline="0">
                    <a:solidFill>
                      <a:srgbClr val="00B05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Scopus</c:v>
                </c:pt>
                <c:pt idx="1">
                  <c:v>Web of Science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3029</c:v>
                </c:pt>
                <c:pt idx="1">
                  <c:v>2986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B2-4954-A556-4E54A25E8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39808"/>
        <c:axId val="48041344"/>
      </c:barChart>
      <c:catAx>
        <c:axId val="4803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8041344"/>
        <c:crosses val="autoZero"/>
        <c:auto val="1"/>
        <c:lblAlgn val="ctr"/>
        <c:lblOffset val="100"/>
        <c:noMultiLvlLbl val="0"/>
      </c:catAx>
      <c:valAx>
        <c:axId val="4804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0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803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054428460199336"/>
          <c:y val="1.4578761327597107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1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6387282548721301E-2"/>
          <c:y val="0.18365879728932699"/>
          <c:w val="0.88722543490255701"/>
          <c:h val="0.678090576802454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тем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EA27-4DD6-A3F6-99832480E4A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1" i="0" u="none" strike="noStrike" kern="1200" baseline="0">
                      <a:solidFill>
                        <a:srgbClr val="FF000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106-4570-A077-1307A3D3348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1" i="0" u="none" strike="noStrike" kern="1200" baseline="0">
                      <a:solidFill>
                        <a:srgbClr val="00B05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A27-4DD6-A3F6-99832480E4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257</c:v>
                </c:pt>
                <c:pt idx="1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27-4DD6-A3F6-99832480E4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8138112"/>
        <c:axId val="48139648"/>
      </c:barChart>
      <c:catAx>
        <c:axId val="48138112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8139648"/>
        <c:crosses val="autoZero"/>
        <c:auto val="1"/>
        <c:lblAlgn val="ctr"/>
        <c:lblOffset val="100"/>
        <c:noMultiLvlLbl val="0"/>
      </c:catAx>
      <c:valAx>
        <c:axId val="4813964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4813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Trebuchet MS" panose="020B0603020202020204" pitchFamily="34" charset="0"/>
              </a:rPr>
              <a:t>Гранты РНФ/РФФИ</a:t>
            </a:r>
            <a:endParaRPr lang="ru-RU" dirty="0">
              <a:latin typeface="Trebuchet MS" panose="020B0603020202020204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4651443238772601E-2"/>
          <c:y val="0.28319137212585999"/>
          <c:w val="0.95069711352245501"/>
          <c:h val="0.57137941524227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РНФ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rgbClr val="4F81B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</c:v>
                </c:pt>
                <c:pt idx="1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23-412D-9DE7-5F055363BA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1" i="0" u="none" strike="noStrike" kern="1200" baseline="0">
                      <a:solidFill>
                        <a:srgbClr val="FF000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60E-4EF2-B52C-B17C838B72D5}"/>
                </c:ext>
              </c:extLst>
            </c:dLbl>
            <c:dLbl>
              <c:idx val="1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2000" b="1" i="0" u="none" strike="noStrike" kern="1200" baseline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latin typeface="Trebuchet MS" panose="020B0603020202020204" pitchFamily="34" charset="0"/>
                      </a:rPr>
                      <a:t>81</a:t>
                    </a:r>
                    <a:endParaRPr lang="en-US" dirty="0">
                      <a:latin typeface="Trebuchet MS" panose="020B06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23-412D-9DE7-5F055363BA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23-412D-9DE7-5F055363BA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РФФИ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423-412D-9DE7-5F055363BAE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423-412D-9DE7-5F055363BAEF}"/>
              </c:ext>
            </c:extLst>
          </c:dPt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rgbClr val="00B05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smtClean="0">
                        <a:latin typeface="Trebuchet MS" panose="020B0603020202020204" pitchFamily="34" charset="0"/>
                      </a:rPr>
                      <a:t>11</a:t>
                    </a:r>
                    <a:endParaRPr lang="en-US" dirty="0">
                      <a:latin typeface="Trebuchet MS" panose="020B06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23-412D-9DE7-5F055363BAEF}"/>
                </c:ext>
              </c:extLst>
            </c:dLbl>
            <c:dLbl>
              <c:idx val="1"/>
              <c:layout>
                <c:manualLayout>
                  <c:x val="-1.6434105644324292E-16"/>
                  <c:y val="-9.111728444663827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23-412D-9DE7-5F055363BA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423-412D-9DE7-5F055363B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6"/>
        <c:axId val="83512320"/>
        <c:axId val="83518208"/>
      </c:barChart>
      <c:catAx>
        <c:axId val="83512320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518208"/>
        <c:crosses val="autoZero"/>
        <c:auto val="1"/>
        <c:lblAlgn val="ctr"/>
        <c:lblOffset val="100"/>
        <c:noMultiLvlLbl val="0"/>
      </c:catAx>
      <c:valAx>
        <c:axId val="83518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512320"/>
        <c:crosses val="autoZero"/>
        <c:crossBetween val="between"/>
      </c:valAx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delete val="1"/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6534095310561"/>
          <c:y val="0.14347341958146301"/>
          <c:w val="0.76008322553106"/>
          <c:h val="0.10115912665159001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00" b="1" i="0" u="none" strike="noStrike" kern="1200" baseline="0">
              <a:solidFill>
                <a:srgbClr val="4F81BD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22368847311299E-2"/>
          <c:y val="4.4851624015748E-2"/>
          <c:w val="0.96038761882950996"/>
          <c:h val="0.70124277154183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A5D-45A3-8071-FFA30CE1933F}"/>
              </c:ext>
            </c:extLst>
          </c:dPt>
          <c:dLbls>
            <c:dLbl>
              <c:idx val="0"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rgbClr val="FF000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latin typeface="Trebuchet MS" panose="020B0603020202020204" pitchFamily="34" charset="0"/>
                      </a:rPr>
                      <a:t>81</a:t>
                    </a:r>
                    <a:endParaRPr lang="en-US" dirty="0">
                      <a:latin typeface="Trebuchet MS" panose="020B06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5D-45A3-8071-FFA30CE1933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F4-4CA7-B59A-9D1C14DA3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rgbClr val="00B05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ВСЕГО</c:v>
                </c:pt>
                <c:pt idx="1">
                  <c:v>ФФМиЕН</c:v>
                </c:pt>
                <c:pt idx="2">
                  <c:v>Экономический</c:v>
                </c:pt>
                <c:pt idx="3">
                  <c:v>Юридический</c:v>
                </c:pt>
                <c:pt idx="4">
                  <c:v>ФГСН</c:v>
                </c:pt>
                <c:pt idx="5">
                  <c:v>АТИ</c:v>
                </c:pt>
                <c:pt idx="6">
                  <c:v>Филологический</c:v>
                </c:pt>
                <c:pt idx="7">
                  <c:v>ИА</c:v>
                </c:pt>
                <c:pt idx="8">
                  <c:v>Медицинский</c:v>
                </c:pt>
                <c:pt idx="9">
                  <c:v>ИИЯ</c:v>
                </c:pt>
                <c:pt idx="10">
                  <c:v>УНИГК</c:v>
                </c:pt>
                <c:pt idx="11">
                  <c:v>УНИСОП</c:v>
                </c:pt>
                <c:pt idx="12">
                  <c:v>ФРЯиОД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83</c:v>
                </c:pt>
                <c:pt idx="1">
                  <c:v>43</c:v>
                </c:pt>
                <c:pt idx="2">
                  <c:v>9</c:v>
                </c:pt>
                <c:pt idx="3">
                  <c:v>9</c:v>
                </c:pt>
                <c:pt idx="4">
                  <c:v>8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5D-45A3-8071-FFA30CE19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21984"/>
        <c:axId val="48523520"/>
      </c:barChart>
      <c:catAx>
        <c:axId val="48521984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5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8523520"/>
        <c:crosses val="autoZero"/>
        <c:auto val="1"/>
        <c:lblAlgn val="ctr"/>
        <c:lblOffset val="100"/>
        <c:noMultiLvlLbl val="0"/>
      </c:catAx>
      <c:valAx>
        <c:axId val="48523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852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rgbClr val="4F81B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Аспиранты</c:v>
                </c:pt>
                <c:pt idx="1">
                  <c:v>Ординаторы</c:v>
                </c:pt>
                <c:pt idx="2">
                  <c:v>Прикрепленные лица</c:v>
                </c:pt>
                <c:pt idx="3">
                  <c:v>Докторанты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598</c:v>
                </c:pt>
                <c:pt idx="1">
                  <c:v>200</c:v>
                </c:pt>
                <c:pt idx="2">
                  <c:v>71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64-4F50-BE03-5D652C98D8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Договор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rgbClr val="00B05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Аспиранты</c:v>
                </c:pt>
                <c:pt idx="1">
                  <c:v>Ординаторы</c:v>
                </c:pt>
                <c:pt idx="2">
                  <c:v>Прикрепленные лица</c:v>
                </c:pt>
                <c:pt idx="3">
                  <c:v>Докторанты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351</c:v>
                </c:pt>
                <c:pt idx="1">
                  <c:v>829</c:v>
                </c:pt>
                <c:pt idx="2">
                  <c:v>66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64-4F50-BE03-5D652C98D8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5147520"/>
        <c:axId val="115149056"/>
      </c:barChart>
      <c:catAx>
        <c:axId val="115147520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115149056"/>
        <c:crosses val="autoZero"/>
        <c:auto val="1"/>
        <c:lblAlgn val="ctr"/>
        <c:lblOffset val="100"/>
        <c:noMultiLvlLbl val="0"/>
      </c:catAx>
      <c:valAx>
        <c:axId val="1151490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14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88822162068481E-2"/>
          <c:y val="5.4236149936145152E-2"/>
          <c:w val="0.88821987782020406"/>
          <c:h val="0.60005871280064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810272743388601E-2"/>
                  <c:y val="-6.78482773616208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A4-497D-BF17-599640DFAF25}"/>
                </c:ext>
              </c:extLst>
            </c:dLbl>
            <c:dLbl>
              <c:idx val="1"/>
              <c:layout>
                <c:manualLayout>
                  <c:x val="-1.4229245469049681E-2"/>
                  <c:y val="-6.219353578311994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CD-414C-A9B2-F96B03CB75B3}"/>
                </c:ext>
              </c:extLst>
            </c:dLbl>
            <c:dLbl>
              <c:idx val="2"/>
              <c:layout>
                <c:manualLayout>
                  <c:x val="-9.486163646033198E-3"/>
                  <c:y val="1.01772416042430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CD-414C-A9B2-F96B03CB75B3}"/>
                </c:ext>
              </c:extLst>
            </c:dLbl>
            <c:dLbl>
              <c:idx val="3"/>
              <c:layout>
                <c:manualLayout>
                  <c:x val="-9.486163646033140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CD-414C-A9B2-F96B03CB75B3}"/>
                </c:ext>
              </c:extLst>
            </c:dLbl>
            <c:dLbl>
              <c:idx val="4"/>
              <c:layout>
                <c:manualLayout>
                  <c:x val="-9.4861636460331408E-3"/>
                  <c:y val="6.219353578311994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CD-414C-A9B2-F96B03CB75B3}"/>
                </c:ext>
              </c:extLst>
            </c:dLbl>
            <c:dLbl>
              <c:idx val="5"/>
              <c:layout>
                <c:manualLayout>
                  <c:x val="-3.1620545486777136E-3"/>
                  <c:y val="-3.39241386808098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CD-414C-A9B2-F96B03CB7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rgbClr val="3578BC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Natural Sciences</c:v>
                </c:pt>
                <c:pt idx="1">
                  <c:v>Engineering and Technology</c:v>
                </c:pt>
                <c:pt idx="2">
                  <c:v>Medical and Health Sciences</c:v>
                </c:pt>
                <c:pt idx="3">
                  <c:v>Social Sciences</c:v>
                </c:pt>
                <c:pt idx="4">
                  <c:v>Humanities</c:v>
                </c:pt>
                <c:pt idx="5">
                  <c:v>Agricultural Sciences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1202</c:v>
                </c:pt>
                <c:pt idx="1">
                  <c:v>314</c:v>
                </c:pt>
                <c:pt idx="2">
                  <c:v>665</c:v>
                </c:pt>
                <c:pt idx="3">
                  <c:v>429</c:v>
                </c:pt>
                <c:pt idx="4">
                  <c:v>134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A4-497D-BF17-599640DFAF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7430818230165704E-3"/>
                  <c:y val="-3.39241386808104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CD-414C-A9B2-F96B03CB75B3}"/>
                </c:ext>
              </c:extLst>
            </c:dLbl>
            <c:dLbl>
              <c:idx val="3"/>
              <c:layout>
                <c:manualLayout>
                  <c:x val="7.9051363716942831E-3"/>
                  <c:y val="-3.39241386808104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CD-414C-A9B2-F96B03CB75B3}"/>
                </c:ext>
              </c:extLst>
            </c:dLbl>
            <c:dLbl>
              <c:idx val="4"/>
              <c:layout>
                <c:manualLayout>
                  <c:x val="6.3241090973553109E-3"/>
                  <c:y val="-6.78482773616208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CD-414C-A9B2-F96B03CB75B3}"/>
                </c:ext>
              </c:extLst>
            </c:dLbl>
            <c:dLbl>
              <c:idx val="5"/>
              <c:layout>
                <c:manualLayout>
                  <c:x val="1.5810272743388568E-3"/>
                  <c:y val="-3.39241386808104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CD-414C-A9B2-F96B03CB75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rgbClr val="00B05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Natural Sciences</c:v>
                </c:pt>
                <c:pt idx="1">
                  <c:v>Engineering and Technology</c:v>
                </c:pt>
                <c:pt idx="2">
                  <c:v>Medical and Health Sciences</c:v>
                </c:pt>
                <c:pt idx="3">
                  <c:v>Social Sciences</c:v>
                </c:pt>
                <c:pt idx="4">
                  <c:v>Humanities</c:v>
                </c:pt>
                <c:pt idx="5">
                  <c:v>Agricultural Sciences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1766</c:v>
                </c:pt>
                <c:pt idx="1">
                  <c:v>507</c:v>
                </c:pt>
                <c:pt idx="2">
                  <c:v>801</c:v>
                </c:pt>
                <c:pt idx="3">
                  <c:v>537</c:v>
                </c:pt>
                <c:pt idx="4">
                  <c:v>162</c:v>
                </c:pt>
                <c:pt idx="5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A4-497D-BF17-599640DFA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851520"/>
        <c:axId val="39853056"/>
      </c:barChart>
      <c:catAx>
        <c:axId val="3985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9853056"/>
        <c:crosses val="autoZero"/>
        <c:auto val="1"/>
        <c:lblAlgn val="ctr"/>
        <c:lblOffset val="100"/>
        <c:noMultiLvlLbl val="0"/>
      </c:catAx>
      <c:valAx>
        <c:axId val="3985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985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646427525709745"/>
          <c:y val="0.88909878522200425"/>
          <c:w val="0.41655761313183826"/>
          <c:h val="9.0546731569509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D4E-41CF-BE80-8295ECAE49E8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2D4E-41CF-BE80-8295ECAE49E8}"/>
              </c:ext>
            </c:extLst>
          </c:dPt>
          <c:dLbls>
            <c:dLbl>
              <c:idx val="0"/>
              <c:layout>
                <c:manualLayout>
                  <c:x val="-0.21643967563915401"/>
                  <c:y val="7.33251852683682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4E-41CF-BE80-8295ECAE49E8}"/>
                </c:ext>
              </c:extLst>
            </c:dLbl>
            <c:dLbl>
              <c:idx val="1"/>
              <c:layout>
                <c:manualLayout>
                  <c:x val="0.156121013434767"/>
                  <c:y val="-5.08192026213091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4E-41CF-BE80-8295ECAE4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 (869 чел.)</c:v>
                </c:pt>
                <c:pt idx="1">
                  <c:v>Договор (1253 чел.)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0.41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4E-41CF-BE80-8295ECAE49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4-2D4E-41CF-BE80-8295ECAE49E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5-2D4E-41CF-BE80-8295ECAE49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 (869 чел.)</c:v>
                </c:pt>
                <c:pt idx="1">
                  <c:v>Договор (1253 чел.)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869</c:v>
                </c:pt>
                <c:pt idx="1">
                  <c:v>1253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4E-41CF-BE80-8295ECAE49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00B05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33612283359896"/>
          <c:y val="9.0072175034833404E-2"/>
          <c:w val="0.36302756845969703"/>
          <c:h val="0.7076019879189270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rgbClr val="4F81B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Аспиранты</c:v>
                </c:pt>
                <c:pt idx="1">
                  <c:v>Ординаторы</c:v>
                </c:pt>
                <c:pt idx="2">
                  <c:v>Слушатели</c:v>
                </c:pt>
                <c:pt idx="3">
                  <c:v>Прикрепленные лица</c:v>
                </c:pt>
                <c:pt idx="4">
                  <c:v>Стажеры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582</c:v>
                </c:pt>
                <c:pt idx="1">
                  <c:v>166</c:v>
                </c:pt>
                <c:pt idx="2">
                  <c:v>32</c:v>
                </c:pt>
                <c:pt idx="3">
                  <c:v>1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0-4125-A42C-699E2A2ADD0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Договор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rgbClr val="00B05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Аспиранты</c:v>
                </c:pt>
                <c:pt idx="1">
                  <c:v>Ординаторы</c:v>
                </c:pt>
                <c:pt idx="2">
                  <c:v>Слушатели</c:v>
                </c:pt>
                <c:pt idx="3">
                  <c:v>Прикрепленные лица</c:v>
                </c:pt>
                <c:pt idx="4">
                  <c:v>Стажеры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146</c:v>
                </c:pt>
                <c:pt idx="1">
                  <c:v>313</c:v>
                </c:pt>
                <c:pt idx="2">
                  <c:v>7</c:v>
                </c:pt>
                <c:pt idx="3">
                  <c:v>1</c:v>
                </c:pt>
                <c:pt idx="4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00-4125-A42C-699E2A2ADD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5624192"/>
        <c:axId val="115634176"/>
      </c:barChart>
      <c:catAx>
        <c:axId val="115624192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115634176"/>
        <c:crosses val="autoZero"/>
        <c:auto val="1"/>
        <c:lblAlgn val="ctr"/>
        <c:lblOffset val="100"/>
        <c:noMultiLvlLbl val="0"/>
      </c:catAx>
      <c:valAx>
        <c:axId val="115634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624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CF0-4182-BA03-A0492CD213E3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2-ECF0-4182-BA03-A0492CD213E3}"/>
              </c:ext>
            </c:extLst>
          </c:dPt>
          <c:dLbls>
            <c:dLbl>
              <c:idx val="0"/>
              <c:layout>
                <c:manualLayout>
                  <c:x val="-0.22458991225550001"/>
                  <c:y val="-3.05835355115479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bg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rPr>
                      <a:t>59%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F0-4182-BA03-A0492CD213E3}"/>
                </c:ext>
              </c:extLst>
            </c:dLbl>
            <c:dLbl>
              <c:idx val="1"/>
              <c:layout>
                <c:manualLayout>
                  <c:x val="0.15268027780333701"/>
                  <c:y val="6.8902249975122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1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F0-4182-BA03-A0492CD213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Бюджет (785 чел.)</c:v>
                </c:pt>
                <c:pt idx="1">
                  <c:v>Договор (535 чел.)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0.59499999999999997</c:v>
                </c:pt>
                <c:pt idx="1">
                  <c:v>0.40500000000000003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CF0-4182-BA03-A0492CD213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00B05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33612283359896"/>
          <c:y val="9.0072175034833404E-2"/>
          <c:w val="0.36302756845969703"/>
          <c:h val="0.7076019879189270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C127-47E7-9E37-050EB92A2D1A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127-47E7-9E37-050EB92A2D1A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C127-47E7-9E37-050EB92A2D1A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C127-47E7-9E37-050EB92A2D1A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9-C127-47E7-9E37-050EB92A2D1A}"/>
              </c:ext>
            </c:extLst>
          </c:dPt>
          <c:dPt>
            <c:idx val="5"/>
            <c:bubble3D val="0"/>
            <c:spPr>
              <a:solidFill>
                <a:srgbClr val="EE96E8"/>
              </a:solidFill>
            </c:spPr>
            <c:extLst>
              <c:ext xmlns:c16="http://schemas.microsoft.com/office/drawing/2014/chart" uri="{C3380CC4-5D6E-409C-BE32-E72D297353CC}">
                <c16:uniqueId val="{0000000B-C127-47E7-9E37-050EB92A2D1A}"/>
              </c:ext>
            </c:extLst>
          </c:dPt>
          <c:dPt>
            <c:idx val="6"/>
            <c:bubble3D val="0"/>
            <c:spPr>
              <a:solidFill>
                <a:srgbClr val="F5C141"/>
              </a:solidFill>
            </c:spPr>
            <c:extLst>
              <c:ext xmlns:c16="http://schemas.microsoft.com/office/drawing/2014/chart" uri="{C3380CC4-5D6E-409C-BE32-E72D297353CC}">
                <c16:uniqueId val="{0000000D-C127-47E7-9E37-050EB92A2D1A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F-C127-47E7-9E37-050EB92A2D1A}"/>
              </c:ext>
            </c:extLst>
          </c:dPt>
          <c:dLbls>
            <c:dLbl>
              <c:idx val="0"/>
              <c:layout>
                <c:manualLayout>
                  <c:x val="0.15425069623828"/>
                  <c:y val="0.11364146910114099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4F81BD"/>
                        </a:solidFill>
                      </a:rPr>
                      <a:t>Медицинский институт</a:t>
                    </a:r>
                    <a:r>
                      <a:rPr lang="ru-RU" sz="1600" b="1" baseline="0" dirty="0" smtClean="0">
                        <a:solidFill>
                          <a:srgbClr val="4F81BD"/>
                        </a:solidFill>
                      </a:rPr>
                      <a:t> - </a:t>
                    </a:r>
                    <a:r>
                      <a:rPr lang="ru-RU" sz="1600" b="1" dirty="0" smtClean="0">
                        <a:solidFill>
                          <a:srgbClr val="4F81BD"/>
                        </a:solidFill>
                      </a:rPr>
                      <a:t>8</a:t>
                    </a:r>
                    <a:endParaRPr lang="ru-RU" sz="1600" b="1" dirty="0">
                      <a:solidFill>
                        <a:srgbClr val="4F81BD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27-47E7-9E37-050EB92A2D1A}"/>
                </c:ext>
              </c:extLst>
            </c:dLbl>
            <c:dLbl>
              <c:idx val="1"/>
              <c:layout>
                <c:manualLayout>
                  <c:x val="0.128186232991783"/>
                  <c:y val="5.287056522750180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err="1" smtClean="0">
                        <a:solidFill>
                          <a:srgbClr val="4F81BD"/>
                        </a:solidFill>
                      </a:rPr>
                      <a:t>ФФМиЕН</a:t>
                    </a:r>
                    <a:r>
                      <a:rPr lang="ru-RU" sz="1600" b="1" baseline="0" dirty="0" smtClean="0">
                        <a:solidFill>
                          <a:srgbClr val="4F81BD"/>
                        </a:solidFill>
                      </a:rPr>
                      <a:t> - </a:t>
                    </a:r>
                    <a:r>
                      <a:rPr lang="ru-RU" sz="1600" b="1" dirty="0" smtClean="0">
                        <a:solidFill>
                          <a:srgbClr val="4F81BD"/>
                        </a:solidFill>
                      </a:rPr>
                      <a:t>4</a:t>
                    </a:r>
                    <a:endParaRPr lang="ru-RU" sz="1600" b="1" dirty="0">
                      <a:solidFill>
                        <a:srgbClr val="4F81BD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27-47E7-9E37-050EB92A2D1A}"/>
                </c:ext>
              </c:extLst>
            </c:dLbl>
            <c:dLbl>
              <c:idx val="2"/>
              <c:layout>
                <c:manualLayout>
                  <c:x val="-2.7199116682275901E-2"/>
                  <c:y val="7.64040884035227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4F81BD"/>
                        </a:solidFill>
                      </a:rPr>
                      <a:t>ФГСН</a:t>
                    </a:r>
                    <a:r>
                      <a:rPr lang="ru-RU" sz="1600" b="1" baseline="0" dirty="0" smtClean="0">
                        <a:solidFill>
                          <a:srgbClr val="4F81BD"/>
                        </a:solidFill>
                      </a:rPr>
                      <a:t> - </a:t>
                    </a:r>
                    <a:r>
                      <a:rPr lang="ru-RU" sz="1600" b="1" dirty="0" smtClean="0">
                        <a:solidFill>
                          <a:srgbClr val="4F81BD"/>
                        </a:solidFill>
                      </a:rPr>
                      <a:t>4</a:t>
                    </a:r>
                    <a:endParaRPr lang="ru-RU" sz="1600" b="1" dirty="0">
                      <a:solidFill>
                        <a:srgbClr val="4F81BD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27-47E7-9E37-050EB92A2D1A}"/>
                </c:ext>
              </c:extLst>
            </c:dLbl>
            <c:dLbl>
              <c:idx val="3"/>
              <c:layout>
                <c:manualLayout>
                  <c:x val="-0.1614438712753376"/>
                  <c:y val="3.0753700976316922E-2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>
                        <a:solidFill>
                          <a:srgbClr val="4F81BD"/>
                        </a:solidFill>
                        <a:latin typeface="Trebuchet MS" panose="020B0603020202020204" pitchFamily="34" charset="0"/>
                      </a:rPr>
                      <a:t>Филологический факультет</a:t>
                    </a:r>
                    <a:r>
                      <a:rPr lang="ru-RU" sz="1500" b="1" baseline="0" dirty="0" smtClean="0">
                        <a:solidFill>
                          <a:srgbClr val="4F81BD"/>
                        </a:solidFill>
                        <a:latin typeface="Trebuchet MS" panose="020B0603020202020204" pitchFamily="34" charset="0"/>
                      </a:rPr>
                      <a:t> - </a:t>
                    </a:r>
                    <a:r>
                      <a:rPr lang="ru-RU" sz="1500" b="1" dirty="0" smtClean="0">
                        <a:solidFill>
                          <a:srgbClr val="4F81BD"/>
                        </a:solidFill>
                        <a:latin typeface="Trebuchet MS" panose="020B0603020202020204" pitchFamily="34" charset="0"/>
                      </a:rPr>
                      <a:t>3</a:t>
                    </a:r>
                    <a:endParaRPr lang="ru-RU" sz="1500" b="1" dirty="0">
                      <a:solidFill>
                        <a:srgbClr val="4F81BD"/>
                      </a:solidFill>
                      <a:latin typeface="Trebuchet MS" panose="020B0603020202020204" pitchFamily="34" charset="0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27-47E7-9E37-050EB92A2D1A}"/>
                </c:ext>
              </c:extLst>
            </c:dLbl>
            <c:dLbl>
              <c:idx val="4"/>
              <c:layout>
                <c:manualLayout>
                  <c:x val="-9.2391424671626296E-2"/>
                  <c:y val="-3.231986531035400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rgbClr val="4F81BD"/>
                        </a:solidFill>
                      </a:rPr>
                      <a:t>Юридический </a:t>
                    </a:r>
                    <a:r>
                      <a:rPr lang="ru-RU" sz="1600" b="1" dirty="0">
                        <a:solidFill>
                          <a:srgbClr val="4F81BD"/>
                        </a:solidFill>
                      </a:rPr>
                      <a:t>институт </a:t>
                    </a:r>
                    <a:r>
                      <a:rPr lang="ru-RU" sz="1600" b="1" dirty="0" smtClean="0">
                        <a:solidFill>
                          <a:srgbClr val="4F81BD"/>
                        </a:solidFill>
                      </a:rPr>
                      <a:t>- 5</a:t>
                    </a:r>
                    <a:endParaRPr lang="ru-RU" sz="1600" b="1" dirty="0">
                      <a:solidFill>
                        <a:srgbClr val="4F81BD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27-47E7-9E37-050EB92A2D1A}"/>
                </c:ext>
              </c:extLst>
            </c:dLbl>
            <c:dLbl>
              <c:idx val="5"/>
              <c:layout>
                <c:manualLayout>
                  <c:x val="-0.13433099597728998"/>
                  <c:y val="4.9797615763541504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>
                        <a:solidFill>
                          <a:srgbClr val="4F81BD"/>
                        </a:solidFill>
                      </a:rPr>
                      <a:t>Экономический</a:t>
                    </a:r>
                    <a:r>
                      <a:rPr lang="ru-RU" sz="1600" b="1" i="0" dirty="0">
                        <a:solidFill>
                          <a:srgbClr val="4F81BD"/>
                        </a:solidFill>
                      </a:rPr>
                      <a:t> </a:t>
                    </a:r>
                    <a:r>
                      <a:rPr lang="ru-RU" sz="1600" b="1" i="0" dirty="0" smtClean="0">
                        <a:solidFill>
                          <a:srgbClr val="4F81BD"/>
                        </a:solidFill>
                      </a:rPr>
                      <a:t>факультет</a:t>
                    </a:r>
                    <a:r>
                      <a:rPr lang="ru-RU" sz="1600" b="1" i="0" baseline="0" dirty="0" smtClean="0">
                        <a:solidFill>
                          <a:srgbClr val="4F81BD"/>
                        </a:solidFill>
                      </a:rPr>
                      <a:t> - </a:t>
                    </a:r>
                    <a:r>
                      <a:rPr lang="ru-RU" sz="1600" b="1" i="0" dirty="0" smtClean="0">
                        <a:solidFill>
                          <a:srgbClr val="4F81BD"/>
                        </a:solidFill>
                      </a:rPr>
                      <a:t>3</a:t>
                    </a:r>
                    <a:endParaRPr lang="ru-RU" sz="1600" b="1" i="0" dirty="0">
                      <a:solidFill>
                        <a:srgbClr val="4F81BD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89041938026684"/>
                      <c:h val="0.200382554422409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127-47E7-9E37-050EB92A2D1A}"/>
                </c:ext>
              </c:extLst>
            </c:dLbl>
            <c:dLbl>
              <c:idx val="6"/>
              <c:layout>
                <c:manualLayout>
                  <c:x val="-3.84688061051692E-3"/>
                  <c:y val="-2.8742617588746699E-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rgbClr val="4F81BD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ru-RU" sz="1600" b="1" dirty="0" smtClean="0">
                        <a:solidFill>
                          <a:srgbClr val="4F81BD"/>
                        </a:solidFill>
                      </a:rPr>
                      <a:t>АТИ</a:t>
                    </a:r>
                    <a:r>
                      <a:rPr lang="ru-RU" sz="1600" b="1" baseline="0" dirty="0" smtClean="0">
                        <a:solidFill>
                          <a:srgbClr val="4F81BD"/>
                        </a:solidFill>
                      </a:rPr>
                      <a:t> - </a:t>
                    </a:r>
                    <a:r>
                      <a:rPr lang="ru-RU" sz="1600" b="1" dirty="0" smtClean="0">
                        <a:solidFill>
                          <a:srgbClr val="4F81BD"/>
                        </a:solidFill>
                      </a:rPr>
                      <a:t>1</a:t>
                    </a:r>
                    <a:endParaRPr lang="ru-RU" sz="1600" b="1" dirty="0">
                      <a:solidFill>
                        <a:srgbClr val="4F81BD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127-47E7-9E37-050EB92A2D1A}"/>
                </c:ext>
              </c:extLst>
            </c:dLbl>
            <c:dLbl>
              <c:idx val="7"/>
              <c:layout>
                <c:manualLayout>
                  <c:x val="0.22660760376125699"/>
                  <c:y val="8.4048082272032698E-4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ln>
                          <a:noFill/>
                        </a:ln>
                        <a:solidFill>
                          <a:srgbClr val="0070C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ru-RU" sz="1600" b="1" i="0" baseline="0" dirty="0" smtClean="0">
                        <a:ln>
                          <a:noFill/>
                        </a:ln>
                        <a:solidFill>
                          <a:srgbClr val="4F81BD"/>
                        </a:solidFill>
                        <a:latin typeface="Trebuchet MS" panose="020B0603020202020204" pitchFamily="34" charset="0"/>
                      </a:rPr>
                      <a:t>Экологический факультет -1</a:t>
                    </a:r>
                    <a:endParaRPr lang="ru-RU" sz="1600" b="1" i="0" baseline="0" dirty="0">
                      <a:ln>
                        <a:noFill/>
                      </a:ln>
                      <a:solidFill>
                        <a:srgbClr val="4F81BD"/>
                      </a:solidFill>
                      <a:latin typeface="Trebuchet MS" panose="020B0603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27-47E7-9E37-050EB92A2D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Медицинский институт</c:v>
                </c:pt>
                <c:pt idx="1">
                  <c:v>ФФМиЕН</c:v>
                </c:pt>
                <c:pt idx="2">
                  <c:v>ФГСН</c:v>
                </c:pt>
                <c:pt idx="3">
                  <c:v>Филологический факультет</c:v>
                </c:pt>
                <c:pt idx="4">
                  <c:v>Юридический институт </c:v>
                </c:pt>
                <c:pt idx="5">
                  <c:v>Экономический факультет</c:v>
                </c:pt>
                <c:pt idx="6">
                  <c:v>АТИ</c:v>
                </c:pt>
                <c:pt idx="7">
                  <c:v>Экологический факультет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127-47E7-9E37-050EB92A2D1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2554-4215-BE8B-080ABAB32392}"/>
              </c:ext>
            </c:extLst>
          </c:dPt>
          <c:dPt>
            <c:idx val="1"/>
            <c:bubble3D val="0"/>
            <c:spPr>
              <a:solidFill>
                <a:srgbClr val="4F81BD"/>
              </a:solidFill>
            </c:spPr>
            <c:extLst>
              <c:ext xmlns:c16="http://schemas.microsoft.com/office/drawing/2014/chart" uri="{C3380CC4-5D6E-409C-BE32-E72D297353CC}">
                <c16:uniqueId val="{00000003-2554-4215-BE8B-080ABAB32392}"/>
              </c:ext>
            </c:extLst>
          </c:dPt>
          <c:cat>
            <c:strRef>
              <c:f>Лист1!$A$2:$A$3</c:f>
              <c:strCache>
                <c:ptCount val="2"/>
                <c:pt idx="0">
                  <c:v>Кандидатские</c:v>
                </c:pt>
                <c:pt idx="1">
                  <c:v>Докторские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199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54-4215-BE8B-080ABAB32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00B05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698867982311199E-2"/>
                  <c:y val="-1.048786751923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BF-4F3B-87F6-8E697D2F5E84}"/>
                </c:ext>
              </c:extLst>
            </c:dLbl>
            <c:dLbl>
              <c:idx val="1"/>
              <c:layout>
                <c:manualLayout>
                  <c:x val="-3.1164779970518611E-3"/>
                  <c:y val="-7.030931670416432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F8-43AB-AA0F-979949C33AAB}"/>
                </c:ext>
              </c:extLst>
            </c:dLbl>
            <c:dLbl>
              <c:idx val="2"/>
              <c:layout>
                <c:manualLayout>
                  <c:x val="-1.2465911988207444E-2"/>
                  <c:y val="-1.03318710471769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BF-4F3B-87F6-8E697D2F5E84}"/>
                </c:ext>
              </c:extLst>
            </c:dLbl>
            <c:dLbl>
              <c:idx val="3"/>
              <c:layout>
                <c:manualLayout>
                  <c:x val="-6.2329559941037222E-3"/>
                  <c:y val="-1.7577329176041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F8-43AB-AA0F-979949C33AAB}"/>
                </c:ext>
              </c:extLst>
            </c:dLbl>
            <c:dLbl>
              <c:idx val="4"/>
              <c:layout>
                <c:manualLayout>
                  <c:x val="0"/>
                  <c:y val="-1.40618633408329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F8-43AB-AA0F-979949C33AAB}"/>
                </c:ext>
              </c:extLst>
            </c:dLbl>
            <c:dLbl>
              <c:idx val="5"/>
              <c:layout>
                <c:manualLayout>
                  <c:x val="-9.349433991155582E-3"/>
                  <c:y val="-1.40621401491664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F8-43AB-AA0F-979949C33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Natural Sciences</c:v>
                </c:pt>
                <c:pt idx="1">
                  <c:v>Engineering and Technology</c:v>
                </c:pt>
                <c:pt idx="2">
                  <c:v>Medical and Health Sciences</c:v>
                </c:pt>
                <c:pt idx="3">
                  <c:v>Social Sciences</c:v>
                </c:pt>
                <c:pt idx="4">
                  <c:v>Humanities</c:v>
                </c:pt>
                <c:pt idx="5">
                  <c:v>Agricultural Sciences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3748</c:v>
                </c:pt>
                <c:pt idx="1">
                  <c:v>486</c:v>
                </c:pt>
                <c:pt idx="2">
                  <c:v>1620</c:v>
                </c:pt>
                <c:pt idx="3">
                  <c:v>232</c:v>
                </c:pt>
                <c:pt idx="4">
                  <c:v>48</c:v>
                </c:pt>
                <c:pt idx="5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BF-4F3B-87F6-8E697D2F5E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2329559941037222E-3"/>
                  <c:y val="-1.04489609722394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BF-4F3B-87F6-8E697D2F5E84}"/>
                </c:ext>
              </c:extLst>
            </c:dLbl>
            <c:dLbl>
              <c:idx val="1"/>
              <c:layout>
                <c:manualLayout>
                  <c:x val="3.1164779970518611E-3"/>
                  <c:y val="-1.05463975056247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F8-43AB-AA0F-979949C33AAB}"/>
                </c:ext>
              </c:extLst>
            </c:dLbl>
            <c:dLbl>
              <c:idx val="2"/>
              <c:layout>
                <c:manualLayout>
                  <c:x val="1.0907672989681512E-2"/>
                  <c:y val="-1.73431493259163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BF-4F3B-87F6-8E697D2F5E84}"/>
                </c:ext>
              </c:extLst>
            </c:dLbl>
            <c:dLbl>
              <c:idx val="3"/>
              <c:layout>
                <c:manualLayout>
                  <c:x val="6.2329559941037222E-3"/>
                  <c:y val="-2.10927950112494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F8-43AB-AA0F-979949C33AAB}"/>
                </c:ext>
              </c:extLst>
            </c:dLbl>
            <c:dLbl>
              <c:idx val="4"/>
              <c:layout>
                <c:manualLayout>
                  <c:x val="-4.674716995577791E-3"/>
                  <c:y val="-1.40618633408329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F8-43AB-AA0F-979949C33AAB}"/>
                </c:ext>
              </c:extLst>
            </c:dLbl>
            <c:dLbl>
              <c:idx val="5"/>
              <c:layout>
                <c:manualLayout>
                  <c:x val="7.7910722966456304E-3"/>
                  <c:y val="-1.05463975056247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F8-43AB-AA0F-979949C33A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600" b="1" i="0" u="none" strike="noStrike" kern="1200" baseline="0">
                    <a:solidFill>
                      <a:srgbClr val="00B05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Natural Sciences</c:v>
                </c:pt>
                <c:pt idx="1">
                  <c:v>Engineering and Technology</c:v>
                </c:pt>
                <c:pt idx="2">
                  <c:v>Medical and Health Sciences</c:v>
                </c:pt>
                <c:pt idx="3">
                  <c:v>Social Sciences</c:v>
                </c:pt>
                <c:pt idx="4">
                  <c:v>Humanities</c:v>
                </c:pt>
                <c:pt idx="5">
                  <c:v>Agricultural Sciences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3878</c:v>
                </c:pt>
                <c:pt idx="1">
                  <c:v>635</c:v>
                </c:pt>
                <c:pt idx="2">
                  <c:v>1597</c:v>
                </c:pt>
                <c:pt idx="3">
                  <c:v>240</c:v>
                </c:pt>
                <c:pt idx="4">
                  <c:v>51</c:v>
                </c:pt>
                <c:pt idx="5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BF-4F3B-87F6-8E697D2F5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15"/>
        <c:axId val="43958272"/>
        <c:axId val="43959808"/>
      </c:barChart>
      <c:catAx>
        <c:axId val="4395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rgbClr val="3578BC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3959808"/>
        <c:crosses val="autoZero"/>
        <c:auto val="1"/>
        <c:lblAlgn val="ctr"/>
        <c:lblOffset val="100"/>
        <c:noMultiLvlLbl val="0"/>
      </c:catAx>
      <c:valAx>
        <c:axId val="4395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3958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783971634651601"/>
          <c:y val="0.89913796348787356"/>
          <c:w val="0.41055352330107164"/>
          <c:h val="9.38311048417099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471648639790232E-2"/>
                  <c:y val="-3.62809873913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A04-4F8A-AD09-2313567E0BCD}"/>
                </c:ext>
              </c:extLst>
            </c:dLbl>
            <c:dLbl>
              <c:idx val="1"/>
              <c:layout>
                <c:manualLayout>
                  <c:x val="-3.2776138970828936E-3"/>
                  <c:y val="-3.62809873913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A04-4F8A-AD09-2313567E0BCD}"/>
                </c:ext>
              </c:extLst>
            </c:dLbl>
            <c:dLbl>
              <c:idx val="2"/>
              <c:layout>
                <c:manualLayout>
                  <c:x val="-3.2776138970829235E-3"/>
                  <c:y val="-1.451239495654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A04-4F8A-AD09-2313567E0BCD}"/>
                </c:ext>
              </c:extLst>
            </c:dLbl>
            <c:dLbl>
              <c:idx val="3"/>
              <c:layout>
                <c:manualLayout>
                  <c:x val="-6.5552277941658471E-3"/>
                  <c:y val="-7.2561974782714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A04-4F8A-AD09-2313567E0BCD}"/>
                </c:ext>
              </c:extLst>
            </c:dLbl>
            <c:dLbl>
              <c:idx val="4"/>
              <c:layout>
                <c:manualLayout>
                  <c:x val="-8.1940347427074296E-3"/>
                  <c:y val="-2.902478991308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BA04-4F8A-AD09-2313567E0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Natural Sciences</c:v>
                </c:pt>
                <c:pt idx="1">
                  <c:v>Engineering and Technology</c:v>
                </c:pt>
                <c:pt idx="2">
                  <c:v>Medical and Health Sciences</c:v>
                </c:pt>
                <c:pt idx="3">
                  <c:v>Social Sciences</c:v>
                </c:pt>
                <c:pt idx="4">
                  <c:v>Humanities</c:v>
                </c:pt>
                <c:pt idx="5">
                  <c:v>Agricultural Sciences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0.67</c:v>
                </c:pt>
                <c:pt idx="1">
                  <c:v>0.96</c:v>
                </c:pt>
                <c:pt idx="2">
                  <c:v>1.07</c:v>
                </c:pt>
                <c:pt idx="3">
                  <c:v>1.53</c:v>
                </c:pt>
                <c:pt idx="4">
                  <c:v>2.2200000000000002</c:v>
                </c:pt>
                <c:pt idx="5">
                  <c:v>3.98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E4-4B43-A01D-E96D07500B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62809873913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04-4F8A-AD09-2313567E0BCD}"/>
                </c:ext>
              </c:extLst>
            </c:dLbl>
            <c:dLbl>
              <c:idx val="1"/>
              <c:layout>
                <c:manualLayout>
                  <c:x val="4.9164208456243851E-3"/>
                  <c:y val="-3.62809873913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A04-4F8A-AD09-2313567E0BCD}"/>
                </c:ext>
              </c:extLst>
            </c:dLbl>
            <c:dLbl>
              <c:idx val="2"/>
              <c:layout>
                <c:manualLayout>
                  <c:x val="4.9164208456243851E-3"/>
                  <c:y val="3.62809873913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A04-4F8A-AD09-2313567E0BCD}"/>
                </c:ext>
              </c:extLst>
            </c:dLbl>
            <c:dLbl>
              <c:idx val="3"/>
              <c:layout>
                <c:manualLayout>
                  <c:x val="6.555227794165847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A04-4F8A-AD09-2313567E0BCD}"/>
                </c:ext>
              </c:extLst>
            </c:dLbl>
            <c:dLbl>
              <c:idx val="4"/>
              <c:layout>
                <c:manualLayout>
                  <c:x val="6.5552277941658471E-3"/>
                  <c:y val="-3.62809873913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A04-4F8A-AD09-2313567E0B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00B05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Natural Sciences</c:v>
                </c:pt>
                <c:pt idx="1">
                  <c:v>Engineering and Technology</c:v>
                </c:pt>
                <c:pt idx="2">
                  <c:v>Medical and Health Sciences</c:v>
                </c:pt>
                <c:pt idx="3">
                  <c:v>Social Sciences</c:v>
                </c:pt>
                <c:pt idx="4">
                  <c:v>Humanities</c:v>
                </c:pt>
                <c:pt idx="5">
                  <c:v>Agricultural Sciences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0.93</c:v>
                </c:pt>
                <c:pt idx="1">
                  <c:v>0.93</c:v>
                </c:pt>
                <c:pt idx="2">
                  <c:v>0.92</c:v>
                </c:pt>
                <c:pt idx="3">
                  <c:v>1.41</c:v>
                </c:pt>
                <c:pt idx="4">
                  <c:v>2.11</c:v>
                </c:pt>
                <c:pt idx="5">
                  <c:v>2.41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E4-4B43-A01D-E96D07500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15"/>
        <c:axId val="44041728"/>
        <c:axId val="44043264"/>
      </c:barChart>
      <c:catAx>
        <c:axId val="4404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4043264"/>
        <c:crosses val="autoZero"/>
        <c:auto val="1"/>
        <c:lblAlgn val="ctr"/>
        <c:lblOffset val="100"/>
        <c:noMultiLvlLbl val="0"/>
      </c:catAx>
      <c:valAx>
        <c:axId val="44043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404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493931252693706"/>
          <c:y val="0.90316261652767527"/>
          <c:w val="0.39701079031787695"/>
          <c:h val="9.6837383472324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68187821217631E-2"/>
          <c:y val="0.13858991176798865"/>
          <c:w val="0.96398998679332104"/>
          <c:h val="0.62930104956113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публикаций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9104563463652894E-3"/>
                  <c:y val="-9.82102787754183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EC-4048-A9C5-25E8B821D6F3}"/>
                </c:ext>
              </c:extLst>
            </c:dLbl>
            <c:dLbl>
              <c:idx val="1"/>
              <c:layout>
                <c:manualLayout>
                  <c:x val="-9.820912692730578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EC-4048-A9C5-25E8B821D6F3}"/>
                </c:ext>
              </c:extLst>
            </c:dLbl>
            <c:dLbl>
              <c:idx val="2"/>
              <c:layout>
                <c:manualLayout>
                  <c:x val="-8.1840939106088157E-3"/>
                  <c:y val="-1.200333985338930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EC-4048-A9C5-25E8B821D6F3}"/>
                </c:ext>
              </c:extLst>
            </c:dLbl>
            <c:dLbl>
              <c:idx val="3"/>
              <c:layout>
                <c:manualLayout>
                  <c:x val="-9.8209126927306985E-3"/>
                  <c:y val="-9.82102787754189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EC-4048-A9C5-25E8B821D6F3}"/>
                </c:ext>
              </c:extLst>
            </c:dLbl>
            <c:dLbl>
              <c:idx val="4"/>
              <c:layout>
                <c:manualLayout>
                  <c:x val="-8.1840939106089354E-3"/>
                  <c:y val="-3.27367595918067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EC-4048-A9C5-25E8B821D6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1" i="0" u="none" strike="noStrike" kern="1200" baseline="0">
                    <a:solidFill>
                      <a:srgbClr val="4F81BD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2011-2015</c:v>
                </c:pt>
                <c:pt idx="1">
                  <c:v>2012-2016</c:v>
                </c:pt>
                <c:pt idx="2">
                  <c:v>2013-2017</c:v>
                </c:pt>
                <c:pt idx="3">
                  <c:v>2014-2018</c:v>
                </c:pt>
                <c:pt idx="4">
                  <c:v>2015-2019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1217</c:v>
                </c:pt>
                <c:pt idx="1">
                  <c:v>1562</c:v>
                </c:pt>
                <c:pt idx="2">
                  <c:v>2558</c:v>
                </c:pt>
                <c:pt idx="3">
                  <c:v>4279</c:v>
                </c:pt>
                <c:pt idx="4">
                  <c:v>4942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8-4AF5-A1F8-D70BFFF7E4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цитирований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600" b="1" i="0" u="none" strike="noStrike" kern="1200" baseline="0">
                      <a:solidFill>
                        <a:srgbClr val="00B05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B2B-4A94-9B16-2D6C373AC5FB}"/>
                </c:ext>
              </c:extLst>
            </c:dLbl>
            <c:dLbl>
              <c:idx val="1"/>
              <c:layout>
                <c:manualLayout>
                  <c:x val="9.8209126927305788E-3"/>
                  <c:y val="-3.273675959180611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600" b="1" i="0" u="none" strike="noStrike" kern="1200" baseline="0">
                      <a:solidFill>
                        <a:srgbClr val="00B05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D-4C08-85CD-9EAB80201F9C}"/>
                </c:ext>
              </c:extLst>
            </c:dLbl>
            <c:dLbl>
              <c:idx val="2"/>
              <c:layout>
                <c:manualLayout>
                  <c:x val="1.1457731474852281E-2"/>
                  <c:y val="-6.54735191836122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600" b="1" i="0" u="none" strike="noStrike" kern="1200" baseline="0">
                      <a:solidFill>
                        <a:srgbClr val="00B050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8D-4C08-85CD-9EAB80201F9C}"/>
                </c:ext>
              </c:extLst>
            </c:dLbl>
            <c:dLbl>
              <c:idx val="3"/>
              <c:layout>
                <c:manualLayout>
                  <c:x val="6.547275128486932E-3"/>
                  <c:y val="-6.5473519183612237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B050"/>
                        </a:solidFill>
                      </a:rPr>
                      <a:t>5953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A8-4AF5-A1F8-D70BFFF7E4E3}"/>
                </c:ext>
              </c:extLst>
            </c:dLbl>
            <c:dLbl>
              <c:idx val="4"/>
              <c:layout>
                <c:manualLayout>
                  <c:x val="3.273637564243646E-3"/>
                  <c:y val="-9.8210278775418356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B050"/>
                        </a:solidFill>
                      </a:rPr>
                      <a:t>8207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A8-4AF5-A1F8-D70BFFF7E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6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2011-2015</c:v>
                </c:pt>
                <c:pt idx="1">
                  <c:v>2012-2016</c:v>
                </c:pt>
                <c:pt idx="2">
                  <c:v>2013-2017</c:v>
                </c:pt>
                <c:pt idx="3">
                  <c:v>2014-2018</c:v>
                </c:pt>
                <c:pt idx="4">
                  <c:v>2015-2019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1820</c:v>
                </c:pt>
                <c:pt idx="1">
                  <c:v>2029</c:v>
                </c:pt>
                <c:pt idx="2">
                  <c:v>3165</c:v>
                </c:pt>
                <c:pt idx="3">
                  <c:v>7730</c:v>
                </c:pt>
                <c:pt idx="4">
                  <c:v>11045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A8-4AF5-A1F8-D70BFFF7E4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9480320"/>
        <c:axId val="39502592"/>
      </c:barChart>
      <c:catAx>
        <c:axId val="39480320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39502592"/>
        <c:crosses val="autoZero"/>
        <c:auto val="1"/>
        <c:lblAlgn val="ctr"/>
        <c:lblOffset val="100"/>
        <c:noMultiLvlLbl val="0"/>
      </c:catAx>
      <c:valAx>
        <c:axId val="39502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80320"/>
        <c:crosses val="autoZero"/>
        <c:crossBetween val="between"/>
      </c:valAx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600" b="1" i="0" u="none" strike="noStrike" kern="1200" baseline="0">
                <a:solidFill>
                  <a:srgbClr val="00B05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2005601786735901"/>
          <c:y val="0.91662926857057103"/>
          <c:w val="0.74351977644406397"/>
          <c:h val="8.2937420461918293E-2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600" b="0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148600562195458E-2"/>
                  <c:y val="-9.98073796161895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43-49D1-83E9-430C31DF48E5}"/>
                </c:ext>
              </c:extLst>
            </c:dLbl>
            <c:dLbl>
              <c:idx val="1"/>
              <c:layout>
                <c:manualLayout>
                  <c:x val="-1.4926584145285452E-2"/>
                  <c:y val="-1.30771243843574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43-49D1-83E9-430C31DF48E5}"/>
                </c:ext>
              </c:extLst>
            </c:dLbl>
            <c:dLbl>
              <c:idx val="2"/>
              <c:layout>
                <c:manualLayout>
                  <c:x val="-3.7812441411846738E-3"/>
                  <c:y val="-1.23944523862477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43-49D1-83E9-430C31DF48E5}"/>
                </c:ext>
              </c:extLst>
            </c:dLbl>
            <c:dLbl>
              <c:idx val="3"/>
              <c:layout>
                <c:manualLayout>
                  <c:x val="-4.7779716695123394E-3"/>
                  <c:y val="-6.6538253077459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E2-4D12-ACDC-6657ACC8685E}"/>
                </c:ext>
              </c:extLst>
            </c:dLbl>
            <c:dLbl>
              <c:idx val="4"/>
              <c:layout>
                <c:manualLayout>
                  <c:x val="-3.1853144463415599E-3"/>
                  <c:y val="-9.98073796161895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ED-44BF-B793-647DA820FC15}"/>
                </c:ext>
              </c:extLst>
            </c:dLbl>
            <c:dLbl>
              <c:idx val="5"/>
              <c:layout>
                <c:manualLayout>
                  <c:x val="-6.3706288926830027E-3"/>
                  <c:y val="-6.6538253077459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ED-44BF-B793-647DA820FC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ru-RU" sz="150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Natural Sciences</c:v>
                </c:pt>
                <c:pt idx="1">
                  <c:v>Engineering and Technologies</c:v>
                </c:pt>
                <c:pt idx="2">
                  <c:v>Medical Sciences</c:v>
                </c:pt>
                <c:pt idx="3">
                  <c:v>Social Sciences</c:v>
                </c:pt>
                <c:pt idx="4">
                  <c:v>Humanities</c:v>
                </c:pt>
                <c:pt idx="5">
                  <c:v>Agricultural Sciences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6392</c:v>
                </c:pt>
                <c:pt idx="1">
                  <c:v>1853</c:v>
                </c:pt>
                <c:pt idx="2">
                  <c:v>2753</c:v>
                </c:pt>
                <c:pt idx="3">
                  <c:v>936</c:v>
                </c:pt>
                <c:pt idx="4">
                  <c:v>271</c:v>
                </c:pt>
                <c:pt idx="5">
                  <c:v>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43-49D1-83E9-430C31DF48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3706288926831198E-3"/>
                  <c:y val="-6.65382530774596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ED-44BF-B793-647DA820FC15}"/>
                </c:ext>
              </c:extLst>
            </c:dLbl>
            <c:dLbl>
              <c:idx val="1"/>
              <c:layout>
                <c:manualLayout>
                  <c:x val="3.9800127788796099E-3"/>
                  <c:y val="-9.26951214624374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43-49D1-83E9-430C31DF48E5}"/>
                </c:ext>
              </c:extLst>
            </c:dLbl>
            <c:dLbl>
              <c:idx val="2"/>
              <c:layout>
                <c:manualLayout>
                  <c:x val="2.0893154646389338E-2"/>
                  <c:y val="-9.26951214624374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43-49D1-83E9-430C31DF48E5}"/>
                </c:ext>
              </c:extLst>
            </c:dLbl>
            <c:dLbl>
              <c:idx val="3"/>
              <c:layout>
                <c:manualLayout>
                  <c:x val="7.9632861158538994E-3"/>
                  <c:y val="-1.66345632693648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ED-44BF-B793-647DA820FC15}"/>
                </c:ext>
              </c:extLst>
            </c:dLbl>
            <c:dLbl>
              <c:idx val="4"/>
              <c:layout>
                <c:manualLayout>
                  <c:x val="1.59265722317078E-3"/>
                  <c:y val="-1.66348252309912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ED-44BF-B793-647DA820FC15}"/>
                </c:ext>
              </c:extLst>
            </c:dLbl>
            <c:dLbl>
              <c:idx val="5"/>
              <c:layout>
                <c:manualLayout>
                  <c:x val="7.9632861158538994E-3"/>
                  <c:y val="-1.66345632693649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ED-44BF-B793-647DA820FC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ru-RU" sz="1500" b="1" i="0" u="none" strike="noStrike" kern="1200" baseline="0">
                    <a:solidFill>
                      <a:srgbClr val="00B05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Natural Sciences</c:v>
                </c:pt>
                <c:pt idx="1">
                  <c:v>Engineering and Technologies</c:v>
                </c:pt>
                <c:pt idx="2">
                  <c:v>Medical Sciences</c:v>
                </c:pt>
                <c:pt idx="3">
                  <c:v>Social Sciences</c:v>
                </c:pt>
                <c:pt idx="4">
                  <c:v>Humanities</c:v>
                </c:pt>
                <c:pt idx="5">
                  <c:v>Agricultural Sciences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7174</c:v>
                </c:pt>
                <c:pt idx="1">
                  <c:v>2275</c:v>
                </c:pt>
                <c:pt idx="2">
                  <c:v>2738</c:v>
                </c:pt>
                <c:pt idx="3">
                  <c:v>1283</c:v>
                </c:pt>
                <c:pt idx="4">
                  <c:v>358</c:v>
                </c:pt>
                <c:pt idx="5">
                  <c:v>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43-49D1-83E9-430C31DF4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98656"/>
        <c:axId val="45000192"/>
      </c:barChart>
      <c:catAx>
        <c:axId val="4499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5000192"/>
        <c:crosses val="autoZero"/>
        <c:auto val="1"/>
        <c:lblAlgn val="ctr"/>
        <c:lblOffset val="100"/>
        <c:noMultiLvlLbl val="0"/>
      </c:catAx>
      <c:valAx>
        <c:axId val="45000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499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 sz="1500" b="1" i="0" baseline="0">
          <a:solidFill>
            <a:srgbClr val="0070C0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588355049198106E-2"/>
                  <c:y val="-2.43488197121909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67-4770-A11D-46AFF3F8FCE1}"/>
                </c:ext>
              </c:extLst>
            </c:dLbl>
            <c:dLbl>
              <c:idx val="1"/>
              <c:layout>
                <c:manualLayout>
                  <c:x val="-1.8081558506952086E-2"/>
                  <c:y val="-1.391361126410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67-4770-A11D-46AFF3F8FCE1}"/>
                </c:ext>
              </c:extLst>
            </c:dLbl>
            <c:dLbl>
              <c:idx val="2"/>
              <c:layout>
                <c:manualLayout>
                  <c:x val="-2.1095151591444157E-2"/>
                  <c:y val="-6.26112506884909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67-4770-A11D-46AFF3F8FCE1}"/>
                </c:ext>
              </c:extLst>
            </c:dLbl>
            <c:dLbl>
              <c:idx val="3"/>
              <c:layout>
                <c:manualLayout>
                  <c:x val="-1.9588355049198095E-2"/>
                  <c:y val="-2.78272225282182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67-4770-A11D-46AFF3F8FCE1}"/>
                </c:ext>
              </c:extLst>
            </c:dLbl>
            <c:dLbl>
              <c:idx val="4"/>
              <c:layout>
                <c:manualLayout>
                  <c:x val="-2.2601948133690108E-2"/>
                  <c:y val="-2.08704168961637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67-4770-A11D-46AFF3F8FCE1}"/>
                </c:ext>
              </c:extLst>
            </c:dLbl>
            <c:dLbl>
              <c:idx val="5"/>
              <c:layout>
                <c:manualLayout>
                  <c:x val="-1.2054372337968168E-2"/>
                  <c:y val="-4.52192366083545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67-4770-A11D-46AFF3F8FC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80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Natural Sciences</c:v>
                </c:pt>
                <c:pt idx="1">
                  <c:v>Engineering and Technologies</c:v>
                </c:pt>
                <c:pt idx="2">
                  <c:v>Medical Sciences</c:v>
                </c:pt>
                <c:pt idx="3">
                  <c:v>Social Sciences</c:v>
                </c:pt>
                <c:pt idx="4">
                  <c:v>Humanities</c:v>
                </c:pt>
                <c:pt idx="5">
                  <c:v>Agricultural Sciences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3924</c:v>
                </c:pt>
                <c:pt idx="1">
                  <c:v>1112</c:v>
                </c:pt>
                <c:pt idx="2">
                  <c:v>2372</c:v>
                </c:pt>
                <c:pt idx="3">
                  <c:v>576</c:v>
                </c:pt>
                <c:pt idx="4">
                  <c:v>143</c:v>
                </c:pt>
                <c:pt idx="5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F0-4082-B34C-8DDD6927AC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2054372337968057E-2"/>
                  <c:y val="-4.8697639424381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67-4770-A11D-46AFF3F8FCE1}"/>
                </c:ext>
              </c:extLst>
            </c:dLbl>
            <c:dLbl>
              <c:idx val="2"/>
              <c:layout>
                <c:manualLayout>
                  <c:x val="2.8023604063496101E-2"/>
                  <c:y val="-3.13056253442454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F0-4082-B34C-8DDD6927AC66}"/>
                </c:ext>
              </c:extLst>
            </c:dLbl>
            <c:dLbl>
              <c:idx val="3"/>
              <c:layout>
                <c:manualLayout>
                  <c:x val="4.5203896267380214E-3"/>
                  <c:y val="-3.13056253442455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67-4770-A11D-46AFF3F8FCE1}"/>
                </c:ext>
              </c:extLst>
            </c:dLbl>
            <c:dLbl>
              <c:idx val="4"/>
              <c:layout>
                <c:manualLayout>
                  <c:x val="3.0135930844919041E-3"/>
                  <c:y val="-2.08704168961635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67-4770-A11D-46AFF3F8FCE1}"/>
                </c:ext>
              </c:extLst>
            </c:dLbl>
            <c:dLbl>
              <c:idx val="5"/>
              <c:layout>
                <c:manualLayout>
                  <c:x val="7.5339827112299255E-3"/>
                  <c:y val="-5.56544450564364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67-4770-A11D-46AFF3F8FC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800" b="1" i="0" u="none" strike="noStrike" kern="1200" baseline="0">
                    <a:solidFill>
                      <a:srgbClr val="00B05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Natural Sciences</c:v>
                </c:pt>
                <c:pt idx="1">
                  <c:v>Engineering and Technologies</c:v>
                </c:pt>
                <c:pt idx="2">
                  <c:v>Medical Sciences</c:v>
                </c:pt>
                <c:pt idx="3">
                  <c:v>Social Sciences</c:v>
                </c:pt>
                <c:pt idx="4">
                  <c:v>Humanities</c:v>
                </c:pt>
                <c:pt idx="5">
                  <c:v>Agricultural Sciences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4644</c:v>
                </c:pt>
                <c:pt idx="1">
                  <c:v>1461</c:v>
                </c:pt>
                <c:pt idx="2">
                  <c:v>2400</c:v>
                </c:pt>
                <c:pt idx="3">
                  <c:v>822</c:v>
                </c:pt>
                <c:pt idx="4">
                  <c:v>207</c:v>
                </c:pt>
                <c:pt idx="5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F0-4082-B34C-8DDD6927A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9"/>
        <c:overlap val="-27"/>
        <c:axId val="44713856"/>
        <c:axId val="44715392"/>
      </c:barChart>
      <c:catAx>
        <c:axId val="4471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4715392"/>
        <c:crosses val="autoZero"/>
        <c:auto val="1"/>
        <c:lblAlgn val="ctr"/>
        <c:lblOffset val="100"/>
        <c:noMultiLvlLbl val="0"/>
      </c:catAx>
      <c:valAx>
        <c:axId val="44715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471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968628970572025"/>
          <c:y val="0.89752762248976403"/>
          <c:w val="0.37069152588302728"/>
          <c:h val="7.6549798222187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RUDN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936403100039648E-2"/>
                  <c:y val="-1.1288815302537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3E-41A3-AC23-2B17BC681D34}"/>
                </c:ext>
              </c:extLst>
            </c:dLbl>
            <c:dLbl>
              <c:idx val="2"/>
              <c:layout>
                <c:manualLayout>
                  <c:x val="-1.0328947145476173E-2"/>
                  <c:y val="-1.88146921708954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3E-41A3-AC23-2B17BC681D34}"/>
                </c:ext>
              </c:extLst>
            </c:dLbl>
            <c:dLbl>
              <c:idx val="3"/>
              <c:layout>
                <c:manualLayout>
                  <c:x val="-1.2050438336388993E-2"/>
                  <c:y val="-1.1288815302537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3E-41A3-AC23-2B17BC681D34}"/>
                </c:ext>
              </c:extLst>
            </c:dLbl>
            <c:dLbl>
              <c:idx val="4"/>
              <c:layout>
                <c:manualLayout>
                  <c:x val="-1.3771929527301562E-2"/>
                  <c:y val="-3.01035074734328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3E-41A3-AC23-2B17BC681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50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Arts&amp;Humanities</c:v>
                </c:pt>
                <c:pt idx="1">
                  <c:v>Engineering &amp; Technology</c:v>
                </c:pt>
                <c:pt idx="2">
                  <c:v>Life Sciences &amp; Medicine</c:v>
                </c:pt>
                <c:pt idx="3">
                  <c:v>Natural Sciences</c:v>
                </c:pt>
                <c:pt idx="4">
                  <c:v>Social Sciences &amp; Management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1.2</c:v>
                </c:pt>
                <c:pt idx="1">
                  <c:v>2</c:v>
                </c:pt>
                <c:pt idx="2">
                  <c:v>2.5</c:v>
                </c:pt>
                <c:pt idx="3">
                  <c:v>2.2000000000000002</c:v>
                </c:pt>
                <c:pt idx="4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7-4AEB-BE7C-EE44C5FB98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5-100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214769891829638E-3"/>
                  <c:y val="-1.88146921708954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3E-41A3-AC23-2B17BC681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500" b="1" i="0" u="none" strike="noStrike" kern="1200" baseline="0">
                    <a:solidFill>
                      <a:srgbClr val="C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Arts&amp;Humanities</c:v>
                </c:pt>
                <c:pt idx="1">
                  <c:v>Engineering &amp; Technology</c:v>
                </c:pt>
                <c:pt idx="2">
                  <c:v>Life Sciences &amp; Medicine</c:v>
                </c:pt>
                <c:pt idx="3">
                  <c:v>Natural Sciences</c:v>
                </c:pt>
                <c:pt idx="4">
                  <c:v>Social Sciences &amp; Management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1.3</c:v>
                </c:pt>
                <c:pt idx="1">
                  <c:v>2.7</c:v>
                </c:pt>
                <c:pt idx="2">
                  <c:v>4.3</c:v>
                </c:pt>
                <c:pt idx="3">
                  <c:v>3.5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27-4AEB-BE7C-EE44C5FB98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500" b="1" i="0" u="none" strike="noStrike" kern="1200" baseline="0">
                    <a:solidFill>
                      <a:srgbClr val="00B05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Arts&amp;Humanities</c:v>
                </c:pt>
                <c:pt idx="1">
                  <c:v>Engineering &amp; Technology</c:v>
                </c:pt>
                <c:pt idx="2">
                  <c:v>Life Sciences &amp; Medicine</c:v>
                </c:pt>
                <c:pt idx="3">
                  <c:v>Natural Sciences</c:v>
                </c:pt>
                <c:pt idx="4">
                  <c:v>Social Sciences &amp; Management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0.9</c:v>
                </c:pt>
                <c:pt idx="1">
                  <c:v>2.1</c:v>
                </c:pt>
                <c:pt idx="2">
                  <c:v>3.5</c:v>
                </c:pt>
                <c:pt idx="3">
                  <c:v>2.8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27-4AEB-BE7C-EE44C5FB985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World</c:v>
                </c:pt>
              </c:strCache>
            </c:strRef>
          </c:tx>
          <c:spPr>
            <a:solidFill>
              <a:srgbClr val="F5C141"/>
            </a:solidFill>
          </c:spPr>
          <c:invertIfNegative val="0"/>
          <c:dLbls>
            <c:dLbl>
              <c:idx val="0"/>
              <c:layout>
                <c:manualLayout>
                  <c:x val="6.8859647636507499E-3"/>
                  <c:y val="-2.634056903925367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1,4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3E-41A3-AC23-2B17BC681D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500" b="1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Arts&amp;Humanities</c:v>
                </c:pt>
                <c:pt idx="1">
                  <c:v>Engineering &amp; Technology</c:v>
                </c:pt>
                <c:pt idx="2">
                  <c:v>Life Sciences &amp; Medicine</c:v>
                </c:pt>
                <c:pt idx="3">
                  <c:v>Natural Sciences</c:v>
                </c:pt>
                <c:pt idx="4">
                  <c:v>Social Sciences &amp; Management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1.4</c:v>
                </c:pt>
                <c:pt idx="1">
                  <c:v>4.3</c:v>
                </c:pt>
                <c:pt idx="2">
                  <c:v>4.8</c:v>
                </c:pt>
                <c:pt idx="3">
                  <c:v>4.9000000000000004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27-4AEB-BE7C-EE44C5FB9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15712"/>
        <c:axId val="44929792"/>
      </c:barChart>
      <c:catAx>
        <c:axId val="4491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rgbClr val="4F81BD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4929792"/>
        <c:crosses val="autoZero"/>
        <c:auto val="1"/>
        <c:lblAlgn val="ctr"/>
        <c:lblOffset val="100"/>
        <c:noMultiLvlLbl val="0"/>
      </c:catAx>
      <c:valAx>
        <c:axId val="44929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91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800" b="1" i="0" u="none" strike="noStrike" kern="120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57729204600724E-2"/>
          <c:y val="2.6012000098086411E-2"/>
          <c:w val="0.92648807942803257"/>
          <c:h val="0.70011241219007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Natural Sciences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0.53</c:v>
                </c:pt>
                <c:pt idx="1">
                  <c:v>0.56000000000000005</c:v>
                </c:pt>
                <c:pt idx="2">
                  <c:v>0.72</c:v>
                </c:pt>
                <c:pt idx="3">
                  <c:v>0.98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C-4832-9267-008827C754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Engineering and Technologies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0.52</c:v>
                </c:pt>
                <c:pt idx="1">
                  <c:v>0.71</c:v>
                </c:pt>
                <c:pt idx="2">
                  <c:v>0.81</c:v>
                </c:pt>
                <c:pt idx="3">
                  <c:v>0.96</c:v>
                </c:pt>
                <c:pt idx="4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C-4832-9267-008827C754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Medical Sciences</c:v>
                </c:pt>
              </c:strCache>
            </c:strRef>
          </c:tx>
          <c:spPr>
            <a:solidFill>
              <a:srgbClr val="F5C141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0.42</c:v>
                </c:pt>
                <c:pt idx="1">
                  <c:v>0.35</c:v>
                </c:pt>
                <c:pt idx="2">
                  <c:v>0.32</c:v>
                </c:pt>
                <c:pt idx="3">
                  <c:v>1.83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7C-4832-9267-008827C7548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Social Sciences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0.37</c:v>
                </c:pt>
                <c:pt idx="1">
                  <c:v>1.18</c:v>
                </c:pt>
                <c:pt idx="2">
                  <c:v>0.75</c:v>
                </c:pt>
                <c:pt idx="3">
                  <c:v>1.27</c:v>
                </c:pt>
                <c:pt idx="4">
                  <c:v>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7C-4832-9267-008827C7548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Humanities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1.25</c:v>
                </c:pt>
                <c:pt idx="1">
                  <c:v>2.11</c:v>
                </c:pt>
                <c:pt idx="2">
                  <c:v>0.47</c:v>
                </c:pt>
                <c:pt idx="3">
                  <c:v>2.09</c:v>
                </c:pt>
                <c:pt idx="4">
                  <c:v>2.5299999999999998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7C-4832-9267-008827C7548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Agricultural Sciences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Лист1!$G$2:$G$6</c:f>
              <c:numCache>
                <c:formatCode>General</c:formatCode>
                <c:ptCount val="5"/>
                <c:pt idx="0">
                  <c:v>0.49</c:v>
                </c:pt>
                <c:pt idx="1">
                  <c:v>0.24</c:v>
                </c:pt>
                <c:pt idx="2">
                  <c:v>0.62</c:v>
                </c:pt>
                <c:pt idx="3">
                  <c:v>1.43</c:v>
                </c:pt>
                <c:pt idx="4">
                  <c:v>1.79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7C-4832-9267-008827C75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04832"/>
        <c:axId val="45318912"/>
      </c:barChart>
      <c:catAx>
        <c:axId val="4530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5318912"/>
        <c:crosses val="autoZero"/>
        <c:auto val="1"/>
        <c:lblAlgn val="ctr"/>
        <c:lblOffset val="100"/>
        <c:noMultiLvlLbl val="0"/>
      </c:catAx>
      <c:valAx>
        <c:axId val="45318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ru-RU"/>
          </a:p>
        </c:txPr>
        <c:crossAx val="4530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673841878598205E-2"/>
          <c:y val="0.81339937818377517"/>
          <c:w val="0.83665231624280356"/>
          <c:h val="0.13742835497472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rgbClr val="4F81BD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0.76485</cdr:x>
      <cdr:y>0</cdr:y>
    </cdr:from>
    <cdr:to>
      <cdr:x>1</cdr:x>
      <cdr:y>0.30866</cdr:y>
    </cdr:to>
    <cdr:pic>
      <cdr:nvPicPr>
        <cdr:cNvPr id="2" name="Изображение 1"/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42045"/>
        <a:stretch xmlns:a="http://schemas.openxmlformats.org/drawingml/2006/main">
          <a:fillRect/>
        </a:stretch>
      </cdr:blipFill>
      <cdr:spPr>
        <a:xfrm xmlns:a="http://schemas.openxmlformats.org/drawingml/2006/main">
          <a:off x="6143887" y="0"/>
          <a:ext cx="1888865" cy="115552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0.76006</cdr:x>
      <cdr:y>0.01398</cdr:y>
    </cdr:from>
    <cdr:to>
      <cdr:x>0.99182</cdr:x>
      <cdr:y>0.33207</cdr:y>
    </cdr:to>
    <cdr:pic>
      <cdr:nvPicPr>
        <cdr:cNvPr id="2" name="Изображение 1"/>
        <cdr:cNvPicPr/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l="42045"/>
        <a:stretch xmlns:a="http://schemas.openxmlformats.org/drawingml/2006/main">
          <a:fillRect/>
        </a:stretch>
      </cdr:blipFill>
      <cdr:spPr>
        <a:xfrm xmlns:a="http://schemas.openxmlformats.org/drawingml/2006/main">
          <a:off x="6194687" y="50800"/>
          <a:ext cx="1888865" cy="115552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0.01971</cdr:x>
      <cdr:y>0.51609</cdr:y>
    </cdr:from>
    <cdr:to>
      <cdr:x>0.98029</cdr:x>
      <cdr:y>0.52098</cdr:y>
    </cdr:to>
    <cdr:cxnSp macro="">
      <cdr:nvCxnSpPr>
        <cdr:cNvPr id="2" name="Прямая соединительная линия 1"/>
        <cdr:cNvCxnSpPr/>
      </cdr:nvCxnSpPr>
      <cdr:spPr bwMode="auto">
        <a:xfrm xmlns:a="http://schemas.openxmlformats.org/drawingml/2006/main">
          <a:off x="152743" y="1806542"/>
          <a:ext cx="7444054" cy="17117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0.18116</cdr:x>
      <cdr:y>0.1011</cdr:y>
    </cdr:from>
    <cdr:to>
      <cdr:x>0.23259</cdr:x>
      <cdr:y>0.19764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405612" y="392210"/>
          <a:ext cx="399046" cy="37451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normAutofit/>
        </a:bodyPr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0.17748</cdr:x>
      <cdr:y>0.35032</cdr:y>
    </cdr:from>
    <cdr:to>
      <cdr:x>0.22257</cdr:x>
      <cdr:y>0.45215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 rot="20118458">
          <a:off x="1377034" y="1359038"/>
          <a:ext cx="349857" cy="3950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0.18402</cdr:x>
      <cdr:y>0.36341</cdr:y>
    </cdr:from>
    <cdr:to>
      <cdr:x>0.22911</cdr:x>
      <cdr:y>0.46525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rot="20118458">
          <a:off x="1427834" y="1409838"/>
          <a:ext cx="349857" cy="39505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norm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0.78961</cdr:x>
      <cdr:y>0.0297</cdr:y>
    </cdr:from>
    <cdr:to>
      <cdr:x>0.97976</cdr:x>
      <cdr:y>0.41052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6296425" y="113375"/>
          <a:ext cx="1516274" cy="1453725"/>
          <a:chOff x="16360677" y="127497"/>
          <a:chExt cx="1427792" cy="1369435"/>
        </a:xfrm>
      </cdr:grpSpPr>
      <cdr:pic>
        <cdr:nvPicPr>
          <cdr:cNvPr id="3" name="Изображение 2"/>
          <cdr:cNvPicPr/>
        </cdr:nvPicPr>
        <cdr:blipFill>
          <a:blip xmlns:a="http://schemas.openxmlformats.org/drawingml/2006/main" xmlns:r="http://schemas.openxmlformats.org/officeDocument/2006/relationships" r:embed="rId1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16500500" y="569879"/>
            <a:ext cx="1148146" cy="492810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4" name="Овал 3"/>
          <cdr:cNvSpPr/>
        </cdr:nvSpPr>
        <cdr:spPr>
          <a:xfrm xmlns:a="http://schemas.openxmlformats.org/drawingml/2006/main">
            <a:off x="16360677" y="127497"/>
            <a:ext cx="1427792" cy="1369435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28575">
            <a:solidFill>
              <a:srgbClr val="CD6419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="horz" wrap="none" lIns="45720" tIns="45720" rIns="45720" bIns="45720" rtlCol="0" anchor="ctr" anchorCtr="0">
            <a:normAutofit/>
          </a:bodyPr>
          <a:lstStyle xmlns:a="http://schemas.openxmlformats.org/drawingml/2006/main">
            <a:defPPr>
              <a:defRPr lang="zh-CN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/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0.77017</cdr:x>
      <cdr:y>0</cdr:y>
    </cdr:from>
    <cdr:to>
      <cdr:x>0.95616</cdr:x>
      <cdr:y>0.40402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6491360" y="0"/>
          <a:ext cx="1567613" cy="1475118"/>
          <a:chOff x="25837590" y="-1210173"/>
          <a:chExt cx="1344465" cy="1290020"/>
        </a:xfrm>
      </cdr:grpSpPr>
      <cdr:pic>
        <cdr:nvPicPr>
          <cdr:cNvPr id="3" name="Изображение 2"/>
          <cdr:cNvPicPr/>
        </cdr:nvPicPr>
        <cdr:blipFill>
          <a:blip xmlns:a="http://schemas.openxmlformats.org/drawingml/2006/main" xmlns:r="http://schemas.openxmlformats.org/officeDocument/2006/relationships" r:embed="rId1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25978092" y="-785005"/>
            <a:ext cx="1081140" cy="464231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4" name="Овал 3"/>
          <cdr:cNvSpPr/>
        </cdr:nvSpPr>
        <cdr:spPr>
          <a:xfrm xmlns:a="http://schemas.openxmlformats.org/drawingml/2006/main">
            <a:off x="25837590" y="-1210173"/>
            <a:ext cx="1344465" cy="1290020"/>
          </a:xfrm>
          <a:prstGeom xmlns:a="http://schemas.openxmlformats.org/drawingml/2006/main" prst="ellipse">
            <a:avLst/>
          </a:prstGeom>
          <a:noFill xmlns:a="http://schemas.openxmlformats.org/drawingml/2006/main"/>
          <a:ln xmlns:a="http://schemas.openxmlformats.org/drawingml/2006/main" w="28575">
            <a:solidFill>
              <a:srgbClr val="CD6419"/>
            </a:solidFill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="horz" wrap="none" lIns="45720" tIns="45720" rIns="45720" bIns="45720" rtlCol="0" anchor="ctr" anchorCtr="0">
            <a:norm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ru-RU"/>
          </a:p>
        </cdr:txBody>
      </cdr: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0.06107</cdr:x>
      <cdr:y>0.5</cdr:y>
    </cdr:from>
    <cdr:to>
      <cdr:x>1</cdr:x>
      <cdr:y>0.50184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>
          <a:off x="372256" y="2032000"/>
          <a:ext cx="5723744" cy="7496"/>
        </a:xfrm>
        <a:prstGeom xmlns:a="http://schemas.openxmlformats.org/drawingml/2006/main" prst="line">
          <a:avLst/>
        </a:prstGeom>
        <a:ln xmlns:a="http://schemas.openxmlformats.org/drawingml/2006/main" w="19050"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0.06107</cdr:x>
      <cdr:y>0.5</cdr:y>
    </cdr:from>
    <cdr:to>
      <cdr:x>1</cdr:x>
      <cdr:y>0.50184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>
          <a:off x="372256" y="2032000"/>
          <a:ext cx="5723744" cy="7496"/>
        </a:xfrm>
        <a:prstGeom xmlns:a="http://schemas.openxmlformats.org/drawingml/2006/main" prst="line">
          <a:avLst/>
        </a:prstGeom>
        <a:ln xmlns:a="http://schemas.openxmlformats.org/drawingml/2006/main" w="19050">
          <a:headEnd type="none" w="med" len="med"/>
          <a:tailEnd type="none" w="med" len="med"/>
        </a:ln>
        <a:extLst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0.218</cdr:x>
      <cdr:y>0.15987</cdr:y>
    </cdr:from>
    <cdr:to>
      <cdr:x>0.37152</cdr:x>
      <cdr:y>0.27338</cdr:y>
    </cdr:to>
    <cdr:sp macro="" textlink="">
      <cdr:nvSpPr>
        <cdr:cNvPr id="2" name="Прямое соединение 1"/>
        <cdr:cNvSpPr/>
      </cdr:nvSpPr>
      <cdr:spPr>
        <a:xfrm xmlns:a="http://schemas.openxmlformats.org/drawingml/2006/main">
          <a:off x="1693618" y="595175"/>
          <a:ext cx="1192705" cy="422592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rgbClr val="EE96E8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0.19753</cdr:x>
      <cdr:y>0.4991</cdr:y>
    </cdr:from>
    <cdr:to>
      <cdr:x>0.37562</cdr:x>
      <cdr:y>0.50832</cdr:y>
    </cdr:to>
    <cdr:sp macro="" textlink="">
      <cdr:nvSpPr>
        <cdr:cNvPr id="3" name="Прямое соединение 2"/>
        <cdr:cNvSpPr/>
      </cdr:nvSpPr>
      <cdr:spPr>
        <a:xfrm xmlns:a="http://schemas.openxmlformats.org/drawingml/2006/main">
          <a:off x="1534589" y="1858084"/>
          <a:ext cx="1383540" cy="34327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rgbClr val="4F81BD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0.41758</cdr:x>
      <cdr:y>0.07689</cdr:y>
    </cdr:from>
    <cdr:to>
      <cdr:x>0.43396</cdr:x>
      <cdr:y>0.14523</cdr:y>
    </cdr:to>
    <cdr:sp macro="" textlink="">
      <cdr:nvSpPr>
        <cdr:cNvPr id="4" name="Прямое соединение 3"/>
        <cdr:cNvSpPr/>
      </cdr:nvSpPr>
      <cdr:spPr>
        <a:xfrm xmlns:a="http://schemas.openxmlformats.org/drawingml/2006/main">
          <a:off x="3244132" y="286247"/>
          <a:ext cx="127221" cy="254442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0.48206</cdr:x>
      <cdr:y>0.04887</cdr:y>
    </cdr:from>
    <cdr:to>
      <cdr:x>0.57099</cdr:x>
      <cdr:y>0.10893</cdr:y>
    </cdr:to>
    <cdr:sp macro="" textlink="">
      <cdr:nvSpPr>
        <cdr:cNvPr id="5" name="Прямое соединение 4"/>
        <cdr:cNvSpPr/>
      </cdr:nvSpPr>
      <cdr:spPr>
        <a:xfrm xmlns:a="http://schemas.openxmlformats.org/drawingml/2006/main" flipV="1">
          <a:off x="3745072" y="181922"/>
          <a:ext cx="690894" cy="22361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rgbClr val="7030A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0.5885</cdr:x>
      <cdr:y>0.27713</cdr:y>
    </cdr:from>
    <cdr:to>
      <cdr:x>0.80548</cdr:x>
      <cdr:y>0.35241</cdr:y>
    </cdr:to>
    <cdr:sp macro="" textlink="">
      <cdr:nvSpPr>
        <cdr:cNvPr id="6" name="Прямое соединение 5"/>
        <cdr:cNvSpPr/>
      </cdr:nvSpPr>
      <cdr:spPr>
        <a:xfrm xmlns:a="http://schemas.openxmlformats.org/drawingml/2006/main" flipH="1">
          <a:off x="4572000" y="1031719"/>
          <a:ext cx="1685688" cy="280246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rgbClr val="00B05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0.21493</cdr:x>
      <cdr:y>0.75821</cdr:y>
    </cdr:from>
    <cdr:to>
      <cdr:x>0.35412</cdr:x>
      <cdr:y>0.90743</cdr:y>
    </cdr:to>
    <cdr:sp macro="" textlink="">
      <cdr:nvSpPr>
        <cdr:cNvPr id="7" name="Прямое соединение 6"/>
        <cdr:cNvSpPr/>
      </cdr:nvSpPr>
      <cdr:spPr>
        <a:xfrm xmlns:a="http://schemas.openxmlformats.org/drawingml/2006/main" flipV="1">
          <a:off x="1669768" y="2822713"/>
          <a:ext cx="1081383" cy="55553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0.56905</cdr:x>
      <cdr:y>0.62152</cdr:y>
    </cdr:from>
    <cdr:to>
      <cdr:x>0.79013</cdr:x>
      <cdr:y>0.80482</cdr:y>
    </cdr:to>
    <cdr:sp macro="" textlink="">
      <cdr:nvSpPr>
        <cdr:cNvPr id="8" name="Прямое соединение 7"/>
        <cdr:cNvSpPr/>
      </cdr:nvSpPr>
      <cdr:spPr>
        <a:xfrm xmlns:a="http://schemas.openxmlformats.org/drawingml/2006/main" flipH="1" flipV="1">
          <a:off x="4420925" y="2313830"/>
          <a:ext cx="1717510" cy="682409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8DF49-7B6D-42A7-BFC0-FD59D3A5AC19}" type="datetimeFigureOut">
              <a:rPr lang="ru-RU" smtClean="0"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259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259"/>
            <a:ext cx="2946400" cy="4985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BD7B-47D1-405A-92B8-93F879F4F7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59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Header Placeholder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3" y="2"/>
            <a:ext cx="2945659" cy="4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1" tIns="47781" rIns="95561" bIns="47781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1" name="Date Placeholder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2"/>
            <a:ext cx="2945659" cy="4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1" tIns="47781" rIns="95561" bIns="47781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F5DA43EA-9FE9-468E-8176-137018B52A63}" type="datetime1">
              <a:rPr lang="en-US"/>
              <a:t>8/30/2019</a:t>
            </a:fld>
            <a:endParaRPr lang="en-US" sz="1200" dirty="0"/>
          </a:p>
        </p:txBody>
      </p:sp>
      <p:sp>
        <p:nvSpPr>
          <p:cNvPr id="2052" name="Slide Image Placeholder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12700">
            <a:noFill/>
            <a:bevel/>
          </a:ln>
        </p:spPr>
      </p:sp>
      <p:sp>
        <p:nvSpPr>
          <p:cNvPr id="36869" name="Notes Placeholder 4"/>
          <p:cNvSpPr>
            <a:spLocks noGrp="1" noRot="1" noChangeAspect="1" noChangeArrowheads="1"/>
          </p:cNvSpPr>
          <p:nvPr/>
        </p:nvSpPr>
        <p:spPr bwMode="auto">
          <a:xfrm>
            <a:off x="679768" y="4716663"/>
            <a:ext cx="5438140" cy="446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  <p:txBody>
          <a:bodyPr lIns="95561" tIns="47781" rIns="95561" bIns="47781" anchor="ctr"/>
          <a:lstStyle>
            <a:lvl1pPr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ru-RU" altLang="zh-CN" sz="1200" dirty="0" err="1"/>
              <a:t>Click</a:t>
            </a:r>
            <a:r>
              <a:rPr lang="ru-RU" altLang="zh-CN" sz="1200" dirty="0"/>
              <a:t> </a:t>
            </a:r>
            <a:r>
              <a:rPr lang="ru-RU" altLang="zh-CN" sz="1200" dirty="0" err="1"/>
              <a:t>to</a:t>
            </a:r>
            <a:r>
              <a:rPr lang="ru-RU" altLang="zh-CN" sz="1200" dirty="0"/>
              <a:t> </a:t>
            </a:r>
            <a:r>
              <a:rPr lang="ru-RU" altLang="zh-CN" sz="1200" dirty="0" err="1"/>
              <a:t>edit</a:t>
            </a:r>
            <a:r>
              <a:rPr lang="ru-RU" altLang="zh-CN" sz="1200" dirty="0"/>
              <a:t> </a:t>
            </a:r>
            <a:r>
              <a:rPr lang="ru-RU" altLang="zh-CN" sz="1200" dirty="0" err="1"/>
              <a:t>Master</a:t>
            </a:r>
            <a:r>
              <a:rPr lang="ru-RU" altLang="zh-CN" sz="1200" dirty="0"/>
              <a:t> </a:t>
            </a:r>
            <a:r>
              <a:rPr lang="ru-RU" altLang="zh-CN" sz="1200" dirty="0" err="1"/>
              <a:t>text</a:t>
            </a:r>
            <a:r>
              <a:rPr lang="ru-RU" altLang="zh-CN" sz="1200" dirty="0"/>
              <a:t> </a:t>
            </a:r>
            <a:r>
              <a:rPr lang="ru-RU" altLang="zh-CN" sz="1200" dirty="0" err="1"/>
              <a:t>styles</a:t>
            </a:r>
            <a:endParaRPr lang="ru-RU" altLang="zh-CN" sz="1200" dirty="0"/>
          </a:p>
          <a:p>
            <a:pPr>
              <a:spcBef>
                <a:spcPct val="30000"/>
              </a:spcBef>
              <a:defRPr/>
            </a:pPr>
            <a:r>
              <a:rPr lang="ru-RU" altLang="zh-CN" sz="1200" dirty="0" err="1"/>
              <a:t>Second</a:t>
            </a:r>
            <a:r>
              <a:rPr lang="ru-RU" altLang="zh-CN" sz="1200" dirty="0"/>
              <a:t> </a:t>
            </a:r>
            <a:r>
              <a:rPr lang="ru-RU" altLang="zh-CN" sz="1200" dirty="0" err="1"/>
              <a:t>level</a:t>
            </a:r>
            <a:endParaRPr lang="ru-RU" altLang="zh-CN" sz="1200" dirty="0"/>
          </a:p>
          <a:p>
            <a:pPr>
              <a:spcBef>
                <a:spcPct val="30000"/>
              </a:spcBef>
              <a:defRPr/>
            </a:pPr>
            <a:r>
              <a:rPr lang="ru-RU" altLang="zh-CN" sz="1200" dirty="0" err="1"/>
              <a:t>Third</a:t>
            </a:r>
            <a:r>
              <a:rPr lang="ru-RU" altLang="zh-CN" sz="1200" dirty="0"/>
              <a:t> </a:t>
            </a:r>
            <a:r>
              <a:rPr lang="ru-RU" altLang="zh-CN" sz="1200" dirty="0" err="1"/>
              <a:t>level</a:t>
            </a:r>
            <a:endParaRPr lang="ru-RU" altLang="zh-CN" sz="1200" dirty="0"/>
          </a:p>
          <a:p>
            <a:pPr>
              <a:spcBef>
                <a:spcPct val="30000"/>
              </a:spcBef>
              <a:defRPr/>
            </a:pPr>
            <a:r>
              <a:rPr lang="ru-RU" altLang="zh-CN" sz="1200" dirty="0" err="1"/>
              <a:t>Fourth</a:t>
            </a:r>
            <a:r>
              <a:rPr lang="ru-RU" altLang="zh-CN" sz="1200" dirty="0"/>
              <a:t> </a:t>
            </a:r>
            <a:r>
              <a:rPr lang="ru-RU" altLang="zh-CN" sz="1200" dirty="0" err="1"/>
              <a:t>level</a:t>
            </a:r>
            <a:endParaRPr lang="ru-RU" altLang="zh-CN" sz="1200" dirty="0"/>
          </a:p>
          <a:p>
            <a:pPr>
              <a:spcBef>
                <a:spcPct val="30000"/>
              </a:spcBef>
              <a:defRPr/>
            </a:pPr>
            <a:r>
              <a:rPr lang="ru-RU" altLang="zh-CN" sz="1200" dirty="0" err="1"/>
              <a:t>Fifth</a:t>
            </a:r>
            <a:r>
              <a:rPr lang="ru-RU" altLang="zh-CN" sz="1200" dirty="0"/>
              <a:t> </a:t>
            </a:r>
            <a:r>
              <a:rPr lang="ru-RU" altLang="zh-CN" sz="1200" dirty="0" err="1"/>
              <a:t>level</a:t>
            </a:r>
            <a:endParaRPr lang="ru-RU" altLang="zh-CN" sz="1200" dirty="0"/>
          </a:p>
        </p:txBody>
      </p:sp>
      <p:sp>
        <p:nvSpPr>
          <p:cNvPr id="2054" name="Footer Placeholder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1600"/>
            <a:ext cx="2945659" cy="4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1" tIns="47781" rIns="95561" bIns="47781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Slide Number Placeholder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31600"/>
            <a:ext cx="2945659" cy="4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61" tIns="47781" rIns="95561" bIns="47781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fld id="{3D38992B-7D2B-41BD-86E8-6AA67DDD9D9C}" type="slidenum">
              <a:rPr lang="en-US" altLang="ru-RU"/>
              <a:t>‹#›</a:t>
            </a:fld>
            <a:endParaRPr lang="en-US" altLang="ru-RU" sz="1200" dirty="0"/>
          </a:p>
        </p:txBody>
      </p:sp>
    </p:spTree>
    <p:extLst>
      <p:ext uri="{BB962C8B-B14F-4D97-AF65-F5344CB8AC3E}">
        <p14:creationId xmlns:p14="http://schemas.microsoft.com/office/powerpoint/2010/main" val="317477147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927" y="4715948"/>
            <a:ext cx="5437822" cy="4468574"/>
          </a:xfrm>
          <a:prstGeom prst="rect">
            <a:avLst/>
          </a:prstGeom>
        </p:spPr>
        <p:txBody>
          <a:bodyPr lIns="91312" tIns="45656" rIns="91312" bIns="45656"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5DA43EA-9FE9-468E-8176-137018B52A63}" type="datetime1">
              <a:rPr lang="en-US" smtClean="0"/>
              <a:t>8/30/2019</a:t>
            </a:fld>
            <a:endParaRPr lang="en-US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38992B-7D2B-41BD-86E8-6AA67DDD9D9C}" type="slidenum">
              <a:rPr lang="en-US" altLang="ru-RU" smtClean="0"/>
              <a:t>6</a:t>
            </a:fld>
            <a:endParaRPr lang="en-US" altLang="ru-RU" sz="1200" dirty="0"/>
          </a:p>
        </p:txBody>
      </p:sp>
    </p:spTree>
    <p:extLst>
      <p:ext uri="{BB962C8B-B14F-4D97-AF65-F5344CB8AC3E}">
        <p14:creationId xmlns:p14="http://schemas.microsoft.com/office/powerpoint/2010/main" val="204761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79927" y="4715948"/>
            <a:ext cx="5437822" cy="4468574"/>
          </a:xfrm>
          <a:prstGeom prst="rect">
            <a:avLst/>
          </a:prstGeom>
        </p:spPr>
        <p:txBody>
          <a:bodyPr lIns="91312" tIns="45656" rIns="91312" bIns="45656"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5DA43EA-9FE9-468E-8176-137018B52A63}" type="datetime1">
              <a:rPr lang="en-US" smtClean="0"/>
              <a:t>8/30/2019</a:t>
            </a:fld>
            <a:endParaRPr lang="en-US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38992B-7D2B-41BD-86E8-6AA67DDD9D9C}" type="slidenum">
              <a:rPr lang="en-US" altLang="ru-RU" smtClean="0"/>
              <a:t>13</a:t>
            </a:fld>
            <a:endParaRPr lang="en-US" altLang="ru-RU" sz="1200" dirty="0"/>
          </a:p>
        </p:txBody>
      </p:sp>
    </p:spTree>
    <p:extLst>
      <p:ext uri="{BB962C8B-B14F-4D97-AF65-F5344CB8AC3E}">
        <p14:creationId xmlns:p14="http://schemas.microsoft.com/office/powerpoint/2010/main" val="94982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6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22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98C60-988B-4287-9648-B83294342773}" type="datetime1">
              <a:rPr lang="ru-RU" altLang="en-US"/>
              <a:t>30.08.2019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8BDCB-C0EC-452B-B7C8-4069A778CCFA}" type="slidenum">
              <a:rPr lang="ru-RU" altLang="en-US"/>
              <a:t>‹#›</a:t>
            </a:fld>
            <a:endParaRPr lang="en-US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37A2-6FD1-468A-B982-EE6B7374285E}" type="datetime1">
              <a:rPr lang="ru-RU" altLang="en-US"/>
              <a:t>30.08.2019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6557E-6B06-4113-9ED6-8AA6DD2073D3}" type="slidenum">
              <a:rPr lang="ru-RU" altLang="en-US"/>
              <a:t>‹#›</a:t>
            </a:fld>
            <a:endParaRPr lang="en-US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1E73B-C4C7-4BF8-8086-9D42CC2C64A6}" type="datetime1">
              <a:rPr lang="ru-RU" altLang="en-US"/>
              <a:t>30.08.2019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FF6C3-6A11-4551-9BDC-446A206C7617}" type="slidenum">
              <a:rPr lang="ru-RU" altLang="en-US"/>
              <a:t>‹#›</a:t>
            </a:fld>
            <a:endParaRPr lang="en-US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DF457-0DE2-44EB-8E7A-F47A0A48A099}" type="datetime1">
              <a:rPr lang="ru-RU" altLang="en-US"/>
              <a:t>30.08.2019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F742C-3D53-45E2-AB86-4FA1434A9881}" type="slidenum">
              <a:rPr lang="ru-RU" altLang="en-US"/>
              <a:t>‹#›</a:t>
            </a:fld>
            <a:endParaRPr lang="en-US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3F3D2-4013-4AFA-B604-6F0748008315}" type="datetime1">
              <a:rPr lang="ru-RU" altLang="en-US"/>
              <a:t>30.08.2019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1B0E4-9D67-4695-A67A-1382E4445680}" type="slidenum">
              <a:rPr lang="ru-RU" altLang="en-US"/>
              <a:t>‹#›</a:t>
            </a:fld>
            <a:endParaRPr lang="en-US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970D-DD90-453D-96F6-7948C0185191}" type="datetime1">
              <a:rPr lang="ru-RU" altLang="en-US"/>
              <a:t>30.08.2019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18F8F-B618-4E63-B3AD-5B90F6EC4F91}" type="slidenum">
              <a:rPr lang="ru-RU" altLang="en-US"/>
              <a:t>‹#›</a:t>
            </a:fld>
            <a:endParaRPr lang="en-US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D029E-472F-4FCC-BDBB-ADB21B73C32C}" type="datetime1">
              <a:rPr lang="ru-RU" altLang="en-US"/>
              <a:t>30.08.2019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4CDD1-333E-4C39-B4BE-7DBB0406E0D9}" type="slidenum">
              <a:rPr lang="ru-RU" altLang="en-US"/>
              <a:t>‹#›</a:t>
            </a:fld>
            <a:endParaRPr lang="en-US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CC3E0-0F6E-4BD5-B30F-60675D037E9C}" type="datetime1">
              <a:rPr lang="ru-RU" altLang="en-US"/>
              <a:t>30.08.2019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15C2A-377C-407C-AE39-9D79FC1B311B}" type="slidenum">
              <a:rPr lang="ru-RU" altLang="en-US"/>
              <a:t>‹#›</a:t>
            </a:fld>
            <a:endParaRPr lang="en-US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A6348-4932-44D4-8BFA-0690EAE2FEAF}" type="datetime1">
              <a:rPr lang="ru-RU" altLang="en-US"/>
              <a:t>30.08.2019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AC442-14CE-4250-96A4-21A8A7507DF8}" type="slidenum">
              <a:rPr lang="ru-RU" altLang="en-US"/>
              <a:t>‹#›</a:t>
            </a:fld>
            <a:endParaRPr lang="en-US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D5F29-B746-4203-98B5-6D6EC1BB949A}" type="datetime1">
              <a:rPr lang="ru-RU" altLang="en-US"/>
              <a:t>30.08.2019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5D09A-7297-4DE6-B1E8-7ADE905BAD57}" type="slidenum">
              <a:rPr lang="ru-RU" altLang="en-US"/>
              <a:t>‹#›</a:t>
            </a:fld>
            <a:endParaRPr lang="en-US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2A11-BC01-40B0-A6A1-7EB14C788187}" type="datetime1">
              <a:rPr lang="ru-RU" altLang="en-US"/>
              <a:t>30.08.2019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382EE-B0DB-4E6F-B0AA-2BAF683ABDCA}" type="slidenum">
              <a:rPr lang="ru-RU" altLang="en-US"/>
              <a:t>‹#›</a:t>
            </a:fld>
            <a:endParaRPr lang="en-US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EE186-B9CA-4C6D-B6C6-64EDACF7BF5C}" type="datetime1">
              <a:rPr lang="ru-RU" altLang="en-US"/>
              <a:t>30.08.2019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26E0E-E3EA-43C1-BB1D-2A2E248BF296}" type="slidenum">
              <a:rPr lang="ru-RU" altLang="en-US"/>
              <a:t>‹#›</a:t>
            </a:fld>
            <a:endParaRPr lang="en-US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zh-CN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zh-CN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ru-RU" altLang="zh-CN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ru-RU" altLang="zh-CN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ru-RU" altLang="zh-CN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ru-RU" altLang="zh-CN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9CC5DC-2E22-4926-B972-B13C3513FD98}" type="datetime1">
              <a:rPr lang="ru-RU" altLang="en-US"/>
              <a:t>30.08.2019</a:t>
            </a:fld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2900" y="206375"/>
            <a:ext cx="2133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0D62B2"/>
                </a:solidFill>
              </a:defRPr>
            </a:lvl1pPr>
          </a:lstStyle>
          <a:p>
            <a:fld id="{2F003487-9DF1-4751-804F-F629F0771072}" type="slidenum">
              <a:rPr lang="ru-RU" altLang="en-US"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2pPr>
      <a:lvl3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3pPr>
      <a:lvl4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4pPr>
      <a:lvl5pPr marL="457200" indent="-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SimSun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1.emf"/><Relationship Id="rId4" Type="http://schemas.openxmlformats.org/officeDocument/2006/relationships/package" Target="../embeddings/_____Microsoft_Excel10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2.png"/><Relationship Id="rId7" Type="http://schemas.openxmlformats.org/officeDocument/2006/relationships/image" Target="../media/image16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3.png"/><Relationship Id="rId9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NULL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7.xml"/><Relationship Id="rId5" Type="http://schemas.openxmlformats.org/officeDocument/2006/relationships/image" Target="../media/image3.png"/><Relationship Id="rId4" Type="http://schemas.openxmlformats.org/officeDocument/2006/relationships/chart" Target="../charts/char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7" Type="http://schemas.openxmlformats.org/officeDocument/2006/relationships/image" Target="../media/image14.tif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12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11" Type="http://schemas.openxmlformats.org/officeDocument/2006/relationships/image" Target="../media/image14.svg"/><Relationship Id="rId5" Type="http://schemas.openxmlformats.org/officeDocument/2006/relationships/image" Target="../media/image11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13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15.svg"/><Relationship Id="rId4" Type="http://schemas.openxmlformats.org/officeDocument/2006/relationships/image" Target="../media/image31.png"/><Relationship Id="rId9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0.svg"/><Relationship Id="rId7" Type="http://schemas.openxmlformats.org/officeDocument/2006/relationships/image" Target="../media/image1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2.png"/><Relationship Id="rId5" Type="http://schemas.openxmlformats.org/officeDocument/2006/relationships/image" Target="../media/image17.svg"/><Relationship Id="rId10" Type="http://schemas.openxmlformats.org/officeDocument/2006/relationships/image" Target="../media/image3.png"/><Relationship Id="rId4" Type="http://schemas.openxmlformats.org/officeDocument/2006/relationships/image" Target="../media/image33.png"/><Relationship Id="rId9" Type="http://schemas.openxmlformats.org/officeDocument/2006/relationships/image" Target="../media/image19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ChangeArrowheads="1"/>
          </p:cNvSpPr>
          <p:nvPr/>
        </p:nvSpPr>
        <p:spPr bwMode="auto">
          <a:xfrm>
            <a:off x="555644" y="1905693"/>
            <a:ext cx="7815263" cy="7657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ru-RU" altLang="zh-CN" sz="2800" b="1" dirty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  <a:sym typeface="Calibri" panose="020F0502020204030204" pitchFamily="34" charset="0"/>
              </a:rPr>
              <a:t>О НАУЧНОЙ ДЕЯТЕЛЬНОСТИ РУДН</a:t>
            </a:r>
            <a:endParaRPr lang="en-US" altLang="zh-CN" sz="2800" b="1" dirty="0">
              <a:solidFill>
                <a:srgbClr val="4F81BD"/>
              </a:solidFill>
              <a:latin typeface="Trebuchet MS" panose="020B0603020202020204" pitchFamily="34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algn="ctr" eaLnBrk="1" hangingPunct="1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ru-RU" altLang="zh-CN" sz="2000" b="1" dirty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  <a:sym typeface="Calibri" panose="020F0502020204030204" pitchFamily="34" charset="0"/>
              </a:rPr>
              <a:t>В </a:t>
            </a:r>
            <a:r>
              <a:rPr lang="ru-RU" altLang="zh-CN" sz="20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  <a:sym typeface="Calibri" panose="020F0502020204030204" pitchFamily="34" charset="0"/>
              </a:rPr>
              <a:t>2018/2019 </a:t>
            </a:r>
            <a:r>
              <a:rPr lang="ru-RU" altLang="zh-CN" sz="2000" b="1" dirty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  <a:sym typeface="Calibri" panose="020F0502020204030204" pitchFamily="34" charset="0"/>
              </a:rPr>
              <a:t>УЧЕБНОМ ГОДУ</a:t>
            </a:r>
            <a:r>
              <a:rPr lang="en-US" altLang="zh-CN" sz="2000" b="1" dirty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ru-RU" altLang="zh-CN" sz="2000" b="1" dirty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  <a:sym typeface="Calibri" panose="020F0502020204030204" pitchFamily="34" charset="0"/>
              </a:rPr>
              <a:t>И О ЗАДАЧАХ НА </a:t>
            </a:r>
            <a:r>
              <a:rPr lang="ru-RU" altLang="zh-CN" sz="20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  <a:sym typeface="Calibri" panose="020F0502020204030204" pitchFamily="34" charset="0"/>
              </a:rPr>
              <a:t>2019-2020 гг</a:t>
            </a:r>
            <a:r>
              <a:rPr lang="ru-RU" altLang="zh-CN" sz="2000" b="1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  <a:sym typeface="Calibri" panose="020F0502020204030204" pitchFamily="34" charset="0"/>
              </a:rPr>
              <a:t>.</a:t>
            </a:r>
            <a:endParaRPr lang="ru-RU" altLang="zh-CN" sz="1600" b="1" dirty="0">
              <a:solidFill>
                <a:srgbClr val="0070C0"/>
              </a:solidFill>
              <a:latin typeface="Trebuchet MS" panose="020B0603020202020204" pitchFamily="34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pic>
        <p:nvPicPr>
          <p:cNvPr id="307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088" y="581132"/>
            <a:ext cx="2842531" cy="51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Прямоугольник 2"/>
          <p:cNvSpPr>
            <a:spLocks noChangeArrowheads="1"/>
          </p:cNvSpPr>
          <p:nvPr/>
        </p:nvSpPr>
        <p:spPr bwMode="auto">
          <a:xfrm>
            <a:off x="607090" y="2924755"/>
            <a:ext cx="7712369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zh-CN" sz="2400" b="1" dirty="0">
                <a:solidFill>
                  <a:srgbClr val="4F81BD"/>
                </a:solidFill>
                <a:latin typeface="Trebuchet MS" panose="020B0603020202020204" pitchFamily="34" charset="0"/>
                <a:sym typeface="Arial" panose="020B0604020202020204" pitchFamily="34" charset="0"/>
              </a:rPr>
              <a:t>П</a:t>
            </a:r>
            <a:r>
              <a:rPr lang="ru-RU" altLang="zh-CN" sz="2400" b="1" dirty="0" smtClean="0">
                <a:solidFill>
                  <a:srgbClr val="4F81BD"/>
                </a:solidFill>
                <a:latin typeface="Trebuchet MS" panose="020B0603020202020204" pitchFamily="34" charset="0"/>
                <a:sym typeface="Arial" panose="020B0604020202020204" pitchFamily="34" charset="0"/>
              </a:rPr>
              <a:t>ервый </a:t>
            </a:r>
            <a:r>
              <a:rPr lang="ru-RU" altLang="zh-CN" sz="2400" b="1" dirty="0">
                <a:solidFill>
                  <a:srgbClr val="4F81BD"/>
                </a:solidFill>
                <a:latin typeface="Trebuchet MS" panose="020B0603020202020204" pitchFamily="34" charset="0"/>
                <a:sym typeface="Arial" panose="020B0604020202020204" pitchFamily="34" charset="0"/>
              </a:rPr>
              <a:t>проректор – проректор по научной работе</a:t>
            </a:r>
          </a:p>
          <a:p>
            <a:pPr algn="ctr" eaLnBrk="1" hangingPunct="1"/>
            <a:r>
              <a:rPr lang="ru-RU" altLang="zh-CN" sz="2400" b="1" dirty="0" smtClean="0">
                <a:solidFill>
                  <a:srgbClr val="4F81BD"/>
                </a:solidFill>
                <a:latin typeface="Trebuchet MS" panose="020B0603020202020204" pitchFamily="34" charset="0"/>
                <a:sym typeface="Arial" panose="020B0604020202020204" pitchFamily="34" charset="0"/>
              </a:rPr>
              <a:t>Н.С. Кирабаев</a:t>
            </a:r>
            <a:endParaRPr lang="ru-RU" altLang="zh-CN" sz="2400" b="1" dirty="0">
              <a:solidFill>
                <a:srgbClr val="4F81BD"/>
              </a:solidFill>
              <a:latin typeface="Trebuchet MS" panose="020B0603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7182" y="4278054"/>
            <a:ext cx="5682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zh-CN" b="1" dirty="0">
                <a:solidFill>
                  <a:srgbClr val="00B050"/>
                </a:solidFill>
                <a:latin typeface="Trebuchet MS" panose="020B0603020202020204" pitchFamily="34" charset="0"/>
                <a:sym typeface="Arial" panose="020B0604020202020204" pitchFamily="34" charset="0"/>
              </a:rPr>
              <a:t>Конференция работников и обучающихся РУДН</a:t>
            </a:r>
          </a:p>
          <a:p>
            <a:pPr algn="ctr" eaLnBrk="1" hangingPunct="1"/>
            <a:r>
              <a:rPr lang="ru-RU" altLang="zh-CN" b="1" dirty="0">
                <a:solidFill>
                  <a:srgbClr val="00B050"/>
                </a:solidFill>
                <a:latin typeface="Trebuchet MS" panose="020B0603020202020204" pitchFamily="34" charset="0"/>
                <a:sym typeface="Arial" panose="020B0604020202020204" pitchFamily="34" charset="0"/>
              </a:rPr>
              <a:t>Москва, 30 августа </a:t>
            </a:r>
            <a:r>
              <a:rPr lang="ru-RU" altLang="zh-CN" b="1" dirty="0" smtClean="0">
                <a:solidFill>
                  <a:srgbClr val="00B050"/>
                </a:solidFill>
                <a:latin typeface="Trebuchet MS" panose="020B0603020202020204" pitchFamily="34" charset="0"/>
                <a:sym typeface="Arial" panose="020B0604020202020204" pitchFamily="34" charset="0"/>
              </a:rPr>
              <a:t>201</a:t>
            </a:r>
            <a:r>
              <a:rPr lang="en-US" altLang="zh-CN" b="1" dirty="0" smtClean="0">
                <a:solidFill>
                  <a:srgbClr val="00B050"/>
                </a:solidFill>
                <a:latin typeface="Trebuchet MS" panose="020B0603020202020204" pitchFamily="34" charset="0"/>
                <a:sym typeface="Arial" panose="020B0604020202020204" pitchFamily="34" charset="0"/>
              </a:rPr>
              <a:t>9</a:t>
            </a:r>
            <a:r>
              <a:rPr lang="ru-RU" altLang="zh-CN" b="1" dirty="0" smtClean="0">
                <a:solidFill>
                  <a:srgbClr val="00B050"/>
                </a:solidFill>
                <a:latin typeface="Trebuchet MS" panose="020B0603020202020204" pitchFamily="34" charset="0"/>
                <a:sym typeface="Arial" panose="020B0604020202020204" pitchFamily="34" charset="0"/>
              </a:rPr>
              <a:t> </a:t>
            </a:r>
            <a:r>
              <a:rPr lang="ru-RU" altLang="zh-CN" b="1" dirty="0">
                <a:solidFill>
                  <a:srgbClr val="00B050"/>
                </a:solidFill>
                <a:latin typeface="Trebuchet MS" panose="020B0603020202020204" pitchFamily="34" charset="0"/>
                <a:sym typeface="Arial" panose="020B0604020202020204" pitchFamily="34" charset="0"/>
              </a:rPr>
              <a:t>г.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2596091" cy="14780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6547909" y="3677568"/>
            <a:ext cx="2596091" cy="147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10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0" name="Заголовок 1"/>
          <p:cNvSpPr>
            <a:spLocks noChangeArrowheads="1"/>
          </p:cNvSpPr>
          <p:nvPr/>
        </p:nvSpPr>
        <p:spPr bwMode="auto">
          <a:xfrm>
            <a:off x="1570301" y="228383"/>
            <a:ext cx="8464315" cy="814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ru-RU" altLang="zh-CN" sz="2000" b="1" dirty="0" smtClean="0">
                <a:solidFill>
                  <a:srgbClr val="00B050"/>
                </a:solidFill>
                <a:latin typeface="+mj-lt"/>
                <a:sym typeface="Calibri" panose="020F0502020204030204" pitchFamily="34" charset="0"/>
              </a:rPr>
              <a:t> </a:t>
            </a:r>
            <a:r>
              <a:rPr lang="ru-RU" altLang="zh-CN" sz="2400" b="1" dirty="0" smtClean="0">
                <a:solidFill>
                  <a:srgbClr val="4F81BD"/>
                </a:solidFill>
                <a:latin typeface="Trebuchet MS" panose="020B0603020202020204" pitchFamily="34" charset="0"/>
                <a:sym typeface="Calibri" panose="020F0502020204030204" pitchFamily="34" charset="0"/>
              </a:rPr>
              <a:t>ПУБЛИКАЦИОННАЯ АКТИВНОСТЬ</a:t>
            </a:r>
            <a:endParaRPr lang="ru-RU" altLang="zh-CN" sz="2400" b="1" dirty="0">
              <a:solidFill>
                <a:srgbClr val="4F81BD"/>
              </a:solidFill>
              <a:latin typeface="Trebuchet MS" panose="020B0603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425448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0550848"/>
              </p:ext>
            </p:extLst>
          </p:nvPr>
        </p:nvGraphicFramePr>
        <p:xfrm>
          <a:off x="629892" y="935665"/>
          <a:ext cx="7758953" cy="3879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937914" y="1189948"/>
            <a:ext cx="1610260" cy="1586303"/>
            <a:chOff x="8881080" y="639208"/>
            <a:chExt cx="1516284" cy="147388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29569" y="1115332"/>
              <a:ext cx="1219306" cy="530398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8881080" y="639208"/>
              <a:ext cx="1516284" cy="1473886"/>
            </a:xfrm>
            <a:prstGeom prst="ellipse">
              <a:avLst/>
            </a:prstGeom>
            <a:noFill/>
            <a:ln w="28575">
              <a:solidFill>
                <a:srgbClr val="CD64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2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10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5"/>
          <p:cNvSpPr>
            <a:spLocks noChangeArrowheads="1"/>
          </p:cNvSpPr>
          <p:nvPr/>
        </p:nvSpPr>
        <p:spPr bwMode="auto">
          <a:xfrm>
            <a:off x="169863" y="407988"/>
            <a:ext cx="1243012" cy="582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endParaRPr lang="ru-RU" altLang="ru-RU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fld id="{A7FB5477-4E3D-5A46-9B12-03856B0622DC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11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Title 1"/>
          <p:cNvSpPr>
            <a:spLocks noChangeArrowheads="1"/>
          </p:cNvSpPr>
          <p:nvPr/>
        </p:nvSpPr>
        <p:spPr bwMode="auto">
          <a:xfrm>
            <a:off x="1685269" y="150356"/>
            <a:ext cx="63182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Динамика цитируемости </a:t>
            </a:r>
            <a:r>
              <a:rPr lang="en-US" altLang="ru-RU" sz="24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Scopus (5 </a:t>
            </a:r>
            <a:r>
              <a:rPr lang="ru-RU" altLang="ru-RU" sz="24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лет)</a:t>
            </a:r>
            <a:endParaRPr lang="en-US" altLang="ru-RU" sz="2400" b="1" dirty="0">
              <a:solidFill>
                <a:srgbClr val="4F81BD"/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0907329"/>
              </p:ext>
            </p:extLst>
          </p:nvPr>
        </p:nvGraphicFramePr>
        <p:xfrm>
          <a:off x="601580" y="1164073"/>
          <a:ext cx="7974095" cy="3817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959572" y="167988"/>
            <a:ext cx="640755" cy="5156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8034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7881938" y="4362445"/>
            <a:ext cx="1262061" cy="781054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11</a:t>
            </a:r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12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425448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97661" y="236889"/>
            <a:ext cx="691915" cy="5568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33184"/>
            <a:ext cx="1259783" cy="7172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2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12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919914466"/>
              </p:ext>
            </p:extLst>
          </p:nvPr>
        </p:nvGraphicFramePr>
        <p:xfrm>
          <a:off x="425448" y="1230978"/>
          <a:ext cx="8428477" cy="3651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itle 1"/>
          <p:cNvSpPr>
            <a:spLocks noChangeArrowheads="1"/>
          </p:cNvSpPr>
          <p:nvPr/>
        </p:nvSpPr>
        <p:spPr bwMode="auto">
          <a:xfrm>
            <a:off x="1589576" y="248048"/>
            <a:ext cx="7353262" cy="5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Динамика цитируемости </a:t>
            </a:r>
            <a:r>
              <a:rPr lang="en-US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Scopus (5 </a:t>
            </a: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лет) без</a:t>
            </a:r>
            <a:r>
              <a:rPr lang="en-US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 </a:t>
            </a:r>
            <a:r>
              <a:rPr lang="ru-RU" alt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самоцитирования</a:t>
            </a:r>
            <a:endParaRPr lang="en-US" alt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13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0301" y="386915"/>
            <a:ext cx="7019221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dirty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ПУБЛИКАЦИОННАЯ АКТИВНОСТЬ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338" y="1073449"/>
            <a:ext cx="3989313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500" b="1" dirty="0" smtClean="0">
                <a:solidFill>
                  <a:srgbClr val="00B05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ВЕДУЩИЕ НАУЧНЫЕ ОБЛАСТИ</a:t>
            </a:r>
            <a:endParaRPr lang="ru-RU" sz="1500" b="1" dirty="0">
              <a:solidFill>
                <a:srgbClr val="00B05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86389" y="1536180"/>
            <a:ext cx="4360786" cy="29266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25000"/>
              </a:lnSpc>
            </a:pPr>
            <a:r>
              <a:rPr lang="en-US" sz="15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Chemistry organic</a:t>
            </a:r>
          </a:p>
          <a:p>
            <a:pPr algn="r">
              <a:lnSpc>
                <a:spcPct val="125000"/>
              </a:lnSpc>
            </a:pPr>
            <a:r>
              <a:rPr lang="en-US" sz="15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Mathematics</a:t>
            </a:r>
          </a:p>
          <a:p>
            <a:pPr algn="r">
              <a:lnSpc>
                <a:spcPct val="125000"/>
              </a:lnSpc>
            </a:pPr>
            <a:r>
              <a:rPr lang="en-US" sz="15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Physics and Astronomy</a:t>
            </a:r>
          </a:p>
          <a:p>
            <a:pPr algn="r">
              <a:lnSpc>
                <a:spcPct val="125000"/>
              </a:lnSpc>
            </a:pPr>
            <a:r>
              <a:rPr lang="en-US" sz="15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Medicine</a:t>
            </a:r>
          </a:p>
          <a:p>
            <a:pPr algn="r">
              <a:lnSpc>
                <a:spcPct val="125000"/>
              </a:lnSpc>
            </a:pPr>
            <a:r>
              <a:rPr lang="en-US" sz="15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Engineering</a:t>
            </a:r>
          </a:p>
          <a:p>
            <a:pPr algn="r">
              <a:lnSpc>
                <a:spcPct val="125000"/>
              </a:lnSpc>
            </a:pPr>
            <a:r>
              <a:rPr lang="en-US" sz="15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Biochemistry, Genetics and Molecular Biology</a:t>
            </a:r>
          </a:p>
          <a:p>
            <a:pPr algn="r">
              <a:lnSpc>
                <a:spcPct val="125000"/>
              </a:lnSpc>
            </a:pPr>
            <a:r>
              <a:rPr lang="en-US" sz="15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Computer Science</a:t>
            </a:r>
          </a:p>
          <a:p>
            <a:pPr algn="r">
              <a:lnSpc>
                <a:spcPct val="125000"/>
              </a:lnSpc>
            </a:pPr>
            <a:r>
              <a:rPr lang="en-US" sz="15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Materials Science</a:t>
            </a:r>
          </a:p>
          <a:p>
            <a:pPr algn="r">
              <a:lnSpc>
                <a:spcPct val="125000"/>
              </a:lnSpc>
            </a:pPr>
            <a:r>
              <a:rPr lang="en-US" sz="15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Social </a:t>
            </a:r>
            <a:r>
              <a:rPr lang="en-US" sz="1500" b="1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Sciences</a:t>
            </a:r>
            <a:r>
              <a:rPr lang="ru-RU" sz="1500" b="1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sz="1500" b="1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Chemical </a:t>
            </a:r>
            <a:r>
              <a:rPr lang="en-US" sz="15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Engineering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97335" y="1527023"/>
            <a:ext cx="629768" cy="295465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2020</a:t>
            </a:r>
          </a:p>
          <a:p>
            <a:pPr algn="ctr">
              <a:lnSpc>
                <a:spcPct val="125000"/>
              </a:lnSpc>
            </a:pPr>
            <a:r>
              <a:rPr lang="en-US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1503</a:t>
            </a:r>
          </a:p>
          <a:p>
            <a:pPr algn="ctr">
              <a:lnSpc>
                <a:spcPct val="125000"/>
              </a:lnSpc>
            </a:pPr>
            <a:r>
              <a:rPr lang="en-US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1467</a:t>
            </a:r>
          </a:p>
          <a:p>
            <a:pPr algn="ctr">
              <a:lnSpc>
                <a:spcPct val="125000"/>
              </a:lnSpc>
            </a:pPr>
            <a:r>
              <a:rPr lang="en-US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1440</a:t>
            </a:r>
          </a:p>
          <a:p>
            <a:pPr algn="ctr">
              <a:lnSpc>
                <a:spcPct val="125000"/>
              </a:lnSpc>
            </a:pPr>
            <a:r>
              <a:rPr lang="en-US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970</a:t>
            </a:r>
          </a:p>
          <a:p>
            <a:pPr algn="ctr">
              <a:lnSpc>
                <a:spcPct val="125000"/>
              </a:lnSpc>
            </a:pPr>
            <a:r>
              <a:rPr lang="en-US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891</a:t>
            </a:r>
          </a:p>
          <a:p>
            <a:pPr algn="ctr">
              <a:lnSpc>
                <a:spcPct val="125000"/>
              </a:lnSpc>
            </a:pPr>
            <a:r>
              <a:rPr lang="en-US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838</a:t>
            </a:r>
          </a:p>
          <a:p>
            <a:pPr algn="ctr">
              <a:lnSpc>
                <a:spcPct val="125000"/>
              </a:lnSpc>
            </a:pPr>
            <a:r>
              <a:rPr lang="en-US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708</a:t>
            </a:r>
          </a:p>
          <a:p>
            <a:pPr algn="ctr">
              <a:lnSpc>
                <a:spcPct val="125000"/>
              </a:lnSpc>
            </a:pPr>
            <a:r>
              <a:rPr lang="en-US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702</a:t>
            </a:r>
          </a:p>
          <a:p>
            <a:pPr algn="ctr">
              <a:lnSpc>
                <a:spcPct val="125000"/>
              </a:lnSpc>
            </a:pPr>
            <a:r>
              <a:rPr lang="en-US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387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879925" y="1558935"/>
            <a:ext cx="0" cy="3079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520070" y="1499640"/>
            <a:ext cx="2234317" cy="293330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500" b="1" dirty="0">
                <a:solidFill>
                  <a:srgbClr val="0070C0"/>
                </a:solidFill>
                <a:latin typeface="Trebuchet MS" panose="020B0603020202020204" pitchFamily="34" charset="0"/>
              </a:rPr>
              <a:t>KHRUSTALEV V.N.</a:t>
            </a:r>
          </a:p>
          <a:p>
            <a:pPr>
              <a:lnSpc>
                <a:spcPct val="125000"/>
              </a:lnSpc>
            </a:pPr>
            <a:r>
              <a:rPr lang="en-US" sz="1500" b="1" dirty="0">
                <a:solidFill>
                  <a:srgbClr val="0070C0"/>
                </a:solidFill>
                <a:latin typeface="Trebuchet MS" panose="020B0603020202020204" pitchFamily="34" charset="0"/>
              </a:rPr>
              <a:t>ZUBKOV F.I.</a:t>
            </a:r>
          </a:p>
          <a:p>
            <a:pPr>
              <a:lnSpc>
                <a:spcPct val="125000"/>
              </a:lnSpc>
            </a:pPr>
            <a:r>
              <a:rPr lang="en-US" sz="1500" b="1" dirty="0">
                <a:solidFill>
                  <a:srgbClr val="0070C0"/>
                </a:solidFill>
                <a:latin typeface="Trebuchet MS" panose="020B0603020202020204" pitchFamily="34" charset="0"/>
              </a:rPr>
              <a:t>SAMOUYLOV K.</a:t>
            </a:r>
          </a:p>
          <a:p>
            <a:pPr>
              <a:lnSpc>
                <a:spcPct val="125000"/>
              </a:lnSpc>
            </a:pPr>
            <a:r>
              <a:rPr lang="en-US" sz="1500" b="1" dirty="0">
                <a:solidFill>
                  <a:srgbClr val="0070C0"/>
                </a:solidFill>
                <a:latin typeface="Trebuchet MS" panose="020B0603020202020204" pitchFamily="34" charset="0"/>
              </a:rPr>
              <a:t>LUQUE R.</a:t>
            </a:r>
          </a:p>
          <a:p>
            <a:pPr>
              <a:lnSpc>
                <a:spcPct val="125000"/>
              </a:lnSpc>
            </a:pPr>
            <a:r>
              <a:rPr lang="en-US" sz="1500" b="1" dirty="0">
                <a:solidFill>
                  <a:srgbClr val="0070C0"/>
                </a:solidFill>
                <a:latin typeface="Trebuchet MS" panose="020B0603020202020204" pitchFamily="34" charset="0"/>
              </a:rPr>
              <a:t>VOSKRESSENSKY L.G.</a:t>
            </a:r>
          </a:p>
          <a:p>
            <a:pPr>
              <a:lnSpc>
                <a:spcPct val="125000"/>
              </a:lnSpc>
            </a:pPr>
            <a:r>
              <a:rPr lang="en-US" sz="1500" b="1" dirty="0">
                <a:solidFill>
                  <a:srgbClr val="0070C0"/>
                </a:solidFill>
                <a:latin typeface="Trebuchet MS" panose="020B0603020202020204" pitchFamily="34" charset="0"/>
              </a:rPr>
              <a:t>SKALNY A.V.</a:t>
            </a:r>
          </a:p>
          <a:p>
            <a:pPr>
              <a:lnSpc>
                <a:spcPct val="125000"/>
              </a:lnSpc>
            </a:pPr>
            <a:r>
              <a:rPr lang="en-US" sz="1500" b="1" dirty="0">
                <a:solidFill>
                  <a:srgbClr val="0070C0"/>
                </a:solidFill>
                <a:latin typeface="Trebuchet MS" panose="020B0603020202020204" pitchFamily="34" charset="0"/>
              </a:rPr>
              <a:t>TINKOV A.A.</a:t>
            </a:r>
          </a:p>
          <a:p>
            <a:pPr>
              <a:lnSpc>
                <a:spcPct val="125000"/>
              </a:lnSpc>
            </a:pPr>
            <a:r>
              <a:rPr lang="en-US" sz="1500" b="1" dirty="0">
                <a:solidFill>
                  <a:srgbClr val="0070C0"/>
                </a:solidFill>
                <a:latin typeface="Trebuchet MS" panose="020B0603020202020204" pitchFamily="34" charset="0"/>
              </a:rPr>
              <a:t>KOBALAVA Z.D.</a:t>
            </a:r>
          </a:p>
          <a:p>
            <a:pPr>
              <a:lnSpc>
                <a:spcPct val="125000"/>
              </a:lnSpc>
            </a:pPr>
            <a:r>
              <a:rPr lang="en-US" sz="1500" b="1" dirty="0">
                <a:solidFill>
                  <a:srgbClr val="0070C0"/>
                </a:solidFill>
                <a:latin typeface="Trebuchet MS" panose="020B0603020202020204" pitchFamily="34" charset="0"/>
              </a:rPr>
              <a:t>VARLAMOV A.V.</a:t>
            </a:r>
          </a:p>
          <a:p>
            <a:pPr>
              <a:lnSpc>
                <a:spcPct val="125000"/>
              </a:lnSpc>
            </a:pPr>
            <a:r>
              <a:rPr lang="en-US" sz="1500" b="1" dirty="0">
                <a:solidFill>
                  <a:srgbClr val="0070C0"/>
                </a:solidFill>
                <a:latin typeface="Trebuchet MS" panose="020B0603020202020204" pitchFamily="34" charset="0"/>
              </a:rPr>
              <a:t>KULYABOV D.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26829" y="1507591"/>
            <a:ext cx="670799" cy="328166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173</a:t>
            </a:r>
          </a:p>
          <a:p>
            <a:pPr algn="ctr">
              <a:lnSpc>
                <a:spcPct val="125000"/>
              </a:lnSpc>
            </a:pPr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78</a:t>
            </a:r>
          </a:p>
          <a:p>
            <a:pPr algn="ctr">
              <a:lnSpc>
                <a:spcPct val="125000"/>
              </a:lnSpc>
            </a:pPr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71</a:t>
            </a:r>
          </a:p>
          <a:p>
            <a:pPr algn="ctr">
              <a:lnSpc>
                <a:spcPct val="125000"/>
              </a:lnSpc>
            </a:pPr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62</a:t>
            </a:r>
          </a:p>
          <a:p>
            <a:pPr algn="ctr">
              <a:lnSpc>
                <a:spcPct val="125000"/>
              </a:lnSpc>
            </a:pPr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60</a:t>
            </a:r>
          </a:p>
          <a:p>
            <a:pPr algn="ctr">
              <a:lnSpc>
                <a:spcPct val="125000"/>
              </a:lnSpc>
            </a:pPr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59</a:t>
            </a:r>
          </a:p>
          <a:p>
            <a:pPr algn="ctr">
              <a:lnSpc>
                <a:spcPct val="125000"/>
              </a:lnSpc>
            </a:pPr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59</a:t>
            </a:r>
          </a:p>
          <a:p>
            <a:pPr algn="ctr">
              <a:lnSpc>
                <a:spcPct val="125000"/>
              </a:lnSpc>
            </a:pPr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52</a:t>
            </a:r>
          </a:p>
          <a:p>
            <a:pPr algn="ctr">
              <a:lnSpc>
                <a:spcPct val="125000"/>
              </a:lnSpc>
            </a:pPr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50</a:t>
            </a:r>
          </a:p>
          <a:p>
            <a:pPr algn="ctr">
              <a:lnSpc>
                <a:spcPct val="125000"/>
              </a:lnSpc>
            </a:pPr>
            <a:r>
              <a:rPr lang="ru-RU" sz="1500" b="1" dirty="0">
                <a:solidFill>
                  <a:srgbClr val="FF0000"/>
                </a:solidFill>
                <a:latin typeface="Trebuchet MS" panose="020B0603020202020204" pitchFamily="34" charset="0"/>
              </a:rPr>
              <a:t>48</a:t>
            </a:r>
          </a:p>
          <a:p>
            <a:pPr>
              <a:lnSpc>
                <a:spcPct val="125000"/>
              </a:lnSpc>
            </a:pPr>
            <a:endParaRPr lang="ru-RU" sz="17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94924" y="1055284"/>
            <a:ext cx="3363101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>
                <a:solidFill>
                  <a:srgbClr val="00B05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ВЕДУЩИЕ АВТОРЫ </a:t>
            </a:r>
            <a:r>
              <a:rPr lang="en-US" sz="1500" b="1" dirty="0" smtClean="0">
                <a:solidFill>
                  <a:srgbClr val="00B05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500" b="1" cap="all" dirty="0" smtClean="0">
                <a:solidFill>
                  <a:srgbClr val="00B05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2015-2019 </a:t>
            </a:r>
            <a:r>
              <a:rPr lang="ru-RU" sz="1500" b="1" cap="all" dirty="0" smtClean="0">
                <a:solidFill>
                  <a:srgbClr val="00B05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ГГ.)</a:t>
            </a:r>
            <a:endParaRPr lang="ru-RU" sz="1500" b="1" cap="all" dirty="0">
              <a:solidFill>
                <a:srgbClr val="00B05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27103" y="1073449"/>
            <a:ext cx="0" cy="3574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794924" y="1073449"/>
            <a:ext cx="1" cy="3583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368444" y="1593204"/>
            <a:ext cx="0" cy="3079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ÐÐ°ÑÑÐ¸Ð½ÐºÐ¸ Ð¿Ð¾ Ð·Ð°Ð¿ÑÐ¾ÑÑ Ð¿Ð¸ÐºÑÐ¾Ð³ÑÐ°Ð¼Ð¼Ð° top 10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33" y="2674348"/>
            <a:ext cx="1116340" cy="11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4668971" y="1558935"/>
            <a:ext cx="975864" cy="948578"/>
            <a:chOff x="8881080" y="639208"/>
            <a:chExt cx="1516284" cy="147388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29569" y="1115332"/>
              <a:ext cx="1219306" cy="530398"/>
            </a:xfrm>
            <a:prstGeom prst="rect">
              <a:avLst/>
            </a:prstGeom>
          </p:spPr>
        </p:pic>
        <p:sp>
          <p:nvSpPr>
            <p:cNvPr id="26" name="Овал 25"/>
            <p:cNvSpPr/>
            <p:nvPr/>
          </p:nvSpPr>
          <p:spPr>
            <a:xfrm>
              <a:off x="8881080" y="639208"/>
              <a:ext cx="1516284" cy="1473886"/>
            </a:xfrm>
            <a:prstGeom prst="ellipse">
              <a:avLst/>
            </a:prstGeom>
            <a:noFill/>
            <a:ln w="28575">
              <a:solidFill>
                <a:srgbClr val="CD64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14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141286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14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FFA843-9D1C-494E-AC24-6E9A8BBE6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301" y="384802"/>
            <a:ext cx="63182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ru-RU" altLang="en-US" sz="2400" b="1" dirty="0" smtClean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703020202090204" pitchFamily="34" charset="0"/>
              </a:rPr>
              <a:t>Ключевой показатель </a:t>
            </a:r>
            <a:r>
              <a:rPr lang="ru-RU" altLang="en-US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703020202090204" pitchFamily="34" charset="0"/>
              </a:rPr>
              <a:t>эффективности </a:t>
            </a:r>
            <a:endParaRPr lang="en-US" altLang="ru-RU" sz="2400" b="1" dirty="0">
              <a:solidFill>
                <a:srgbClr val="4F81BD"/>
              </a:solidFill>
              <a:latin typeface="Trebuchet MS" panose="020B0603020202020204" pitchFamily="34" charset="0"/>
              <a:sym typeface="Trebuchet MS" panose="020B070302020209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701218"/>
              </p:ext>
            </p:extLst>
          </p:nvPr>
        </p:nvGraphicFramePr>
        <p:xfrm>
          <a:off x="457200" y="1219570"/>
          <a:ext cx="8205786" cy="3197225"/>
        </p:xfrm>
        <a:graphic>
          <a:graphicData uri="http://schemas.openxmlformats.org/drawingml/2006/table">
            <a:tbl>
              <a:tblPr/>
              <a:tblGrid>
                <a:gridCol w="2925762">
                  <a:extLst>
                    <a:ext uri="{9D8B030D-6E8A-4147-A177-3AD203B41FA5}">
                      <a16:colId xmlns:a16="http://schemas.microsoft.com/office/drawing/2014/main" val="2375094652"/>
                    </a:ext>
                  </a:extLst>
                </a:gridCol>
                <a:gridCol w="880004">
                  <a:extLst>
                    <a:ext uri="{9D8B030D-6E8A-4147-A177-3AD203B41FA5}">
                      <a16:colId xmlns:a16="http://schemas.microsoft.com/office/drawing/2014/main" val="1934735077"/>
                    </a:ext>
                  </a:extLst>
                </a:gridCol>
                <a:gridCol w="880004">
                  <a:extLst>
                    <a:ext uri="{9D8B030D-6E8A-4147-A177-3AD203B41FA5}">
                      <a16:colId xmlns:a16="http://schemas.microsoft.com/office/drawing/2014/main" val="2952352080"/>
                    </a:ext>
                  </a:extLst>
                </a:gridCol>
                <a:gridCol w="880004">
                  <a:extLst>
                    <a:ext uri="{9D8B030D-6E8A-4147-A177-3AD203B41FA5}">
                      <a16:colId xmlns:a16="http://schemas.microsoft.com/office/drawing/2014/main" val="1612199564"/>
                    </a:ext>
                  </a:extLst>
                </a:gridCol>
                <a:gridCol w="880004">
                  <a:extLst>
                    <a:ext uri="{9D8B030D-6E8A-4147-A177-3AD203B41FA5}">
                      <a16:colId xmlns:a16="http://schemas.microsoft.com/office/drawing/2014/main" val="296090829"/>
                    </a:ext>
                  </a:extLst>
                </a:gridCol>
                <a:gridCol w="880004">
                  <a:extLst>
                    <a:ext uri="{9D8B030D-6E8A-4147-A177-3AD203B41FA5}">
                      <a16:colId xmlns:a16="http://schemas.microsoft.com/office/drawing/2014/main" val="1459282431"/>
                    </a:ext>
                  </a:extLst>
                </a:gridCol>
                <a:gridCol w="880004">
                  <a:extLst>
                    <a:ext uri="{9D8B030D-6E8A-4147-A177-3AD203B41FA5}">
                      <a16:colId xmlns:a16="http://schemas.microsoft.com/office/drawing/2014/main" val="1221414943"/>
                    </a:ext>
                  </a:extLst>
                </a:gridCol>
              </a:tblGrid>
              <a:tr h="510742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rebuchet MS" panose="020B0603020202020204" pitchFamily="34" charset="0"/>
                        </a:rPr>
                        <a:t>Показатель</a:t>
                      </a:r>
                      <a:endParaRPr kumimoji="0" lang="ru-RU" altLang="zh-CN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91445" marR="91445" marT="45705" marB="4570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553144"/>
                  </a:ext>
                </a:extLst>
              </a:tr>
              <a:tr h="508893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факт</a:t>
                      </a:r>
                      <a:endParaRPr kumimoji="0" lang="ru-RU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коррек</a:t>
                      </a: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коррек</a:t>
                      </a: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411197"/>
                  </a:ext>
                </a:extLst>
              </a:tr>
              <a:tr h="21775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КПЭ 5. Средний показатель цитируемости на 1 НПР, рассчитываемый по совокупности публикаций, учтенных в базе данных </a:t>
                      </a:r>
                      <a:r>
                        <a:rPr kumimoji="0" lang="ru-RU" altLang="zh-CN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Scopus</a:t>
                      </a:r>
                      <a:r>
                        <a:rPr kumimoji="0" lang="ru-RU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(за 5 полных лет), ед.</a:t>
                      </a:r>
                      <a:endParaRPr kumimoji="0" lang="ru-RU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2,35</a:t>
                      </a:r>
                      <a:endParaRPr kumimoji="0" lang="ru-RU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4,0</a:t>
                      </a:r>
                      <a:endParaRPr kumimoji="0" lang="ru-RU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4,2</a:t>
                      </a:r>
                      <a:endParaRPr kumimoji="0" lang="ru-RU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5,9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4,93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Calibri" panose="020F0502020204030204" pitchFamily="34" charset="0"/>
                        </a:rPr>
                        <a:t>8,1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325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8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15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425448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97661" y="236889"/>
            <a:ext cx="691915" cy="5568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33184"/>
            <a:ext cx="1259783" cy="7172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2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15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ChangeArrowheads="1"/>
          </p:cNvSpPr>
          <p:nvPr/>
        </p:nvSpPr>
        <p:spPr bwMode="auto">
          <a:xfrm>
            <a:off x="1570301" y="846046"/>
            <a:ext cx="7353262" cy="5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ChangeArrowheads="1"/>
          </p:cNvSpPr>
          <p:nvPr/>
        </p:nvSpPr>
        <p:spPr bwMode="auto">
          <a:xfrm>
            <a:off x="1552144" y="292660"/>
            <a:ext cx="7508464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ru-RU" altLang="en-US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Расчет цитируемости в </a:t>
            </a:r>
            <a:r>
              <a:rPr lang="en-US" altLang="en-US" sz="2400" b="1" dirty="0" smtClean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Scopus </a:t>
            </a:r>
            <a:r>
              <a:rPr lang="ru-RU" altLang="en-US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на 2019 год </a:t>
            </a:r>
            <a:r>
              <a:rPr lang="ru-RU" altLang="en-US" sz="2400" b="1" dirty="0" smtClean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по </a:t>
            </a:r>
            <a:r>
              <a:rPr lang="ru-RU" altLang="en-US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месяцам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" y="1242157"/>
            <a:ext cx="8724900" cy="330688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68421" y="4363807"/>
            <a:ext cx="75993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январь   февраль    март     апрель      май    </a:t>
            </a:r>
            <a:r>
              <a:rPr lang="en-US" sz="11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  июнь       июль     август   сентябрь  октябрь  </a:t>
            </a:r>
            <a:r>
              <a:rPr lang="en-US" sz="11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ноябрь   декабрь</a:t>
            </a:r>
          </a:p>
          <a:p>
            <a:endParaRPr lang="ru-RU" sz="1100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42754" y="2979336"/>
            <a:ext cx="76060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7584</a:t>
            </a: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 flipV="1">
            <a:off x="2423056" y="2603838"/>
            <a:ext cx="0" cy="3754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Овал 22"/>
          <p:cNvSpPr/>
          <p:nvPr/>
        </p:nvSpPr>
        <p:spPr bwMode="auto">
          <a:xfrm>
            <a:off x="2311168" y="2401434"/>
            <a:ext cx="223775" cy="202403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buFont typeface="Arial" panose="020B0604020202020204" pitchFamily="34" charset="0"/>
              <a:buNone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12245" y="2508629"/>
            <a:ext cx="73468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9687</a:t>
            </a:r>
            <a:endParaRPr lang="ru-RU" b="1" dirty="0">
              <a:solidFill>
                <a:srgbClr val="0070C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 flipV="1">
            <a:off x="4876625" y="1882234"/>
            <a:ext cx="1" cy="6123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Овал 25"/>
          <p:cNvSpPr/>
          <p:nvPr/>
        </p:nvSpPr>
        <p:spPr bwMode="auto">
          <a:xfrm>
            <a:off x="4764738" y="1697455"/>
            <a:ext cx="223775" cy="202403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buFont typeface="Arial" panose="020B0604020202020204" pitchFamily="34" charset="0"/>
              <a:buNone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0808" y="2259293"/>
            <a:ext cx="847246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10804</a:t>
            </a:r>
            <a:endParaRPr lang="ru-RU" sz="1600" b="1" dirty="0">
              <a:solidFill>
                <a:srgbClr val="0070C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 flipV="1">
            <a:off x="6001245" y="1646910"/>
            <a:ext cx="1" cy="6123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Овал 29"/>
          <p:cNvSpPr/>
          <p:nvPr/>
        </p:nvSpPr>
        <p:spPr bwMode="auto">
          <a:xfrm>
            <a:off x="5889358" y="1465532"/>
            <a:ext cx="223775" cy="202403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buFont typeface="Arial" panose="020B0604020202020204" pitchFamily="34" charset="0"/>
              <a:buNone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4330" y="3436243"/>
            <a:ext cx="1559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на 15.03.19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90597" y="2934111"/>
            <a:ext cx="1470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на </a:t>
            </a:r>
            <a:r>
              <a:rPr lang="ru-RU" sz="1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25.06.19</a:t>
            </a:r>
            <a:endParaRPr lang="ru-RU" sz="16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0220" y="2602893"/>
            <a:ext cx="1470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на </a:t>
            </a:r>
            <a:r>
              <a:rPr lang="ru-RU" sz="1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21.08.19</a:t>
            </a:r>
            <a:endParaRPr lang="ru-RU" sz="16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 bwMode="auto">
          <a:xfrm flipV="1">
            <a:off x="6439339" y="1710433"/>
            <a:ext cx="1728993" cy="71962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 rot="20228699">
            <a:off x="6707949" y="2139112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опережение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16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425448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2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16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89624377"/>
              </p:ext>
            </p:extLst>
          </p:nvPr>
        </p:nvGraphicFramePr>
        <p:xfrm>
          <a:off x="629892" y="1265949"/>
          <a:ext cx="8089565" cy="337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70301" y="259021"/>
            <a:ext cx="7369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4F81BD"/>
                </a:solidFill>
                <a:latin typeface="+mj-lt"/>
                <a:sym typeface="Trebuchet MS" panose="020B0603020202020204" pitchFamily="34" charset="0"/>
              </a:rPr>
              <a:t>Сравнительный анализ цитирования на </a:t>
            </a:r>
            <a:r>
              <a:rPr lang="ru-RU" altLang="ru-RU" sz="2400" b="1" dirty="0" smtClean="0">
                <a:solidFill>
                  <a:srgbClr val="4F81BD"/>
                </a:solidFill>
                <a:latin typeface="+mj-lt"/>
                <a:sym typeface="Trebuchet MS" panose="020B0603020202020204" pitchFamily="34" charset="0"/>
              </a:rPr>
              <a:t>1</a:t>
            </a:r>
            <a:r>
              <a:rPr lang="en-US" altLang="ru-RU" sz="2400" b="1" dirty="0" smtClean="0">
                <a:solidFill>
                  <a:srgbClr val="4F81BD"/>
                </a:solidFill>
                <a:latin typeface="+mj-lt"/>
                <a:sym typeface="Trebuchet MS" panose="020B0603020202020204" pitchFamily="34" charset="0"/>
              </a:rPr>
              <a:t> </a:t>
            </a:r>
            <a:r>
              <a:rPr lang="ru-RU" altLang="ru-RU" sz="2400" b="1" dirty="0" smtClean="0">
                <a:solidFill>
                  <a:srgbClr val="4F81BD"/>
                </a:solidFill>
                <a:latin typeface="+mj-lt"/>
                <a:sym typeface="Trebuchet MS" panose="020B0603020202020204" pitchFamily="34" charset="0"/>
              </a:rPr>
              <a:t>публикацию</a:t>
            </a:r>
            <a:r>
              <a:rPr lang="en-US" altLang="ru-RU" sz="2400" b="1" dirty="0" smtClean="0">
                <a:solidFill>
                  <a:srgbClr val="4F81BD"/>
                </a:solidFill>
                <a:latin typeface="+mj-lt"/>
                <a:sym typeface="Trebuchet MS" panose="020B0603020202020204" pitchFamily="34" charset="0"/>
              </a:rPr>
              <a:t> </a:t>
            </a:r>
            <a:r>
              <a:rPr lang="en-US" altLang="ru-RU" sz="2400" b="1" dirty="0">
                <a:solidFill>
                  <a:srgbClr val="4F81BD"/>
                </a:solidFill>
                <a:latin typeface="+mj-lt"/>
                <a:sym typeface="Trebuchet MS" panose="020B0603020202020204" pitchFamily="34" charset="0"/>
              </a:rPr>
              <a:t>(Scopus)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pPr algn="ctr" eaLnBrk="1" hangingPunct="1">
                <a:buFont typeface="Arial" pitchFamily="34" charset="0"/>
                <a:buNone/>
              </a:pPr>
              <a:t>17</a:t>
            </a:fld>
            <a:endParaRPr lang="en-US" altLang="ru-RU">
              <a:solidFill>
                <a:srgbClr val="FFFFFF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141286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ru-RU" altLang="zh-CN" dirty="0">
              <a:sym typeface="Calibri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848C2A-7BDA-6045-8FCC-5F15C5733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4F569A-1769-4A40-9B54-20C539A4AC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17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FFA843-9D1C-494E-AC24-6E9A8BBE6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301" y="420466"/>
            <a:ext cx="743082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Field-Weighted </a:t>
            </a:r>
            <a:r>
              <a:rPr lang="en-US" altLang="ru-RU" sz="2400" b="1" dirty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Citation </a:t>
            </a:r>
            <a:r>
              <a:rPr lang="en-US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Impact</a:t>
            </a:r>
            <a:r>
              <a:rPr lang="ru-RU" altLang="ru-RU" sz="2400" b="1" dirty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 (</a:t>
            </a:r>
            <a:r>
              <a:rPr lang="en-US" altLang="ru-RU" sz="2400" b="1" dirty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FWCI</a:t>
            </a:r>
            <a:r>
              <a:rPr lang="ru-RU" altLang="ru-RU" sz="2400" b="1" dirty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)</a:t>
            </a:r>
            <a:r>
              <a:rPr lang="ru-RU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 </a:t>
            </a:r>
            <a:endParaRPr lang="en-US" altLang="ru-RU" sz="2400" b="1" dirty="0">
              <a:solidFill>
                <a:srgbClr val="4F81BD"/>
              </a:solidFill>
              <a:latin typeface="Trebuchet MS" panose="020B0703020202090204" pitchFamily="34" charset="0"/>
              <a:sym typeface="Trebuchet MS" panose="020B070302020209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305" y="1246827"/>
            <a:ext cx="85285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FWCI</a:t>
            </a:r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– </a:t>
            </a:r>
            <a:r>
              <a:rPr lang="ru-RU" sz="2000" b="1" dirty="0">
                <a:solidFill>
                  <a:srgbClr val="0070C0"/>
                </a:solidFill>
                <a:latin typeface="Trebuchet MS" panose="020B0603020202020204" pitchFamily="34" charset="0"/>
              </a:rPr>
              <a:t>это отношение общего количества цитирований статьи к ожидаемому среднему цитированию в соответствующей предметной области. </a:t>
            </a:r>
            <a:endParaRPr lang="ru-RU" sz="2000" b="1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FWCI=1</a:t>
            </a:r>
            <a:r>
              <a:rPr lang="ru-RU" sz="2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Trebuchet MS" panose="020B0603020202020204" pitchFamily="34" charset="0"/>
              </a:rPr>
              <a:t>означает, что статья цитируется на средне-мировом уровне. </a:t>
            </a:r>
            <a:endParaRPr lang="ru-RU" sz="2000" b="1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just"/>
            <a:endParaRPr lang="ru-RU" sz="20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FWCI&gt;1 </a:t>
            </a:r>
            <a:r>
              <a:rPr lang="ru-RU" sz="20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означает</a:t>
            </a:r>
            <a:r>
              <a:rPr lang="ru-RU" sz="2000" b="1" dirty="0">
                <a:solidFill>
                  <a:srgbClr val="0070C0"/>
                </a:solidFill>
                <a:latin typeface="Trebuchet MS" panose="020B0603020202020204" pitchFamily="34" charset="0"/>
              </a:rPr>
              <a:t>, что статья цитируется выше средне-мирового уровня, например значение 1.48 означает что статья цитируется выше ожидаемого на 48%. </a:t>
            </a:r>
          </a:p>
        </p:txBody>
      </p:sp>
    </p:spTree>
    <p:extLst>
      <p:ext uri="{BB962C8B-B14F-4D97-AF65-F5344CB8AC3E}">
        <p14:creationId xmlns:p14="http://schemas.microsoft.com/office/powerpoint/2010/main" val="280286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pPr algn="ctr" eaLnBrk="1" hangingPunct="1">
                <a:buFont typeface="Arial" pitchFamily="34" charset="0"/>
                <a:buNone/>
              </a:pPr>
              <a:t>18</a:t>
            </a:fld>
            <a:endParaRPr lang="en-US" altLang="ru-RU">
              <a:solidFill>
                <a:srgbClr val="FFFFFF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141286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ru-RU" altLang="zh-CN" dirty="0">
              <a:sym typeface="Calibri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848C2A-7BDA-6045-8FCC-5F15C5733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4F569A-1769-4A40-9B54-20C539A4AC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18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FFA843-9D1C-494E-AC24-6E9A8BBE6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301" y="443320"/>
            <a:ext cx="743082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Динамика нормализированной цитируемости </a:t>
            </a:r>
            <a:r>
              <a:rPr lang="en-US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Scopus</a:t>
            </a:r>
            <a:r>
              <a:rPr lang="ru-RU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 (</a:t>
            </a:r>
            <a:r>
              <a:rPr lang="en-US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FWCI-Field-Weighted </a:t>
            </a:r>
            <a:r>
              <a:rPr lang="en-US" altLang="ru-RU" sz="2400" b="1" dirty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Citation </a:t>
            </a:r>
            <a:r>
              <a:rPr lang="en-US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Impact)</a:t>
            </a:r>
            <a:endParaRPr lang="en-US" altLang="ru-RU" sz="2400" b="1" dirty="0">
              <a:solidFill>
                <a:srgbClr val="4F81BD"/>
              </a:solidFill>
              <a:latin typeface="Trebuchet MS" panose="020B0703020202090204" pitchFamily="34" charset="0"/>
              <a:sym typeface="Trebuchet MS" panose="020B0703020202090204" pitchFamily="34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749656184"/>
              </p:ext>
            </p:extLst>
          </p:nvPr>
        </p:nvGraphicFramePr>
        <p:xfrm>
          <a:off x="612843" y="1140660"/>
          <a:ext cx="7962831" cy="387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11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itchFamily="34" charset="0"/>
                <a:sym typeface="Trebuchet MS" pitchFamily="34" charset="0"/>
              </a:rPr>
              <a:pPr algn="ctr" eaLnBrk="1" hangingPunct="1">
                <a:buFont typeface="Arial" pitchFamily="34" charset="0"/>
                <a:buNone/>
              </a:pPr>
              <a:t>19</a:t>
            </a:fld>
            <a:endParaRPr lang="en-US" altLang="ru-RU">
              <a:solidFill>
                <a:srgbClr val="FFFFFF"/>
              </a:solidFill>
              <a:latin typeface="Trebuchet MS" pitchFamily="34" charset="0"/>
              <a:sym typeface="Trebuchet MS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141286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</a:pPr>
            <a:endParaRPr lang="ru-RU" altLang="zh-CN" dirty="0">
              <a:sym typeface="Calibri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848C2A-7BDA-6045-8FCC-5F15C57336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4F569A-1769-4A40-9B54-20C539A4AC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19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FFA843-9D1C-494E-AC24-6E9A8BBE6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301" y="484424"/>
            <a:ext cx="743082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Динамика нормализированной цитируемости </a:t>
            </a:r>
            <a:r>
              <a:rPr lang="en-US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Scopus</a:t>
            </a:r>
            <a:r>
              <a:rPr lang="ru-RU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 (</a:t>
            </a:r>
            <a:r>
              <a:rPr lang="en-US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FWCI)</a:t>
            </a:r>
            <a:r>
              <a:rPr lang="ru-RU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 без С/Ц</a:t>
            </a:r>
            <a:endParaRPr lang="en-US" altLang="ru-RU" sz="2400" b="1" dirty="0">
              <a:solidFill>
                <a:srgbClr val="4F81BD"/>
              </a:solidFill>
              <a:latin typeface="Trebuchet MS" panose="020B0703020202090204" pitchFamily="34" charset="0"/>
              <a:sym typeface="Trebuchet MS" panose="020B0703020202090204" pitchFamily="34" charset="0"/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06288731"/>
              </p:ext>
            </p:extLst>
          </p:nvPr>
        </p:nvGraphicFramePr>
        <p:xfrm>
          <a:off x="531767" y="1261424"/>
          <a:ext cx="7874181" cy="364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38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0" name="Заголовок 1"/>
          <p:cNvSpPr>
            <a:spLocks noChangeArrowheads="1"/>
          </p:cNvSpPr>
          <p:nvPr/>
        </p:nvSpPr>
        <p:spPr bwMode="auto">
          <a:xfrm>
            <a:off x="1570301" y="228383"/>
            <a:ext cx="8464315" cy="814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ru-RU" altLang="zh-CN" sz="2000" b="1" dirty="0" smtClean="0">
                <a:solidFill>
                  <a:srgbClr val="00B050"/>
                </a:solidFill>
                <a:latin typeface="+mj-lt"/>
                <a:sym typeface="Calibri" panose="020F0502020204030204" pitchFamily="34" charset="0"/>
              </a:rPr>
              <a:t> </a:t>
            </a:r>
            <a:r>
              <a:rPr lang="ru-RU" altLang="zh-CN" sz="2400" b="1" dirty="0" smtClean="0">
                <a:solidFill>
                  <a:srgbClr val="4F81BD"/>
                </a:solidFill>
                <a:latin typeface="Trebuchet MS" panose="020B0603020202020204" pitchFamily="34" charset="0"/>
                <a:sym typeface="Calibri" panose="020F0502020204030204" pitchFamily="34" charset="0"/>
              </a:rPr>
              <a:t>ПУБЛИКАЦИОННАЯ АКТИВНОСТЬ </a:t>
            </a: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425448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29618111"/>
              </p:ext>
            </p:extLst>
          </p:nvPr>
        </p:nvGraphicFramePr>
        <p:xfrm>
          <a:off x="685799" y="1117711"/>
          <a:ext cx="7758953" cy="389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7" name="Picture 4" descr="ÐÐ°ÑÑÐ¸Ð½ÐºÐ¸ Ð¿Ð¾ Ð·Ð°Ð¿ÑÐ¾ÑÑ web of scienc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5"/>
          <a:stretch>
            <a:fillRect/>
          </a:stretch>
        </p:blipFill>
        <p:spPr bwMode="auto">
          <a:xfrm>
            <a:off x="954157" y="1159811"/>
            <a:ext cx="2488758" cy="15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49806" y="4800352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b="1" smtClean="0">
                <a:solidFill>
                  <a:srgbClr val="005A9B"/>
                </a:solidFill>
                <a:latin typeface="+mn-lt"/>
                <a:cs typeface="Trebuchet MS"/>
              </a:rPr>
              <a:pPr algn="ctr"/>
              <a:t>20</a:t>
            </a:fld>
            <a:endParaRPr lang="en-US" sz="1800" b="1" dirty="0">
              <a:solidFill>
                <a:srgbClr val="005A9B"/>
              </a:solidFill>
              <a:latin typeface="+mn-lt"/>
              <a:cs typeface="Trebuchet M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112574" y="55516"/>
            <a:ext cx="631774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solidFill>
                  <a:srgbClr val="4F81BD"/>
                </a:solidFill>
                <a:latin typeface="Trebuchet MS"/>
              </a:rPr>
              <a:t>Концентрация статей в журналах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2573176-C959-46DF-BDCA-FF60FD8128C4}"/>
              </a:ext>
            </a:extLst>
          </p:cNvPr>
          <p:cNvSpPr/>
          <p:nvPr/>
        </p:nvSpPr>
        <p:spPr>
          <a:xfrm>
            <a:off x="1717031" y="439572"/>
            <a:ext cx="5918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4F81BD"/>
                </a:solidFill>
                <a:latin typeface="Trebuchet MS" panose="020B0603020202020204" pitchFamily="34" charset="0"/>
              </a:rPr>
              <a:t>оценивает, насколько широк круг журналов, в которых вуз представляет результаты исследований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B7028B38-E559-492E-876D-1E56ECDC3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94342"/>
              </p:ext>
            </p:extLst>
          </p:nvPr>
        </p:nvGraphicFramePr>
        <p:xfrm>
          <a:off x="1086769" y="1115127"/>
          <a:ext cx="6897437" cy="3822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Лист" r:id="rId4" imgW="7477019" imgH="4143238" progId="Excel.Sheet.12">
                  <p:embed/>
                </p:oleObj>
              </mc:Choice>
              <mc:Fallback>
                <p:oleObj name="Лист" r:id="rId4" imgW="7477019" imgH="4143238" progId="Excel.Sheet.12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B7028B38-E559-492E-876D-1E56ECDC31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6769" y="1115127"/>
                        <a:ext cx="6897437" cy="3822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884" y="167213"/>
            <a:ext cx="556212" cy="4476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848C2A-7BDA-6045-8FCC-5F15C57336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44F569A-1769-4A40-9B54-20C539A4AC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145231" y="4549038"/>
            <a:ext cx="960558" cy="5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514080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21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53232" y="172341"/>
            <a:ext cx="6719777" cy="552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solidFill>
                  <a:srgbClr val="4F81BD"/>
                </a:solidFill>
                <a:latin typeface="Trebuchet MS"/>
              </a:rPr>
              <a:t>Концентрация статей в журналах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349CAE57-35C0-4811-B04C-770D39F04D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595523"/>
              </p:ext>
            </p:extLst>
          </p:nvPr>
        </p:nvGraphicFramePr>
        <p:xfrm>
          <a:off x="0" y="936433"/>
          <a:ext cx="6829425" cy="4207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F228D3A-9431-4523-9626-0A407D547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025172"/>
              </p:ext>
            </p:extLst>
          </p:nvPr>
        </p:nvGraphicFramePr>
        <p:xfrm>
          <a:off x="6687172" y="1176446"/>
          <a:ext cx="2281237" cy="3528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0960">
                  <a:extLst>
                    <a:ext uri="{9D8B030D-6E8A-4147-A177-3AD203B41FA5}">
                      <a16:colId xmlns:a16="http://schemas.microsoft.com/office/drawing/2014/main" val="989682265"/>
                    </a:ext>
                  </a:extLst>
                </a:gridCol>
                <a:gridCol w="510277">
                  <a:extLst>
                    <a:ext uri="{9D8B030D-6E8A-4147-A177-3AD203B41FA5}">
                      <a16:colId xmlns:a16="http://schemas.microsoft.com/office/drawing/2014/main" val="2442530488"/>
                    </a:ext>
                  </a:extLst>
                </a:gridCol>
              </a:tblGrid>
              <a:tr h="21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Науки о жизни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4135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6506749"/>
                  </a:ext>
                </a:extLst>
              </a:tr>
              <a:tr h="21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Математика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1139193"/>
                  </a:ext>
                </a:extLst>
              </a:tr>
              <a:tr h="429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Химические технологии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836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6129159"/>
                  </a:ext>
                </a:extLst>
              </a:tr>
              <a:tr h="21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Химия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916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7142025"/>
                  </a:ext>
                </a:extLst>
              </a:tr>
              <a:tr h="429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Компьютерные науки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5561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384223"/>
                  </a:ext>
                </a:extLst>
              </a:tr>
              <a:tr h="21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Науки о Земле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2765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8560331"/>
                  </a:ext>
                </a:extLst>
              </a:tr>
              <a:tr h="21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Социальные науки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6655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9127085"/>
                  </a:ext>
                </a:extLst>
              </a:tr>
              <a:tr h="429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Экономика и менеджмент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2223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3233068"/>
                  </a:ext>
                </a:extLst>
              </a:tr>
              <a:tr h="4296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Гуманитарные науки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4004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5438743"/>
                  </a:ext>
                </a:extLst>
              </a:tr>
              <a:tr h="21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Медицина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7430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759990"/>
                  </a:ext>
                </a:extLst>
              </a:tr>
              <a:tr h="21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Инженерные науки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5769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3472979"/>
                  </a:ext>
                </a:extLst>
              </a:tr>
              <a:tr h="2195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baseline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Материаловедение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</a:rPr>
                        <a:t>1641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025657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E19C87B-F7A4-4A57-ADC7-F65FDB1E7D87}"/>
              </a:ext>
            </a:extLst>
          </p:cNvPr>
          <p:cNvSpPr txBox="1"/>
          <p:nvPr/>
        </p:nvSpPr>
        <p:spPr>
          <a:xfrm>
            <a:off x="6786563" y="653226"/>
            <a:ext cx="239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Trebuchet MS" panose="020B0603020202020204" pitchFamily="34" charset="0"/>
              </a:rPr>
              <a:t>Доступное количество журналов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14089" y="224593"/>
            <a:ext cx="556212" cy="4476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0848C2A-7BDA-6045-8FCC-5F15C57336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44F569A-1769-4A40-9B54-20C539A4AC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292287" y="4562027"/>
            <a:ext cx="960558" cy="594462"/>
          </a:xfrm>
          <a:prstGeom prst="rect">
            <a:avLst/>
          </a:prstGeom>
        </p:spPr>
      </p:pic>
      <p:sp>
        <p:nvSpPr>
          <p:cNvPr id="17" name="Slide Number Placeholder 4"/>
          <p:cNvSpPr txBox="1">
            <a:spLocks/>
          </p:cNvSpPr>
          <p:nvPr/>
        </p:nvSpPr>
        <p:spPr bwMode="auto">
          <a:xfrm>
            <a:off x="8558651" y="4807597"/>
            <a:ext cx="694194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defTabSz="457200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0D62B2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5A9B"/>
                </a:solidFill>
                <a:latin typeface="+mn-lt"/>
                <a:cs typeface="Trebuchet MS"/>
              </a:rPr>
              <a:t>21</a:t>
            </a:r>
            <a:endParaRPr lang="en-US" sz="1800" b="1" dirty="0">
              <a:solidFill>
                <a:srgbClr val="005A9B"/>
              </a:solidFill>
              <a:latin typeface="+mn-lt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85449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22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141286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22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06459632"/>
              </p:ext>
            </p:extLst>
          </p:nvPr>
        </p:nvGraphicFramePr>
        <p:xfrm>
          <a:off x="447968" y="1246316"/>
          <a:ext cx="8215752" cy="3375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12FFA843-9D1C-494E-AC24-6E9A8BBE6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301" y="403277"/>
            <a:ext cx="63182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Сравнительный анализ доли публикаций в журналах </a:t>
            </a:r>
            <a:r>
              <a:rPr lang="en-US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Q1 (Scopus)</a:t>
            </a:r>
            <a:endParaRPr lang="en-US" altLang="ru-RU" sz="2400" b="1" dirty="0">
              <a:solidFill>
                <a:srgbClr val="4F81BD"/>
              </a:solidFill>
              <a:latin typeface="Trebuchet MS" panose="020B0703020202090204" pitchFamily="34" charset="0"/>
              <a:sym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23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0" name="Заголовок 1"/>
          <p:cNvSpPr>
            <a:spLocks noChangeArrowheads="1"/>
          </p:cNvSpPr>
          <p:nvPr/>
        </p:nvSpPr>
        <p:spPr bwMode="auto">
          <a:xfrm>
            <a:off x="1570301" y="228383"/>
            <a:ext cx="8464315" cy="814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ru-RU" altLang="zh-CN" sz="2000" b="1" dirty="0" smtClean="0">
                <a:solidFill>
                  <a:srgbClr val="4F81BD"/>
                </a:solidFill>
                <a:latin typeface="+mn-lt"/>
                <a:sym typeface="Calibri" panose="020F0502020204030204" pitchFamily="34" charset="0"/>
              </a:rPr>
              <a:t> </a:t>
            </a:r>
            <a:r>
              <a:rPr lang="ru-RU" altLang="zh-CN" sz="2400" b="1" dirty="0" smtClean="0">
                <a:solidFill>
                  <a:srgbClr val="4F81BD"/>
                </a:solidFill>
                <a:latin typeface="Trebuchet MS" panose="020B0603020202020204" pitchFamily="34" charset="0"/>
                <a:sym typeface="Calibri" panose="020F0502020204030204" pitchFamily="34" charset="0"/>
              </a:rPr>
              <a:t>ПУБЛИКАЦИОННАЯ АКТИВНОСТЬ</a:t>
            </a:r>
            <a:endParaRPr lang="ru-RU" altLang="zh-CN" sz="2400" b="1" dirty="0">
              <a:solidFill>
                <a:srgbClr val="4F81BD"/>
              </a:solidFill>
              <a:latin typeface="Trebuchet MS" panose="020B0603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425448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28008188"/>
              </p:ext>
            </p:extLst>
          </p:nvPr>
        </p:nvGraphicFramePr>
        <p:xfrm>
          <a:off x="685799" y="935666"/>
          <a:ext cx="7758953" cy="389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23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24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425448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24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497855604"/>
              </p:ext>
            </p:extLst>
          </p:nvPr>
        </p:nvGraphicFramePr>
        <p:xfrm>
          <a:off x="1377380" y="1337120"/>
          <a:ext cx="6806061" cy="339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itle 1"/>
          <p:cNvSpPr>
            <a:spLocks noChangeArrowheads="1"/>
          </p:cNvSpPr>
          <p:nvPr/>
        </p:nvSpPr>
        <p:spPr bwMode="auto">
          <a:xfrm>
            <a:off x="1499424" y="373334"/>
            <a:ext cx="7266889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lvl="0" eaLnBrk="1" hangingPunct="1"/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Выполнение планов по количеству публикаций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на 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2019 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г.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25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425448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25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ChangeArrowheads="1"/>
          </p:cNvSpPr>
          <p:nvPr/>
        </p:nvSpPr>
        <p:spPr bwMode="auto">
          <a:xfrm>
            <a:off x="1570301" y="396208"/>
            <a:ext cx="746791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Выполнение планов по количеству </a:t>
            </a:r>
            <a:r>
              <a:rPr lang="ru-RU" altLang="ru-RU" sz="2400" b="1" dirty="0" smtClean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цитирований на 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2019</a:t>
            </a: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 г.</a:t>
            </a:r>
            <a:r>
              <a:rPr kumimoji="0" lang="en-US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endParaRPr kumimoji="0" lang="en-US" altLang="ru-RU" sz="24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140990537"/>
              </p:ext>
            </p:extLst>
          </p:nvPr>
        </p:nvGraphicFramePr>
        <p:xfrm>
          <a:off x="733926" y="1233265"/>
          <a:ext cx="7712241" cy="3390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" y="14710"/>
            <a:ext cx="1259783" cy="717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1031" y="439530"/>
            <a:ext cx="6962689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dirty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РАЗВИТИЕ НАУЧНЫХ ЖУРНАЛОВ РУДН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439188" y="874954"/>
            <a:ext cx="8261845" cy="3614992"/>
            <a:chOff x="755228" y="998628"/>
            <a:chExt cx="10565472" cy="48199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300757" y="998628"/>
              <a:ext cx="6332748" cy="2482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ru-RU" b="1" dirty="0">
                  <a:solidFill>
                    <a:srgbClr val="00B05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ВЕСТНИК РУДН. СЕРИЯ: ИСТОРИЯ РОССИИ</a:t>
              </a:r>
              <a:endParaRPr lang="en-US" b="1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b="1" dirty="0">
                  <a:solidFill>
                    <a:srgbClr val="00B05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ВЕСТНИК РУДН. СЕРИЯ: СОЦИОЛОГИЯ</a:t>
              </a:r>
            </a:p>
            <a:p>
              <a:pPr>
                <a:lnSpc>
                  <a:spcPct val="150000"/>
                </a:lnSpc>
              </a:pPr>
              <a:r>
                <a:rPr lang="ru-RU" b="1" dirty="0">
                  <a:solidFill>
                    <a:srgbClr val="00B05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ВЕСТНИК РУДН. СЕРИЯ: ЛИНГВИСТИКА</a:t>
              </a:r>
            </a:p>
            <a:p>
              <a:r>
                <a:rPr lang="ru-RU" b="1" dirty="0">
                  <a:solidFill>
                    <a:srgbClr val="00B05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(ныне – </a:t>
              </a:r>
              <a:r>
                <a:rPr lang="en-US" b="1" dirty="0">
                  <a:solidFill>
                    <a:srgbClr val="00B05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Russian Journal of Linguistics)</a:t>
              </a:r>
              <a:endParaRPr lang="ru-RU" b="1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r>
                <a:rPr lang="ru-RU" sz="1600" b="1" dirty="0">
                  <a:solidFill>
                    <a:srgbClr val="00B050"/>
                  </a:solidFill>
                  <a:latin typeface="Trebuchet MS" panose="020B0603020202020204" pitchFamily="34" charset="0"/>
                </a:rPr>
                <a:t> </a:t>
              </a: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1347797" y="1155825"/>
              <a:ext cx="711241" cy="549913"/>
            </a:xfrm>
            <a:prstGeom prst="rect">
              <a:avLst/>
            </a:prstGeom>
          </p:spPr>
        </p:pic>
        <p:grpSp>
          <p:nvGrpSpPr>
            <p:cNvPr id="20" name="Группа 19"/>
            <p:cNvGrpSpPr/>
            <p:nvPr/>
          </p:nvGrpSpPr>
          <p:grpSpPr>
            <a:xfrm>
              <a:off x="1456926" y="2414995"/>
              <a:ext cx="458122" cy="437381"/>
              <a:chOff x="8901857" y="1148292"/>
              <a:chExt cx="1516285" cy="1447636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13665" y="1597856"/>
                <a:ext cx="1219306" cy="548504"/>
              </a:xfrm>
              <a:prstGeom prst="rect">
                <a:avLst/>
              </a:prstGeom>
            </p:spPr>
          </p:pic>
          <p:sp>
            <p:nvSpPr>
              <p:cNvPr id="27" name="Овал 26"/>
              <p:cNvSpPr/>
              <p:nvPr/>
            </p:nvSpPr>
            <p:spPr>
              <a:xfrm>
                <a:off x="8901857" y="1148292"/>
                <a:ext cx="1516285" cy="1447636"/>
              </a:xfrm>
              <a:prstGeom prst="ellipse">
                <a:avLst/>
              </a:prstGeom>
              <a:noFill/>
              <a:ln w="28575">
                <a:solidFill>
                  <a:srgbClr val="CD64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2328573" y="4697127"/>
              <a:ext cx="745478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4F81BD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GRAVITATION AND COSMOLOGY</a:t>
              </a:r>
              <a:endParaRPr lang="ru-RU" b="1" dirty="0">
                <a:solidFill>
                  <a:srgbClr val="4F81BD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345289" y="3297224"/>
              <a:ext cx="711242" cy="1815737"/>
              <a:chOff x="1931032" y="3648539"/>
              <a:chExt cx="711242" cy="1815737"/>
            </a:xfrm>
          </p:grpSpPr>
          <p:pic>
            <p:nvPicPr>
              <p:cNvPr id="28" name="Рисунок 27"/>
              <p:cNvPicPr>
                <a:picLocks noChangeAspect="1"/>
              </p:cNvPicPr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1931032" y="3648539"/>
                <a:ext cx="711242" cy="549915"/>
              </a:xfrm>
              <a:prstGeom prst="rect">
                <a:avLst/>
              </a:prstGeom>
            </p:spPr>
          </p:pic>
          <p:grpSp>
            <p:nvGrpSpPr>
              <p:cNvPr id="29" name="Группа 28"/>
              <p:cNvGrpSpPr/>
              <p:nvPr/>
            </p:nvGrpSpPr>
            <p:grpSpPr>
              <a:xfrm>
                <a:off x="2057595" y="5018964"/>
                <a:ext cx="458122" cy="445312"/>
                <a:chOff x="8874878" y="5728560"/>
                <a:chExt cx="1516284" cy="1473886"/>
              </a:xfrm>
            </p:grpSpPr>
            <p:pic>
              <p:nvPicPr>
                <p:cNvPr id="30" name="Рисунок 2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38237" y="6246391"/>
                  <a:ext cx="1219305" cy="530399"/>
                </a:xfrm>
                <a:prstGeom prst="rect">
                  <a:avLst/>
                </a:prstGeom>
              </p:spPr>
            </p:pic>
            <p:sp>
              <p:nvSpPr>
                <p:cNvPr id="31" name="Овал 30"/>
                <p:cNvSpPr/>
                <p:nvPr/>
              </p:nvSpPr>
              <p:spPr>
                <a:xfrm>
                  <a:off x="8874878" y="5728560"/>
                  <a:ext cx="1516284" cy="1473886"/>
                </a:xfrm>
                <a:prstGeom prst="ellipse">
                  <a:avLst/>
                </a:prstGeom>
                <a:noFill/>
                <a:ln w="28575">
                  <a:solidFill>
                    <a:srgbClr val="CD641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34" name="Группа 33"/>
            <p:cNvGrpSpPr/>
            <p:nvPr/>
          </p:nvGrpSpPr>
          <p:grpSpPr>
            <a:xfrm>
              <a:off x="1471851" y="5335177"/>
              <a:ext cx="458122" cy="434128"/>
              <a:chOff x="8858481" y="5799326"/>
              <a:chExt cx="1516284" cy="1436869"/>
            </a:xfrm>
          </p:grpSpPr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31192" y="6310134"/>
                <a:ext cx="1219305" cy="530399"/>
              </a:xfrm>
              <a:prstGeom prst="rect">
                <a:avLst/>
              </a:prstGeom>
            </p:spPr>
          </p:pic>
          <p:sp>
            <p:nvSpPr>
              <p:cNvPr id="36" name="Овал 35"/>
              <p:cNvSpPr/>
              <p:nvPr/>
            </p:nvSpPr>
            <p:spPr>
              <a:xfrm>
                <a:off x="8858481" y="5799326"/>
                <a:ext cx="1516284" cy="1436869"/>
              </a:xfrm>
              <a:prstGeom prst="ellipse">
                <a:avLst/>
              </a:prstGeom>
              <a:noFill/>
              <a:ln w="28575">
                <a:solidFill>
                  <a:srgbClr val="CD641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7" name="Прямоугольник 36"/>
            <p:cNvSpPr/>
            <p:nvPr/>
          </p:nvSpPr>
          <p:spPr>
            <a:xfrm>
              <a:off x="2313445" y="5326173"/>
              <a:ext cx="745478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4F81BD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EURASIAN MATHEMATICAL JOURNAL </a:t>
              </a:r>
              <a:endParaRPr lang="ru-RU" b="1" dirty="0">
                <a:solidFill>
                  <a:srgbClr val="4F81BD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292473" y="4109140"/>
              <a:ext cx="570545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4F81BD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ВЕСТНИК РУДН. СЕРИЯ: СОЦИОЛОГИЯ</a:t>
              </a:r>
              <a:endParaRPr lang="ru-RU" b="1" dirty="0">
                <a:solidFill>
                  <a:srgbClr val="4F81BD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2328573" y="3291306"/>
              <a:ext cx="5851007" cy="12311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4F81BD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ВЕСТНИК РУДН. СЕРИЯ: ЛИНГВИСТИКА</a:t>
              </a:r>
              <a:endParaRPr lang="en-US" b="1" dirty="0">
                <a:solidFill>
                  <a:srgbClr val="4F81BD"/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pPr lvl="0"/>
              <a:r>
                <a:rPr lang="ru-RU" b="1" dirty="0">
                  <a:solidFill>
                    <a:srgbClr val="4F81BD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(ныне – </a:t>
              </a:r>
              <a:r>
                <a:rPr lang="en-US" b="1" dirty="0">
                  <a:solidFill>
                    <a:srgbClr val="4F81BD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Russian Journal of Linguistics)</a:t>
              </a:r>
              <a:endParaRPr lang="ru-RU" b="1" dirty="0">
                <a:solidFill>
                  <a:srgbClr val="4F81BD"/>
                </a:solidFill>
                <a:latin typeface="Trebuchet MS" panose="020B0603020202020204" pitchFamily="34" charset="0"/>
                <a:ea typeface="Times New Roman" panose="02020603050405020304" pitchFamily="18" charset="0"/>
              </a:endParaRPr>
            </a:p>
            <a:p>
              <a:endParaRPr lang="ru-RU" b="1" dirty="0">
                <a:solidFill>
                  <a:srgbClr val="4F81BD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755228" y="4628109"/>
              <a:ext cx="711241" cy="549913"/>
            </a:xfrm>
            <a:prstGeom prst="rect">
              <a:avLst/>
            </a:prstGeom>
          </p:spPr>
        </p:pic>
        <p:sp>
          <p:nvSpPr>
            <p:cNvPr id="7" name="Закрывающая фигурная скобка 6"/>
            <p:cNvSpPr/>
            <p:nvPr/>
          </p:nvSpPr>
          <p:spPr>
            <a:xfrm>
              <a:off x="8220823" y="1798852"/>
              <a:ext cx="276725" cy="1184865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8323501" y="2137292"/>
              <a:ext cx="2997199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FF0000"/>
                  </a:solidFill>
                  <a:latin typeface="Trebuchet MS" panose="020B0603020202020204" pitchFamily="34" charset="0"/>
                  <a:ea typeface="Times New Roman" panose="02020603050405020304" pitchFamily="18" charset="0"/>
                </a:rPr>
                <a:t>ВКЛЮЧЕНЫ</a:t>
              </a:r>
              <a:r>
                <a:rPr lang="en-US" sz="1600" b="1" dirty="0">
                  <a:solidFill>
                    <a:srgbClr val="FF0000"/>
                  </a:solidFill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ru-RU" sz="1600" b="1" dirty="0">
                  <a:solidFill>
                    <a:srgbClr val="FF0000"/>
                  </a:solidFill>
                  <a:latin typeface="+mn-lt"/>
                  <a:ea typeface="Times New Roman" panose="02020603050405020304" pitchFamily="18" charset="0"/>
                </a:rPr>
                <a:t>В 2018 г.</a:t>
              </a:r>
              <a:endParaRPr lang="en-US" sz="16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endParaRPr>
            </a:p>
          </p:txBody>
        </p:sp>
      </p:grp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00597" y="1450421"/>
            <a:ext cx="556167" cy="412435"/>
          </a:xfrm>
          <a:prstGeom prst="rect">
            <a:avLst/>
          </a:prstGeom>
        </p:spPr>
      </p:pic>
      <p:sp>
        <p:nvSpPr>
          <p:cNvPr id="4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7" y="4816903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26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9" name="Закрывающая фигурная скобка 6"/>
          <p:cNvSpPr/>
          <p:nvPr/>
        </p:nvSpPr>
        <p:spPr>
          <a:xfrm>
            <a:off x="6572363" y="1009106"/>
            <a:ext cx="216390" cy="283225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88753" y="962665"/>
            <a:ext cx="2127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ВКЛЮЧЕН в 2019 г.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14037" y="4096992"/>
            <a:ext cx="556167" cy="412435"/>
          </a:xfrm>
          <a:prstGeom prst="rect">
            <a:avLst/>
          </a:prstGeom>
        </p:spPr>
      </p:pic>
      <p:sp>
        <p:nvSpPr>
          <p:cNvPr id="53" name="Овал 52"/>
          <p:cNvSpPr/>
          <p:nvPr/>
        </p:nvSpPr>
        <p:spPr>
          <a:xfrm>
            <a:off x="999564" y="3189759"/>
            <a:ext cx="358236" cy="333984"/>
          </a:xfrm>
          <a:prstGeom prst="ellipse">
            <a:avLst/>
          </a:prstGeom>
          <a:noFill/>
          <a:ln w="28575">
            <a:solidFill>
              <a:srgbClr val="CD64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159" y="3302248"/>
            <a:ext cx="288072" cy="120189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99737" y="2918848"/>
            <a:ext cx="2369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ВКЛЮЧЕНЫ 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2019 г</a:t>
            </a:r>
            <a:r>
              <a:rPr lang="ru-RU" sz="16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" name="Закрывающая фигурная скобка 6"/>
          <p:cNvSpPr/>
          <p:nvPr/>
        </p:nvSpPr>
        <p:spPr>
          <a:xfrm>
            <a:off x="6357324" y="2648640"/>
            <a:ext cx="216390" cy="87897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bayramov\Pictures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21678">
            <a:off x="2829804" y="762505"/>
            <a:ext cx="3188213" cy="343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1029" y="57587"/>
            <a:ext cx="719780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000" b="1" dirty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ФИНАНСИРОВАНИЕ НИР/НИОКР </a:t>
            </a:r>
            <a:endParaRPr lang="ru-RU" sz="2000" b="1" dirty="0" smtClean="0">
              <a:solidFill>
                <a:srgbClr val="4F81BD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(в/ист.) 2019 г.  План- 323,02 НА 1 НПР. На 01.0</a:t>
            </a:r>
            <a:r>
              <a:rPr lang="en-US" sz="20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.2019 г. – 214,915 на 1 НПР.</a:t>
            </a:r>
            <a:r>
              <a:rPr lang="en-US" sz="20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План на 2020 г. – 379,53.</a:t>
            </a:r>
            <a:endParaRPr lang="ru-RU" sz="2000" b="1" dirty="0">
              <a:solidFill>
                <a:srgbClr val="4F81BD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497941" y="1120830"/>
            <a:ext cx="7733549" cy="3773684"/>
            <a:chOff x="658206" y="1581092"/>
            <a:chExt cx="10311397" cy="5031576"/>
          </a:xfrm>
        </p:grpSpPr>
        <p:cxnSp>
          <p:nvCxnSpPr>
            <p:cNvPr id="82" name="Прямая соединительная линия 81"/>
            <p:cNvCxnSpPr/>
            <p:nvPr/>
          </p:nvCxnSpPr>
          <p:spPr>
            <a:xfrm>
              <a:off x="2868113" y="1973990"/>
              <a:ext cx="1375954" cy="272111"/>
            </a:xfrm>
            <a:prstGeom prst="line">
              <a:avLst/>
            </a:prstGeom>
            <a:ln>
              <a:solidFill>
                <a:srgbClr val="F5C1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Прямоугольник 46"/>
            <p:cNvSpPr/>
            <p:nvPr/>
          </p:nvSpPr>
          <p:spPr>
            <a:xfrm flipH="1">
              <a:off x="701765" y="5020552"/>
              <a:ext cx="2770485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err="1">
                  <a:solidFill>
                    <a:srgbClr val="4F81BD"/>
                  </a:solidFill>
                  <a:latin typeface="Trebuchet MS" panose="020B0603020202020204" pitchFamily="34" charset="0"/>
                </a:rPr>
                <a:t>Минобрнауки</a:t>
              </a:r>
              <a:r>
                <a:rPr lang="en-US" sz="1600" b="1" dirty="0">
                  <a:solidFill>
                    <a:srgbClr val="4F81BD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600" b="1" dirty="0">
                  <a:solidFill>
                    <a:srgbClr val="4F81BD"/>
                  </a:solidFill>
                  <a:latin typeface="Trebuchet MS" panose="020B0603020202020204" pitchFamily="34" charset="0"/>
                </a:rPr>
                <a:t>и др.</a:t>
              </a:r>
            </a:p>
            <a:p>
              <a:pPr algn="ctr"/>
              <a:r>
                <a:rPr lang="ru-RU" sz="1600" b="1" dirty="0" smtClean="0">
                  <a:solidFill>
                    <a:srgbClr val="00B050"/>
                  </a:solidFill>
                  <a:latin typeface="Trebuchet MS" panose="020B0603020202020204" pitchFamily="34" charset="0"/>
                </a:rPr>
                <a:t>79 282,7 тыс</a:t>
              </a:r>
              <a:r>
                <a:rPr lang="ru-RU" sz="1600" b="1" dirty="0">
                  <a:solidFill>
                    <a:srgbClr val="00B050"/>
                  </a:solidFill>
                  <a:latin typeface="Trebuchet MS" panose="020B0603020202020204" pitchFamily="34" charset="0"/>
                </a:rPr>
                <a:t>. руб.</a:t>
              </a:r>
            </a:p>
            <a:p>
              <a:pPr algn="ctr"/>
              <a:r>
                <a:rPr lang="ru-RU" sz="1600" b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21</a:t>
              </a:r>
              <a:r>
                <a:rPr lang="en-US" sz="1600" b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,</a:t>
              </a:r>
              <a:r>
                <a:rPr lang="ru-RU" sz="1600" b="1" dirty="0" smtClean="0">
                  <a:solidFill>
                    <a:srgbClr val="FF0000"/>
                  </a:solidFill>
                  <a:latin typeface="Trebuchet MS" panose="020B0603020202020204" pitchFamily="34" charset="0"/>
                </a:rPr>
                <a:t>7%</a:t>
              </a:r>
              <a:endParaRPr lang="ru-RU" sz="1600" b="1" dirty="0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8801463" y="1855772"/>
              <a:ext cx="1142565" cy="1180935"/>
            </a:xfrm>
            <a:prstGeom prst="rect">
              <a:avLst/>
            </a:prstGeom>
          </p:spPr>
        </p:pic>
        <p:grpSp>
          <p:nvGrpSpPr>
            <p:cNvPr id="53" name="Группа 52"/>
            <p:cNvGrpSpPr/>
            <p:nvPr/>
          </p:nvGrpSpPr>
          <p:grpSpPr>
            <a:xfrm>
              <a:off x="8247626" y="3174067"/>
              <a:ext cx="2721977" cy="1568263"/>
              <a:chOff x="1820839" y="2836692"/>
              <a:chExt cx="2716004" cy="1564822"/>
            </a:xfrm>
          </p:grpSpPr>
          <p:pic>
            <p:nvPicPr>
              <p:cNvPr id="51" name="Рисунок 50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2220403" y="2836692"/>
                <a:ext cx="1446174" cy="635221"/>
              </a:xfrm>
              <a:prstGeom prst="rect">
                <a:avLst/>
              </a:prstGeom>
            </p:spPr>
          </p:pic>
          <p:sp>
            <p:nvSpPr>
              <p:cNvPr id="52" name="Прямоугольник 51"/>
              <p:cNvSpPr/>
              <p:nvPr/>
            </p:nvSpPr>
            <p:spPr>
              <a:xfrm>
                <a:off x="1820839" y="3664471"/>
                <a:ext cx="2716004" cy="7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solidFill>
                      <a:srgbClr val="00B050"/>
                    </a:solidFill>
                    <a:latin typeface="Trebuchet MS" panose="020B0603020202020204" pitchFamily="34" charset="0"/>
                  </a:rPr>
                  <a:t>168 908,3 тыс</a:t>
                </a:r>
                <a:r>
                  <a:rPr lang="ru-RU" sz="1500" b="1" dirty="0">
                    <a:solidFill>
                      <a:srgbClr val="00B050"/>
                    </a:solidFill>
                    <a:latin typeface="Trebuchet MS" panose="020B0603020202020204" pitchFamily="34" charset="0"/>
                  </a:rPr>
                  <a:t>. руб.</a:t>
                </a:r>
              </a:p>
              <a:p>
                <a:pPr algn="ctr"/>
                <a:r>
                  <a:rPr lang="ru-RU" sz="15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46,2 </a:t>
                </a:r>
                <a:r>
                  <a:rPr lang="en-US" sz="15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%</a:t>
                </a:r>
                <a:endParaRPr lang="ru-RU" sz="1500" b="1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4376033" y="5402107"/>
              <a:ext cx="4108477" cy="1210561"/>
              <a:chOff x="8106600" y="4565340"/>
              <a:chExt cx="4108477" cy="1210561"/>
            </a:xfrm>
          </p:grpSpPr>
          <p:pic>
            <p:nvPicPr>
              <p:cNvPr id="77" name="Рисунок 76"/>
              <p:cNvPicPr>
                <a:picLocks noChangeAspect="1"/>
              </p:cNvPicPr>
              <p:nvPr/>
            </p:nvPicPr>
            <p:blipFill rotWithShape="1">
              <a:blip r:embed="rId7"/>
              <a:srcRect/>
              <a:stretch>
                <a:fillRect/>
              </a:stretch>
            </p:blipFill>
            <p:spPr>
              <a:xfrm>
                <a:off x="8106600" y="4689718"/>
                <a:ext cx="1280744" cy="1086183"/>
              </a:xfrm>
              <a:prstGeom prst="rect">
                <a:avLst/>
              </a:prstGeom>
            </p:spPr>
          </p:pic>
          <p:sp>
            <p:nvSpPr>
              <p:cNvPr id="78" name="Прямоугольник 77"/>
              <p:cNvSpPr/>
              <p:nvPr/>
            </p:nvSpPr>
            <p:spPr>
              <a:xfrm>
                <a:off x="9334140" y="4565340"/>
                <a:ext cx="2880937" cy="1066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4F81BD"/>
                    </a:solidFill>
                    <a:latin typeface="Trebuchet MS" panose="020B0603020202020204" pitchFamily="34" charset="0"/>
                  </a:rPr>
                  <a:t>Хоздоговора</a:t>
                </a:r>
                <a:r>
                  <a:rPr lang="en-US" sz="16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endParaRPr lang="ru-RU" sz="1600" b="1" dirty="0" smtClean="0">
                  <a:solidFill>
                    <a:srgbClr val="0070C0"/>
                  </a:solidFill>
                  <a:latin typeface="Trebuchet MS" panose="020B0603020202020204" pitchFamily="34" charset="0"/>
                </a:endParaRPr>
              </a:p>
              <a:p>
                <a:pPr algn="ctr"/>
                <a:r>
                  <a:rPr lang="ru-RU" sz="1500" b="1" dirty="0" smtClean="0">
                    <a:solidFill>
                      <a:srgbClr val="00B050"/>
                    </a:solidFill>
                    <a:latin typeface="Trebuchet MS" panose="020B0603020202020204" pitchFamily="34" charset="0"/>
                  </a:rPr>
                  <a:t>113 566,2 </a:t>
                </a:r>
                <a:r>
                  <a:rPr lang="ru-RU" sz="1500" b="1" dirty="0">
                    <a:solidFill>
                      <a:srgbClr val="00B050"/>
                    </a:solidFill>
                    <a:latin typeface="Trebuchet MS" panose="020B0603020202020204" pitchFamily="34" charset="0"/>
                  </a:rPr>
                  <a:t>тыс. руб.</a:t>
                </a:r>
              </a:p>
              <a:p>
                <a:pPr algn="ctr"/>
                <a:r>
                  <a:rPr lang="ru-RU" sz="15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31,12%</a:t>
                </a:r>
                <a:endParaRPr lang="ru-RU" sz="1500" b="1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p:grpSp>
        <p:pic>
          <p:nvPicPr>
            <p:cNvPr id="89" name="Рисунок 88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5345212" y="2681405"/>
              <a:ext cx="560659" cy="451196"/>
            </a:xfrm>
            <a:prstGeom prst="rect">
              <a:avLst/>
            </a:prstGeom>
          </p:spPr>
        </p:pic>
        <p:sp>
          <p:nvSpPr>
            <p:cNvPr id="90" name="Прямоугольник 89"/>
            <p:cNvSpPr/>
            <p:nvPr/>
          </p:nvSpPr>
          <p:spPr>
            <a:xfrm>
              <a:off x="4673227" y="3135103"/>
              <a:ext cx="1970192" cy="984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Всего по РУДН</a:t>
              </a:r>
            </a:p>
            <a:p>
              <a:pPr algn="ctr"/>
              <a:r>
                <a:rPr lang="ru-RU" sz="1400" b="1" dirty="0" smtClean="0">
                  <a:solidFill>
                    <a:srgbClr val="00B050"/>
                  </a:solidFill>
                  <a:latin typeface="Trebuchet MS" panose="020B0603020202020204" pitchFamily="34" charset="0"/>
                </a:rPr>
                <a:t>365 355,5</a:t>
              </a:r>
              <a:endParaRPr lang="ru-RU" sz="1400" b="1" dirty="0">
                <a:solidFill>
                  <a:srgbClr val="00B050"/>
                </a:solidFill>
                <a:latin typeface="Trebuchet MS" panose="020B0603020202020204" pitchFamily="34" charset="0"/>
              </a:endParaRPr>
            </a:p>
            <a:p>
              <a:pPr algn="ctr"/>
              <a:r>
                <a:rPr lang="ru-RU" sz="1400" b="1" dirty="0" smtClean="0">
                  <a:solidFill>
                    <a:srgbClr val="00B050"/>
                  </a:solidFill>
                  <a:latin typeface="Trebuchet MS" panose="020B0603020202020204" pitchFamily="34" charset="0"/>
                </a:rPr>
                <a:t>тыс. руб.</a:t>
              </a:r>
              <a:endParaRPr lang="ru-RU" sz="1400" b="1" dirty="0">
                <a:solidFill>
                  <a:srgbClr val="00B050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97" name="Прямая соединительная линия 96"/>
            <p:cNvCxnSpPr/>
            <p:nvPr/>
          </p:nvCxnSpPr>
          <p:spPr>
            <a:xfrm flipH="1">
              <a:off x="2710549" y="3881175"/>
              <a:ext cx="1960240" cy="3371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flipV="1">
              <a:off x="5431110" y="4708357"/>
              <a:ext cx="172463" cy="11861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/>
          </p:nvGrpSpPr>
          <p:grpSpPr>
            <a:xfrm>
              <a:off x="658206" y="1581092"/>
              <a:ext cx="2657942" cy="1769224"/>
              <a:chOff x="658206" y="1581092"/>
              <a:chExt cx="2657942" cy="1769224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658206" y="2283358"/>
                <a:ext cx="2657942" cy="1066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dirty="0">
                    <a:solidFill>
                      <a:srgbClr val="4F81BD"/>
                    </a:solidFill>
                    <a:latin typeface="Trebuchet MS" panose="020B0603020202020204" pitchFamily="34" charset="0"/>
                  </a:rPr>
                  <a:t>Министерства</a:t>
                </a:r>
                <a:endParaRPr lang="en-US" sz="1600" b="1" dirty="0">
                  <a:solidFill>
                    <a:srgbClr val="4F81BD"/>
                  </a:solidFill>
                  <a:latin typeface="Trebuchet MS" panose="020B0603020202020204" pitchFamily="34" charset="0"/>
                </a:endParaRPr>
              </a:p>
              <a:p>
                <a:pPr algn="ctr"/>
                <a:r>
                  <a:rPr lang="ru-RU" sz="1500" b="1" dirty="0" smtClean="0">
                    <a:solidFill>
                      <a:srgbClr val="00B050"/>
                    </a:solidFill>
                    <a:latin typeface="Trebuchet MS" panose="020B0603020202020204" pitchFamily="34" charset="0"/>
                  </a:rPr>
                  <a:t>3 598,3тыс</a:t>
                </a:r>
                <a:r>
                  <a:rPr lang="ru-RU" sz="1500" b="1" dirty="0">
                    <a:solidFill>
                      <a:srgbClr val="00B050"/>
                    </a:solidFill>
                    <a:latin typeface="Trebuchet MS" panose="020B0603020202020204" pitchFamily="34" charset="0"/>
                  </a:rPr>
                  <a:t>. руб.</a:t>
                </a:r>
              </a:p>
              <a:p>
                <a:pPr algn="ctr"/>
                <a:r>
                  <a:rPr lang="ru-RU" sz="15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0,98</a:t>
                </a:r>
                <a:r>
                  <a:rPr lang="en-US" sz="1500" b="1" dirty="0" smtClean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%</a:t>
                </a:r>
                <a:endParaRPr lang="ru-RU" sz="1500" b="1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69306" y="1581092"/>
                <a:ext cx="886241" cy="785800"/>
              </a:xfrm>
              <a:prstGeom prst="rect">
                <a:avLst/>
              </a:prstGeom>
            </p:spPr>
          </p:pic>
        </p:grpSp>
      </p:grpSp>
      <p:sp>
        <p:nvSpPr>
          <p:cNvPr id="3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27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 flipH="1">
            <a:off x="5625568" y="2016276"/>
            <a:ext cx="979816" cy="2065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1" y="2592750"/>
            <a:ext cx="1566417" cy="10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28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0" name="Заголовок 1"/>
          <p:cNvSpPr>
            <a:spLocks noChangeArrowheads="1"/>
          </p:cNvSpPr>
          <p:nvPr/>
        </p:nvSpPr>
        <p:spPr bwMode="auto">
          <a:xfrm>
            <a:off x="1653872" y="238539"/>
            <a:ext cx="7341272" cy="777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pPr eaLnBrk="1" hangingPunct="1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ФИНАНСИРОВАНИЕ НИР/НИОКР</a:t>
            </a:r>
            <a:endParaRPr lang="ru-RU" altLang="zh-CN" sz="2200" b="1" dirty="0">
              <a:solidFill>
                <a:srgbClr val="4F81BD"/>
              </a:solidFill>
              <a:latin typeface="Trebuchet MS" panose="020B0603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0" y="17525"/>
            <a:ext cx="8602663" cy="557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7169" name="Picture 1" descr="http://images.webofknowledge.com/WOKRS522R4/images/ru_RU/spacer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6685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492902946"/>
              </p:ext>
            </p:extLst>
          </p:nvPr>
        </p:nvGraphicFramePr>
        <p:xfrm>
          <a:off x="421635" y="1016002"/>
          <a:ext cx="2477509" cy="348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039148794"/>
              </p:ext>
            </p:extLst>
          </p:nvPr>
        </p:nvGraphicFramePr>
        <p:xfrm>
          <a:off x="3204376" y="1016003"/>
          <a:ext cx="5667011" cy="3484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3034518" y="1049432"/>
            <a:ext cx="0" cy="3642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28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8097" y="4128755"/>
            <a:ext cx="2388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rebuchet MS" panose="020B0603020202020204" pitchFamily="34" charset="0"/>
              </a:rPr>
              <a:t>2017   2018   2019 </a:t>
            </a:r>
            <a:endParaRPr lang="ru-RU" b="1" dirty="0">
              <a:latin typeface="Trebuchet MS" panose="020B0603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05254" y="4119278"/>
            <a:ext cx="243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n-lt"/>
              </a:rPr>
              <a:t> </a:t>
            </a:r>
            <a:r>
              <a:rPr lang="ru-RU" b="1" dirty="0" smtClean="0">
                <a:latin typeface="Trebuchet MS" panose="020B0603020202020204" pitchFamily="34" charset="0"/>
              </a:rPr>
              <a:t>2017  2018  2019 </a:t>
            </a:r>
            <a:endParaRPr lang="ru-RU" b="1" dirty="0"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8774" y="2303555"/>
            <a:ext cx="613348" cy="1678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29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0" name="Заголовок 1"/>
          <p:cNvSpPr>
            <a:spLocks noChangeArrowheads="1"/>
          </p:cNvSpPr>
          <p:nvPr/>
        </p:nvSpPr>
        <p:spPr bwMode="auto">
          <a:xfrm>
            <a:off x="1637969" y="156931"/>
            <a:ext cx="7350810" cy="1000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pPr eaLnBrk="1" hangingPunct="1">
              <a:lnSpc>
                <a:spcPct val="95000"/>
              </a:lnSpc>
            </a:pPr>
            <a:r>
              <a:rPr lang="ru-RU" sz="2400" b="1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КОЛИЧЕСТВО ГРАНТОВ РФФИ</a:t>
            </a:r>
            <a:endParaRPr lang="ru-RU" altLang="zh-CN" sz="2400" b="1" dirty="0">
              <a:solidFill>
                <a:srgbClr val="4F81BD"/>
              </a:solidFill>
              <a:latin typeface="Trebuchet MS" panose="020B0603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0" y="17525"/>
            <a:ext cx="8602663" cy="557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7169" name="Picture 1" descr="http://images.webofknowledge.com/WOKRS522R4/images/ru_RU/spacer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6685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11681718"/>
              </p:ext>
            </p:extLst>
          </p:nvPr>
        </p:nvGraphicFramePr>
        <p:xfrm>
          <a:off x="681835" y="906759"/>
          <a:ext cx="7794255" cy="416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29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6614689" y="1069645"/>
            <a:ext cx="1773141" cy="183268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3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425448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3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36395789"/>
              </p:ext>
            </p:extLst>
          </p:nvPr>
        </p:nvGraphicFramePr>
        <p:xfrm>
          <a:off x="629892" y="1310952"/>
          <a:ext cx="8032752" cy="3743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70301" y="411927"/>
            <a:ext cx="6957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ru-RU" altLang="ru-RU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Динамика публикаций </a:t>
            </a:r>
            <a:r>
              <a:rPr lang="en-US" altLang="ru-RU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Web of Science (5 </a:t>
            </a:r>
            <a:r>
              <a:rPr lang="ru-RU" altLang="ru-RU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лет) </a:t>
            </a:r>
            <a:endParaRPr lang="en-US" altLang="ru-RU" sz="2400" b="1" dirty="0">
              <a:solidFill>
                <a:srgbClr val="4F81BD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30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0" name="Заголовок 1"/>
          <p:cNvSpPr>
            <a:spLocks noChangeArrowheads="1"/>
          </p:cNvSpPr>
          <p:nvPr/>
        </p:nvSpPr>
        <p:spPr bwMode="auto">
          <a:xfrm>
            <a:off x="1669774" y="223917"/>
            <a:ext cx="7362907" cy="599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r>
              <a:rPr lang="ru-RU" sz="1600" b="1" dirty="0">
                <a:solidFill>
                  <a:srgbClr val="4F81BD"/>
                </a:solidFill>
                <a:latin typeface="Trebuchet MS" panose="020B0603020202020204" pitchFamily="34" charset="0"/>
              </a:rPr>
              <a:t>Общий объем средств, полученных от выполнения научно-исследовательских и опытно-конструкторских </a:t>
            </a:r>
            <a:r>
              <a:rPr lang="ru-RU" sz="1600" b="1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работ (из внешних источников, без учета собственных средств)</a:t>
            </a:r>
            <a:endParaRPr lang="ru-RU" sz="1600" b="1" dirty="0">
              <a:solidFill>
                <a:srgbClr val="4F81BD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0" y="17525"/>
            <a:ext cx="8602663" cy="557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7169" name="Picture 1" descr="http://images.webofknowledge.com/WOKRS522R4/images/ru_RU/spacer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6685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7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30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26693"/>
              </p:ext>
            </p:extLst>
          </p:nvPr>
        </p:nvGraphicFramePr>
        <p:xfrm>
          <a:off x="406103" y="926209"/>
          <a:ext cx="8328822" cy="3700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9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Факультет/институт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Факт 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План 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Факт </a:t>
                      </a: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на</a:t>
                      </a:r>
                      <a:r>
                        <a:rPr lang="ru-RU" sz="1600" b="1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01.07.2019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План 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i="0" dirty="0" smtClean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ИА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19 400,00</a:t>
                      </a:r>
                      <a:endParaRPr lang="ru-RU" sz="1600" b="1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80 000,0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</a:t>
                      </a: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 400,0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</a:t>
                      </a:r>
                      <a:r>
                        <a:rPr lang="ru-RU" sz="1600" b="1" i="0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00 000,0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ФФМЕН (+ЦКП ФХИ)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87 291,70</a:t>
                      </a:r>
                      <a:endParaRPr lang="ru-RU" sz="1600" b="1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98 000,0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110</a:t>
                      </a:r>
                      <a:r>
                        <a:rPr lang="ru-RU" sz="1600" b="1" i="0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453</a:t>
                      </a:r>
                      <a:r>
                        <a:rPr lang="ru-RU" sz="1600" b="1" i="0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,</a:t>
                      </a:r>
                      <a:r>
                        <a:rPr lang="en-US" sz="1600" b="1" i="0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</a:t>
                      </a:r>
                      <a:endParaRPr lang="ru-RU" sz="1600" b="1" i="0" dirty="0">
                        <a:solidFill>
                          <a:srgbClr val="FFC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116 000,0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Медицинский +ФНМО)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62 221,10</a:t>
                      </a:r>
                      <a:endParaRPr lang="ru-RU" sz="1600" b="1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62 000,0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5</a:t>
                      </a:r>
                      <a:r>
                        <a:rPr lang="en-US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7</a:t>
                      </a: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 760,8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70</a:t>
                      </a:r>
                      <a:r>
                        <a:rPr lang="ru-RU" sz="1600" b="1" i="0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 060,0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АТИ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5 002,20</a:t>
                      </a:r>
                      <a:endParaRPr lang="ru-RU" sz="1600" b="1" i="0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22 000,0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0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49</a:t>
                      </a:r>
                      <a:r>
                        <a:rPr lang="ru-RU" sz="1600" b="1" i="0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 </a:t>
                      </a:r>
                      <a:r>
                        <a:rPr lang="en-US" sz="1600" b="1" i="0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191</a:t>
                      </a:r>
                      <a:r>
                        <a:rPr lang="ru-RU" sz="1600" b="1" i="0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,</a:t>
                      </a:r>
                      <a:r>
                        <a:rPr lang="en-US" sz="1600" b="1" i="0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8</a:t>
                      </a:r>
                      <a:endParaRPr lang="ru-RU" sz="1600" b="1" i="0" dirty="0">
                        <a:solidFill>
                          <a:srgbClr val="FFC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25</a:t>
                      </a:r>
                      <a:r>
                        <a:rPr lang="ru-RU" sz="1600" b="1" i="0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Экологический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700,00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15 000,0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16 950,0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Экономический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29 505,4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41000,0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8</a:t>
                      </a:r>
                      <a:r>
                        <a:rPr lang="ru-RU" sz="1600" b="1" i="0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 </a:t>
                      </a: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400,0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45 500,0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ИМЭБ</a:t>
                      </a: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998,0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2 500,0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ЦУОП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48 650,7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43 500,0</a:t>
                      </a:r>
                      <a:endParaRPr lang="ru-RU" sz="1600" b="1" i="0" dirty="0" smtClean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51 921,9</a:t>
                      </a:r>
                      <a:endParaRPr lang="ru-RU" sz="1600" b="1" i="0" dirty="0">
                        <a:solidFill>
                          <a:srgbClr val="FFC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50 000,0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Филологический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1950,0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24 500,0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4 950,0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30 000,0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ФГСН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16 523,6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29 000,0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27 256,9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32 770,0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Юридический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11 010,0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30 000,0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16 260,0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33 900,0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31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61057" y="17525"/>
            <a:ext cx="8602663" cy="557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7169" name="Picture 1" descr="http://images.webofknowledge.com/WOKRS522R4/images/ru_RU/spacer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6685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sp>
        <p:nvSpPr>
          <p:cNvPr id="15" name="Заголовок 1"/>
          <p:cNvSpPr>
            <a:spLocks noChangeArrowheads="1"/>
          </p:cNvSpPr>
          <p:nvPr/>
        </p:nvSpPr>
        <p:spPr bwMode="auto">
          <a:xfrm>
            <a:off x="1669774" y="210864"/>
            <a:ext cx="7362907" cy="599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r>
              <a:rPr lang="ru-RU" sz="1600" b="1" dirty="0">
                <a:solidFill>
                  <a:srgbClr val="4F81BD"/>
                </a:solidFill>
                <a:latin typeface="Trebuchet MS" panose="020B0603020202020204" pitchFamily="34" charset="0"/>
              </a:rPr>
              <a:t>Общий объем средств, полученных от выполнения научно-исследовательских и опытно-конструкторских работ (из внешних источников, без учета собственных средств)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313439" y="4615156"/>
            <a:ext cx="960558" cy="594462"/>
          </a:xfrm>
          <a:prstGeom prst="rect">
            <a:avLst/>
          </a:prstGeom>
        </p:spPr>
      </p:pic>
      <p:sp>
        <p:nvSpPr>
          <p:cNvPr id="1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159981" y="4868055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31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61381"/>
              </p:ext>
            </p:extLst>
          </p:nvPr>
        </p:nvGraphicFramePr>
        <p:xfrm>
          <a:off x="355235" y="903029"/>
          <a:ext cx="8365802" cy="413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Факультет/институт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Факт 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План 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Факт на 01.07.2019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План 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ЦКП НОЦ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24 607,40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6</a:t>
                      </a:r>
                      <a:r>
                        <a:rPr lang="ru-RU" sz="1600" b="1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26 793,5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67 800,0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300,00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8 000,0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+mn-ea"/>
                        </a:rPr>
                        <a:t>700,0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9 600,0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ИГБИТ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382,90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9</a:t>
                      </a:r>
                      <a:r>
                        <a:rPr lang="ru-RU" sz="1600" b="1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+mn-ea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10 500,0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ИБХТН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3 905,96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15 000,0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60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16 000,0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ФПКП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РКИ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/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ФРЯиОД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1 000,00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15 000,0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+mn-ea"/>
                        </a:rPr>
                        <a:t>1</a:t>
                      </a:r>
                      <a:r>
                        <a:rPr lang="ru-RU" sz="1600" b="1" baseline="0" dirty="0" smtClean="0">
                          <a:effectLst/>
                          <a:latin typeface="Trebuchet MS" panose="020B0603020202020204" pitchFamily="34" charset="0"/>
                          <a:ea typeface="+mn-ea"/>
                        </a:rPr>
                        <a:t>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ИМБТ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4 650,00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35 000,0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11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 446,8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(НТУ)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40 000,0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ИСИП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</a:t>
                      </a:r>
                      <a:r>
                        <a:rPr lang="ru-RU" sz="1600" b="1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 500,0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ИИИТ</a:t>
                      </a:r>
                      <a:endParaRPr lang="ru-RU" sz="1600" b="1" i="0" dirty="0" smtClean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7 000,00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15 000,0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22 500,0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УНИГК</a:t>
                      </a: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700,00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4 000,0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900,0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5 000,0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УНИСОП</a:t>
                      </a: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13 300,00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21 000,0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23 800,0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другие</a:t>
                      </a: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  <a:cs typeface="+mn-cs"/>
                        </a:rPr>
                        <a:t>7 400,00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-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8 559,6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-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7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346 499,06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581 000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,0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365 355,5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729 000,0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32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0" name="Заголовок 1"/>
          <p:cNvSpPr>
            <a:spLocks noChangeArrowheads="1"/>
          </p:cNvSpPr>
          <p:nvPr/>
        </p:nvSpPr>
        <p:spPr bwMode="auto">
          <a:xfrm>
            <a:off x="1669774" y="366889"/>
            <a:ext cx="7362907" cy="599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r>
              <a:rPr lang="ru-RU" sz="2300" b="1" dirty="0">
                <a:solidFill>
                  <a:srgbClr val="4F81BD"/>
                </a:solidFill>
                <a:latin typeface="Trebuchet MS" panose="020B0603020202020204" pitchFamily="34" charset="0"/>
              </a:rPr>
              <a:t>ФИНАНСИРОВАНИЕ </a:t>
            </a:r>
            <a:r>
              <a:rPr lang="ru-RU" sz="2300" b="1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НИР/НИОКР (ХОЗДОГОВОРЫ)</a:t>
            </a:r>
            <a:endParaRPr lang="ru-RU" sz="2300" b="1" dirty="0">
              <a:solidFill>
                <a:srgbClr val="4F81BD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0" y="17525"/>
            <a:ext cx="8602663" cy="557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7169" name="Picture 1" descr="http://images.webofknowledge.com/WOKRS522R4/images/ru_RU/spacer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6685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7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32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213294"/>
              </p:ext>
            </p:extLst>
          </p:nvPr>
        </p:nvGraphicFramePr>
        <p:xfrm>
          <a:off x="384992" y="924044"/>
          <a:ext cx="8328822" cy="36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9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0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15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Факультет/институт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Факт 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План </a:t>
                      </a: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 ПКМ 2019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Факт </a:t>
                      </a: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на</a:t>
                      </a:r>
                      <a:r>
                        <a:rPr lang="ru-RU" sz="1600" b="1" baseline="0" dirty="0" smtClean="0"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01.07.2019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План 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i="0" dirty="0" smtClean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ИА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18 000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rebuchet MS" panose="020B0603020202020204" pitchFamily="34" charset="0"/>
                        </a:rPr>
                        <a:t>41 000,0</a:t>
                      </a:r>
                      <a:endParaRPr lang="ru-RU" sz="1600" b="1" i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1 000,0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44 000,0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ФФМЕН (+ЦКП ФХИ)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13 000,0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10 000,0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15 000,0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Медицинский (+ФНМО)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22 798,84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18 000,0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rebuchet MS" panose="020B0603020202020204" pitchFamily="34" charset="0"/>
                        </a:rPr>
                        <a:t>27 360,8</a:t>
                      </a:r>
                      <a:endParaRPr lang="ru-RU" sz="1600" b="1" i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20</a:t>
                      </a:r>
                      <a:r>
                        <a:rPr lang="ru-RU" sz="1600" b="1" i="0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АТИ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2 064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8 000,0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8445,0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10 000,0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Экологический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rebuchet MS" panose="020B0603020202020204" pitchFamily="34" charset="0"/>
                        </a:rPr>
                        <a:t>700</a:t>
                      </a:r>
                      <a:endParaRPr lang="ru-RU" sz="1600" b="1" i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900,0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rebuchet MS" panose="020B0603020202020204" pitchFamily="34" charset="0"/>
                        </a:rPr>
                        <a:t>0,0</a:t>
                      </a:r>
                      <a:endParaRPr lang="ru-RU" sz="1600" b="1" i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900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Экономический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1 132,0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3 000,0</a:t>
                      </a: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2000,0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5 000,0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ИМЭБ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998,0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2 500,0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ЦУОП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19 576,3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35 </a:t>
                      </a: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30 000,0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40</a:t>
                      </a:r>
                      <a:r>
                        <a:rPr lang="ru-RU" sz="1600" b="1" i="0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Филологический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600" b="1" i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2 500,0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ФГСН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600" b="1" i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2 500,0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</a:rPr>
                        <a:t>3 606,9</a:t>
                      </a:r>
                      <a:endParaRPr lang="ru-RU" sz="1600" b="1" i="0" dirty="0">
                        <a:solidFill>
                          <a:srgbClr val="FFC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Юридический</a:t>
                      </a:r>
                      <a:endParaRPr lang="ru-RU" sz="1600" b="1" i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1 080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2 500,0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C000"/>
                          </a:solidFill>
                          <a:effectLst/>
                          <a:latin typeface="Trebuchet MS" panose="020B0603020202020204" pitchFamily="34" charset="0"/>
                        </a:rPr>
                        <a:t>5 500,0</a:t>
                      </a:r>
                      <a:endParaRPr lang="ru-RU" sz="1600" b="1" i="0" dirty="0">
                        <a:solidFill>
                          <a:srgbClr val="FFC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3 000,0</a:t>
                      </a:r>
                      <a:endParaRPr lang="ru-RU" sz="1600" b="1" i="0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33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0" y="17525"/>
            <a:ext cx="8602663" cy="557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7169" name="Picture 1" descr="http://images.webofknowledge.com/WOKRS522R4/images/ru_RU/spacer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6685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sp>
        <p:nvSpPr>
          <p:cNvPr id="15" name="Заголовок 1"/>
          <p:cNvSpPr>
            <a:spLocks noChangeArrowheads="1"/>
          </p:cNvSpPr>
          <p:nvPr/>
        </p:nvSpPr>
        <p:spPr bwMode="auto">
          <a:xfrm>
            <a:off x="1669774" y="366889"/>
            <a:ext cx="7362907" cy="599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r>
              <a:rPr lang="ru-RU" sz="2300" b="1" dirty="0">
                <a:solidFill>
                  <a:srgbClr val="4F81BD"/>
                </a:solidFill>
                <a:latin typeface="Trebuchet MS" panose="020B0603020202020204" pitchFamily="34" charset="0"/>
              </a:rPr>
              <a:t>ФИНАНСИРОВАНИЕ НИР/НИОКР (ХОЗДОГОВОРЫ)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100107" y="4870688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33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82582"/>
              </p:ext>
            </p:extLst>
          </p:nvPr>
        </p:nvGraphicFramePr>
        <p:xfrm>
          <a:off x="454509" y="922672"/>
          <a:ext cx="8416725" cy="3971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9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8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12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Факультет/институт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Факт 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План </a:t>
                      </a: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ПКМ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2019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Факт на 01.07.2019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План 2020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тыс. руб.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ЦКП НОЦ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23 334,96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35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000,0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25 593,0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40 000,0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ИИЯ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2 500,0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ИГБИТ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2 500,0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3 000,0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ИБХТН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3 905,96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5 000,0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60,0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6 000,0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ФРЯиОД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2 500,0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ФПКП РКИ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6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2 500,0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ИМБТ</a:t>
                      </a:r>
                      <a:endParaRPr lang="ru-RU" sz="1600" b="1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13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</a:rPr>
                        <a:t>000,0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13 000,0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ИСИП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 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rebuchet MS" panose="020B0603020202020204" pitchFamily="34" charset="0"/>
                        </a:rPr>
                        <a:t>2 500,0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3 000,0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ИИИТ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7000,0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-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-</a:t>
                      </a:r>
                      <a:endParaRPr lang="ru-RU" sz="16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9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100 590,06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178 000,0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113 566,2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196 000,0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1030" y="439529"/>
            <a:ext cx="7164674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300" b="1" dirty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ФИНАНСИРОВАНИЕ НИР/НИОКР </a:t>
            </a:r>
            <a:endParaRPr lang="ru-RU" sz="2300" b="1" dirty="0" smtClean="0">
              <a:solidFill>
                <a:srgbClr val="4F81BD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r>
              <a:rPr lang="ru-RU" sz="23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ru-RU" sz="2300" b="1" dirty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ГРАНТЫ ПРЕЗИДЕНТА)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9892" y="1214876"/>
            <a:ext cx="8020710" cy="35317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37820" algn="just">
              <a:spcAft>
                <a:spcPts val="0"/>
              </a:spcAft>
            </a:pPr>
            <a:r>
              <a:rPr lang="ru-RU" sz="1500" b="1" dirty="0">
                <a:solidFill>
                  <a:srgbClr val="4F81BD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Грант Президента Российской Федерации для государственной поддержки молодых российских ученых (кандидатов наук, докторов наук, научных школ:</a:t>
            </a:r>
          </a:p>
          <a:p>
            <a:pPr marL="214630" indent="-21463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Проект «Теоремы о разрешимости нелинейных уравнений в метрических пространствах и их приложения к дифференциальным уравнениям и управляемым системам», руководитель С.Е</a:t>
            </a:r>
            <a:r>
              <a:rPr lang="ru-RU" sz="1500" b="1" dirty="0" smtClean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. Жуковский </a:t>
            </a:r>
            <a:r>
              <a:rPr lang="ru-RU" sz="1500" b="1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(кафедра нелинейного анализа и оптимизации ФФМЕН)</a:t>
            </a:r>
          </a:p>
          <a:p>
            <a:pPr marL="214630" indent="-21463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Проект «Система договорных органов по правам человека: вчера, сегодня, завтра», руководитель </a:t>
            </a:r>
            <a:r>
              <a:rPr lang="ru-RU" sz="1500" b="1" dirty="0" err="1" smtClean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А.Е.Конева</a:t>
            </a:r>
            <a:r>
              <a:rPr lang="ru-RU" sz="1500" b="1" dirty="0" smtClean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(кафедра международного права Юридического института).</a:t>
            </a:r>
          </a:p>
          <a:p>
            <a:pPr marL="214630" indent="-21463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500" b="1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indent="337820" algn="just">
              <a:spcAft>
                <a:spcPts val="0"/>
              </a:spcAft>
            </a:pPr>
            <a:r>
              <a:rPr lang="ru-RU" sz="1500" b="1" dirty="0">
                <a:solidFill>
                  <a:srgbClr val="0070C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Стипендия Президента РФ для молодых ученых и аспирантов, осуществляющих перспективные научные исследования и разработки по приоритетным направлениям модернизации российской экономики:</a:t>
            </a:r>
          </a:p>
          <a:p>
            <a:pPr marL="214630" indent="-21463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 err="1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А.К.Самуйлов</a:t>
            </a:r>
            <a:r>
              <a:rPr lang="ru-RU" sz="1500" b="1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500" b="1" dirty="0" err="1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ИПМиТ</a:t>
            </a:r>
            <a:endParaRPr lang="ru-RU" sz="1500" b="1" dirty="0">
              <a:solidFill>
                <a:srgbClr val="00B05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14630" indent="-21463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b="1" dirty="0" err="1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И.А.Гудкова</a:t>
            </a:r>
            <a:r>
              <a:rPr lang="ru-RU" sz="1500" b="1" dirty="0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ru-RU" sz="1500" b="1" dirty="0" err="1">
                <a:solidFill>
                  <a:srgbClr val="00B05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  <a:t>ИПМиТ</a:t>
            </a:r>
            <a:endParaRPr lang="ru-RU" sz="1500" b="1" dirty="0">
              <a:solidFill>
                <a:srgbClr val="00B050"/>
              </a:solidFill>
              <a:latin typeface="Trebuchet MS" panose="020B0603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6828" y="3863008"/>
            <a:ext cx="3283774" cy="1209923"/>
          </a:xfrm>
          <a:prstGeom prst="rect">
            <a:avLst/>
          </a:prstGeom>
        </p:spPr>
      </p:pic>
      <p:sp>
        <p:nvSpPr>
          <p:cNvPr id="13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34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35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0" y="17525"/>
            <a:ext cx="8602663" cy="557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7169" name="Picture 1" descr="http://images.webofknowledge.com/WOKRS522R4/images/ru_RU/spacer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26685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53125"/>
              </p:ext>
            </p:extLst>
          </p:nvPr>
        </p:nvGraphicFramePr>
        <p:xfrm>
          <a:off x="178905" y="562662"/>
          <a:ext cx="8847498" cy="4315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0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9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8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846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46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42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Факультет/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институт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Патенты, полученные в 1 полугодии 2019 г.</a:t>
                      </a:r>
                      <a:endParaRPr lang="ru-RU" sz="1500" b="1" dirty="0" smtClean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Свидетельства на программы для ЭВМ и базы данных, полученные в 1 полугодии 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201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9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г.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план ПКМ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2019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патенты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, полученные в 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2019 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г.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решения 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о выдаче патентов, получено в 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2019 </a:t>
                      </a: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г.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план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ПКМ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2020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план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ПКМ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2019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факт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план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ПКМ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2020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МИ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5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11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ИА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rebuchet MS" panose="020B0603020202020204" pitchFamily="34" charset="0"/>
                        </a:rPr>
                        <a:t>4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7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11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ФФМЕН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6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7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rebuchet MS" panose="020B0603020202020204" pitchFamily="34" charset="0"/>
                        </a:rPr>
                        <a:t>36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25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39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АТИ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3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err="1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Филол</a:t>
                      </a: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.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4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ИИИТ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ИБХТН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0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rebuchet MS" panose="020B0603020202020204" pitchFamily="34" charset="0"/>
                        </a:rPr>
                        <a:t>0</a:t>
                      </a: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500" b="1" dirty="0"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ВСЕГО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24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13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11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28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49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/>
                        </a:rPr>
                        <a:t>54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/>
                      </a:endParaRP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70707" y="188118"/>
            <a:ext cx="556212" cy="447618"/>
          </a:xfrm>
          <a:prstGeom prst="rect">
            <a:avLst/>
          </a:prstGeom>
        </p:spPr>
      </p:pic>
      <p:sp>
        <p:nvSpPr>
          <p:cNvPr id="15" name="Заголовок 1"/>
          <p:cNvSpPr>
            <a:spLocks noChangeArrowheads="1"/>
          </p:cNvSpPr>
          <p:nvPr/>
        </p:nvSpPr>
        <p:spPr bwMode="auto">
          <a:xfrm>
            <a:off x="1711193" y="56161"/>
            <a:ext cx="7625740" cy="5999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rIns="0" anchor="ctr"/>
          <a:lstStyle/>
          <a:p>
            <a:r>
              <a:rPr lang="ru-RU" b="1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РЕЗУЛЬТАТЫ ИНТЕЛЛЕКТУАЛЬНОЙ ДЕЯТЕЛЬНОСТИ 2019 ГГ.</a:t>
            </a:r>
            <a:endParaRPr lang="ru-RU" dirty="0">
              <a:solidFill>
                <a:srgbClr val="4F81BD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244749" y="4612915"/>
            <a:ext cx="960558" cy="594462"/>
          </a:xfrm>
          <a:prstGeom prst="rect">
            <a:avLst/>
          </a:prstGeom>
        </p:spPr>
      </p:pic>
      <p:sp>
        <p:nvSpPr>
          <p:cNvPr id="1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92644" y="4859643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35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97998" y="288651"/>
            <a:ext cx="7776374" cy="634275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4F81BD"/>
                </a:solidFill>
              </a:rPr>
              <a:t>	</a:t>
            </a:r>
            <a:r>
              <a:rPr lang="ru-RU" sz="2400" b="1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ПОДГОТОВКА КАДРОВ ВЫСШЕЙ КВАЛИФИКАЦИИ (ГРАЖДАНЕ РФ)</a:t>
            </a:r>
            <a:r>
              <a:rPr lang="ru-RU" sz="240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 </a:t>
            </a:r>
            <a:endParaRPr lang="ru-RU" altLang="ru-RU" sz="2400" dirty="0">
              <a:solidFill>
                <a:srgbClr val="4F81BD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30894858"/>
              </p:ext>
            </p:extLst>
          </p:nvPr>
        </p:nvGraphicFramePr>
        <p:xfrm>
          <a:off x="572493" y="1105597"/>
          <a:ext cx="6726803" cy="3872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56512414"/>
              </p:ext>
            </p:extLst>
          </p:nvPr>
        </p:nvGraphicFramePr>
        <p:xfrm>
          <a:off x="5020444" y="859545"/>
          <a:ext cx="3862299" cy="266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5350212" y="1105597"/>
            <a:ext cx="408563" cy="655109"/>
          </a:xfrm>
          <a:custGeom>
            <a:avLst/>
            <a:gdLst>
              <a:gd name="connsiteX0" fmla="*/ 0 w 369651"/>
              <a:gd name="connsiteY0" fmla="*/ 0 h 509194"/>
              <a:gd name="connsiteX1" fmla="*/ 369651 w 369651"/>
              <a:gd name="connsiteY1" fmla="*/ 0 h 509194"/>
              <a:gd name="connsiteX2" fmla="*/ 369651 w 369651"/>
              <a:gd name="connsiteY2" fmla="*/ 509194 h 509194"/>
              <a:gd name="connsiteX3" fmla="*/ 0 w 369651"/>
              <a:gd name="connsiteY3" fmla="*/ 509194 h 509194"/>
              <a:gd name="connsiteX4" fmla="*/ 0 w 369651"/>
              <a:gd name="connsiteY4" fmla="*/ 0 h 509194"/>
              <a:gd name="connsiteX0-1" fmla="*/ 0 w 369651"/>
              <a:gd name="connsiteY0-2" fmla="*/ 0 h 509194"/>
              <a:gd name="connsiteX1-3" fmla="*/ 369651 w 369651"/>
              <a:gd name="connsiteY1-4" fmla="*/ 0 h 509194"/>
              <a:gd name="connsiteX2-5" fmla="*/ 369651 w 369651"/>
              <a:gd name="connsiteY2-6" fmla="*/ 353552 h 509194"/>
              <a:gd name="connsiteX3-7" fmla="*/ 0 w 369651"/>
              <a:gd name="connsiteY3-8" fmla="*/ 509194 h 509194"/>
              <a:gd name="connsiteX4-9" fmla="*/ 0 w 369651"/>
              <a:gd name="connsiteY4-10" fmla="*/ 0 h 509194"/>
              <a:gd name="connsiteX0-11" fmla="*/ 0 w 369651"/>
              <a:gd name="connsiteY0-12" fmla="*/ 0 h 509194"/>
              <a:gd name="connsiteX1-13" fmla="*/ 369651 w 369651"/>
              <a:gd name="connsiteY1-14" fmla="*/ 0 h 509194"/>
              <a:gd name="connsiteX2-15" fmla="*/ 330741 w 369651"/>
              <a:gd name="connsiteY2-16" fmla="*/ 324369 h 509194"/>
              <a:gd name="connsiteX3-17" fmla="*/ 0 w 369651"/>
              <a:gd name="connsiteY3-18" fmla="*/ 509194 h 509194"/>
              <a:gd name="connsiteX4-19" fmla="*/ 0 w 369651"/>
              <a:gd name="connsiteY4-20" fmla="*/ 0 h 509194"/>
              <a:gd name="connsiteX0-21" fmla="*/ 0 w 369652"/>
              <a:gd name="connsiteY0-22" fmla="*/ 0 h 509194"/>
              <a:gd name="connsiteX1-23" fmla="*/ 369651 w 369652"/>
              <a:gd name="connsiteY1-24" fmla="*/ 0 h 509194"/>
              <a:gd name="connsiteX2-25" fmla="*/ 369652 w 369652"/>
              <a:gd name="connsiteY2-26" fmla="*/ 227092 h 509194"/>
              <a:gd name="connsiteX3-27" fmla="*/ 0 w 369652"/>
              <a:gd name="connsiteY3-28" fmla="*/ 509194 h 509194"/>
              <a:gd name="connsiteX4-29" fmla="*/ 0 w 369652"/>
              <a:gd name="connsiteY4-30" fmla="*/ 0 h 509194"/>
              <a:gd name="connsiteX0-31" fmla="*/ 38911 w 408563"/>
              <a:gd name="connsiteY0-32" fmla="*/ 0 h 655109"/>
              <a:gd name="connsiteX1-33" fmla="*/ 408562 w 408563"/>
              <a:gd name="connsiteY1-34" fmla="*/ 0 h 655109"/>
              <a:gd name="connsiteX2-35" fmla="*/ 408563 w 408563"/>
              <a:gd name="connsiteY2-36" fmla="*/ 227092 h 655109"/>
              <a:gd name="connsiteX3-37" fmla="*/ 0 w 408563"/>
              <a:gd name="connsiteY3-38" fmla="*/ 655109 h 655109"/>
              <a:gd name="connsiteX4-39" fmla="*/ 38911 w 408563"/>
              <a:gd name="connsiteY4-40" fmla="*/ 0 h 6551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8563" h="655109">
                <a:moveTo>
                  <a:pt x="38911" y="0"/>
                </a:moveTo>
                <a:lnTo>
                  <a:pt x="408562" y="0"/>
                </a:lnTo>
                <a:cubicBezTo>
                  <a:pt x="408562" y="75697"/>
                  <a:pt x="408563" y="151395"/>
                  <a:pt x="408563" y="227092"/>
                </a:cubicBezTo>
                <a:lnTo>
                  <a:pt x="0" y="655109"/>
                </a:lnTo>
                <a:lnTo>
                  <a:pt x="38911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3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36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00164226"/>
              </p:ext>
            </p:extLst>
          </p:nvPr>
        </p:nvGraphicFramePr>
        <p:xfrm>
          <a:off x="766033" y="993912"/>
          <a:ext cx="6628680" cy="389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21691610"/>
              </p:ext>
            </p:extLst>
          </p:nvPr>
        </p:nvGraphicFramePr>
        <p:xfrm>
          <a:off x="5033176" y="1098441"/>
          <a:ext cx="3684189" cy="243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sp>
        <p:nvSpPr>
          <p:cNvPr id="13" name="Заголовок 1"/>
          <p:cNvSpPr txBox="1"/>
          <p:nvPr/>
        </p:nvSpPr>
        <p:spPr bwMode="auto">
          <a:xfrm>
            <a:off x="1144989" y="359637"/>
            <a:ext cx="7776374" cy="634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9144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3716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18288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2860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l" defTabSz="914400"/>
            <a:r>
              <a:rPr lang="ru-RU" sz="2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	ПОДГОТОВКА КАДРОВ ВЫСШЕЙ КВАЛИФИКАЦИИ (ИНОСТРАННЫЕ ГРАЖДАНЕ)</a:t>
            </a:r>
            <a:r>
              <a:rPr lang="ru-RU" sz="2400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 </a:t>
            </a:r>
            <a:endParaRPr lang="ru-RU" altLang="ru-RU" sz="2400" kern="0" dirty="0">
              <a:solidFill>
                <a:srgbClr val="4F81BD"/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6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37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914417" y="993912"/>
            <a:ext cx="291830" cy="449895"/>
          </a:xfrm>
          <a:custGeom>
            <a:avLst/>
            <a:gdLst>
              <a:gd name="connsiteX0" fmla="*/ 0 w 291830"/>
              <a:gd name="connsiteY0" fmla="*/ 0 h 465237"/>
              <a:gd name="connsiteX1" fmla="*/ 291830 w 291830"/>
              <a:gd name="connsiteY1" fmla="*/ 0 h 465237"/>
              <a:gd name="connsiteX2" fmla="*/ 291830 w 291830"/>
              <a:gd name="connsiteY2" fmla="*/ 465237 h 465237"/>
              <a:gd name="connsiteX3" fmla="*/ 0 w 291830"/>
              <a:gd name="connsiteY3" fmla="*/ 465237 h 465237"/>
              <a:gd name="connsiteX4" fmla="*/ 0 w 291830"/>
              <a:gd name="connsiteY4" fmla="*/ 0 h 465237"/>
              <a:gd name="connsiteX0-1" fmla="*/ 0 w 291830"/>
              <a:gd name="connsiteY0-2" fmla="*/ 0 h 465237"/>
              <a:gd name="connsiteX1-3" fmla="*/ 291830 w 291830"/>
              <a:gd name="connsiteY1-4" fmla="*/ 0 h 465237"/>
              <a:gd name="connsiteX2-5" fmla="*/ 288761 w 291830"/>
              <a:gd name="connsiteY2-6" fmla="*/ 391594 h 465237"/>
              <a:gd name="connsiteX3-7" fmla="*/ 0 w 291830"/>
              <a:gd name="connsiteY3-8" fmla="*/ 465237 h 465237"/>
              <a:gd name="connsiteX4-9" fmla="*/ 0 w 291830"/>
              <a:gd name="connsiteY4-10" fmla="*/ 0 h 465237"/>
              <a:gd name="connsiteX0-11" fmla="*/ 0 w 291830"/>
              <a:gd name="connsiteY0-12" fmla="*/ 0 h 465237"/>
              <a:gd name="connsiteX1-13" fmla="*/ 291830 w 291830"/>
              <a:gd name="connsiteY1-14" fmla="*/ 0 h 465237"/>
              <a:gd name="connsiteX2-15" fmla="*/ 288761 w 291830"/>
              <a:gd name="connsiteY2-16" fmla="*/ 391594 h 465237"/>
              <a:gd name="connsiteX3-17" fmla="*/ 0 w 291830"/>
              <a:gd name="connsiteY3-18" fmla="*/ 465237 h 465237"/>
              <a:gd name="connsiteX4-19" fmla="*/ 0 w 291830"/>
              <a:gd name="connsiteY4-20" fmla="*/ 0 h 465237"/>
              <a:gd name="connsiteX0-21" fmla="*/ 0 w 291830"/>
              <a:gd name="connsiteY0-22" fmla="*/ 0 h 449895"/>
              <a:gd name="connsiteX1-23" fmla="*/ 291830 w 291830"/>
              <a:gd name="connsiteY1-24" fmla="*/ 0 h 449895"/>
              <a:gd name="connsiteX2-25" fmla="*/ 288761 w 291830"/>
              <a:gd name="connsiteY2-26" fmla="*/ 391594 h 449895"/>
              <a:gd name="connsiteX3-27" fmla="*/ 0 w 291830"/>
              <a:gd name="connsiteY3-28" fmla="*/ 449895 h 449895"/>
              <a:gd name="connsiteX4-29" fmla="*/ 0 w 291830"/>
              <a:gd name="connsiteY4-30" fmla="*/ 0 h 4498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1830" h="449895">
                <a:moveTo>
                  <a:pt x="0" y="0"/>
                </a:moveTo>
                <a:lnTo>
                  <a:pt x="291830" y="0"/>
                </a:lnTo>
                <a:lnTo>
                  <a:pt x="288761" y="391594"/>
                </a:lnTo>
                <a:cubicBezTo>
                  <a:pt x="177165" y="391595"/>
                  <a:pt x="96254" y="425347"/>
                  <a:pt x="0" y="4498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532820"/>
              </p:ext>
            </p:extLst>
          </p:nvPr>
        </p:nvGraphicFramePr>
        <p:xfrm>
          <a:off x="768536" y="1140954"/>
          <a:ext cx="7676218" cy="3605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4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0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rebuchet MS" panose="020B0603020202020204" pitchFamily="34" charset="0"/>
                        </a:rPr>
                        <a:t>Наиболее востребованные: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0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31</a:t>
                      </a:r>
                      <a:r>
                        <a:rPr lang="ru-RU" sz="1600" b="1" dirty="0" smtClean="0">
                          <a:latin typeface="Trebuchet MS" panose="020B0603020202020204" pitchFamily="34" charset="0"/>
                        </a:rPr>
                        <a:t>.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06</a:t>
                      </a:r>
                      <a:r>
                        <a:rPr lang="ru-RU" sz="1600" b="1" dirty="0" smtClean="0">
                          <a:latin typeface="Trebuchet MS" panose="020B0603020202020204" pitchFamily="34" charset="0"/>
                        </a:rPr>
                        <a:t>.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01</a:t>
                      </a:r>
                      <a:endParaRPr lang="ru-RU" sz="16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latin typeface="Trebuchet MS" panose="020B0603020202020204" pitchFamily="34" charset="0"/>
                        </a:rPr>
                        <a:t>Клиническая медицина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0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rebuchet MS" panose="020B0603020202020204" pitchFamily="34" charset="0"/>
                        </a:rPr>
                        <a:t>38.06.01</a:t>
                      </a:r>
                      <a:endParaRPr lang="ru-RU" sz="16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rebuchet MS" panose="020B0603020202020204" pitchFamily="34" charset="0"/>
                        </a:rPr>
                        <a:t>Экономика</a:t>
                      </a:r>
                      <a:endParaRPr lang="ru-RU" sz="16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0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rebuchet MS" panose="020B0603020202020204" pitchFamily="34" charset="0"/>
                        </a:rPr>
                        <a:t>40.06.01</a:t>
                      </a:r>
                      <a:endParaRPr lang="ru-RU" sz="16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latin typeface="Trebuchet MS" panose="020B0603020202020204" pitchFamily="34" charset="0"/>
                        </a:rPr>
                        <a:t>Юриспруденция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0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rebuchet MS" panose="020B0603020202020204" pitchFamily="34" charset="0"/>
                        </a:rPr>
                        <a:t>46.06.01</a:t>
                      </a:r>
                      <a:endParaRPr lang="ru-RU" sz="16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latin typeface="Trebuchet MS" panose="020B0603020202020204" pitchFamily="34" charset="0"/>
                        </a:rPr>
                        <a:t>Исторические науки и археология</a:t>
                      </a:r>
                      <a:endParaRPr lang="ru-RU" sz="16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0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rebuchet MS" panose="020B0603020202020204" pitchFamily="34" charset="0"/>
                        </a:rPr>
                        <a:t>41.06.01</a:t>
                      </a:r>
                      <a:endParaRPr lang="ru-RU" sz="16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latin typeface="Trebuchet MS" panose="020B0603020202020204" pitchFamily="34" charset="0"/>
                        </a:rPr>
                        <a:t>Политические науки и регионоведение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0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rebuchet MS" panose="020B0603020202020204" pitchFamily="34" charset="0"/>
                        </a:rPr>
                        <a:t>45.06.01</a:t>
                      </a:r>
                      <a:endParaRPr lang="ru-RU" sz="1600" b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dirty="0" smtClean="0">
                          <a:latin typeface="Trebuchet MS" panose="020B0603020202020204" pitchFamily="34" charset="0"/>
                        </a:rPr>
                        <a:t>Языкознание и литературоведение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44989" y="341906"/>
            <a:ext cx="7844990" cy="640438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4F81BD"/>
                </a:solidFill>
              </a:rPr>
              <a:t>	</a:t>
            </a:r>
            <a:r>
              <a:rPr lang="ru-RU" sz="2400" b="1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НАИБОЛЕЕ ВОСТРЕБОВАННЫЕ НАПРАВЛЕНИЯ ПОДГОТОВКИ</a:t>
            </a:r>
            <a:endParaRPr lang="ru-RU" altLang="ru-RU" sz="2400" dirty="0">
              <a:solidFill>
                <a:srgbClr val="4F81BD"/>
              </a:solidFill>
              <a:latin typeface="Trebuchet MS" panose="020B0603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3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38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224501" y="333368"/>
            <a:ext cx="7649156" cy="652966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	</a:t>
            </a:r>
            <a:r>
              <a:rPr lang="ru-RU" sz="2000" b="1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СОВЕТЫ ПО ЗАЩИТЕ ДИССЕРТАЦИЙ НА СОИСКАНИЕ УЧЕНОЙ СТЕПЕНИ ДОКТОРА НАУК ПРИ РУДН В 2018 Г. (29 СОВЕТОВ)</a:t>
            </a:r>
            <a:endParaRPr lang="ru-RU" altLang="ru-RU" sz="2000" dirty="0">
              <a:solidFill>
                <a:srgbClr val="4F81BD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90043233"/>
              </p:ext>
            </p:extLst>
          </p:nvPr>
        </p:nvGraphicFramePr>
        <p:xfrm>
          <a:off x="675861" y="1129085"/>
          <a:ext cx="7768892" cy="372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39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4603805" y="4341412"/>
            <a:ext cx="0" cy="2076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4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141286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4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367451211"/>
              </p:ext>
            </p:extLst>
          </p:nvPr>
        </p:nvGraphicFramePr>
        <p:xfrm>
          <a:off x="513494" y="1348352"/>
          <a:ext cx="8150226" cy="361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70300" y="397880"/>
            <a:ext cx="73450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ru-RU" altLang="ru-RU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Динамика цитируемости </a:t>
            </a:r>
            <a:r>
              <a:rPr lang="en-US" altLang="ru-RU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Web of Science (5 </a:t>
            </a:r>
            <a:r>
              <a:rPr lang="ru-RU" altLang="ru-RU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лет) </a:t>
            </a:r>
            <a:endParaRPr lang="en-US" altLang="ru-RU" sz="2400" b="1" dirty="0">
              <a:solidFill>
                <a:srgbClr val="4F81BD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570301" y="104167"/>
            <a:ext cx="6848429" cy="850496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ЗАЩИТА ДИССЕРТАЦИОННЫХ РАБОТ В 2019 Г. (01.01.2019г – 01.09.2019г.)</a:t>
            </a:r>
            <a:endParaRPr lang="ru-RU" altLang="ru-RU" sz="2000" dirty="0">
              <a:solidFill>
                <a:srgbClr val="4F81BD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56973088"/>
              </p:ext>
            </p:extLst>
          </p:nvPr>
        </p:nvGraphicFramePr>
        <p:xfrm>
          <a:off x="317752" y="948607"/>
          <a:ext cx="4843435" cy="3469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Заголовок 1"/>
          <p:cNvSpPr txBox="1"/>
          <p:nvPr/>
        </p:nvSpPr>
        <p:spPr bwMode="auto">
          <a:xfrm>
            <a:off x="5119166" y="373334"/>
            <a:ext cx="3891515" cy="29764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9144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3716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18288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2860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defTabSz="914400"/>
            <a:r>
              <a:rPr lang="ru-RU" altLang="ru-RU" sz="1600" b="1" kern="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5 ДИССЕРТАЦИОННЫХ РАБОТ НА  ИНОСТРАННОМ ЯЗЫКЕ:</a:t>
            </a:r>
          </a:p>
          <a:p>
            <a:pPr defTabSz="914400"/>
            <a:endParaRPr lang="ru-RU" altLang="ru-RU" sz="1600" b="1" kern="0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algn="l" defTabSz="914400"/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2 – соискание ученой степени </a:t>
            </a:r>
            <a:r>
              <a:rPr lang="ru-RU" altLang="ru-RU" sz="1400" b="1" kern="0" dirty="0" err="1" smtClean="0">
                <a:solidFill>
                  <a:srgbClr val="4F81BD"/>
                </a:solidFill>
                <a:latin typeface="Trebuchet MS" panose="020B0603020202020204" pitchFamily="34" charset="0"/>
              </a:rPr>
              <a:t>к.и.н</a:t>
            </a:r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.</a:t>
            </a:r>
          </a:p>
          <a:p>
            <a:pPr algn="l" defTabSz="914400"/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2</a:t>
            </a:r>
            <a:r>
              <a:rPr lang="ru-RU" altLang="ru-RU" sz="1400" b="1" kern="0" dirty="0">
                <a:solidFill>
                  <a:srgbClr val="4F81BD"/>
                </a:solidFill>
                <a:latin typeface="Trebuchet MS" panose="020B0603020202020204" pitchFamily="34" charset="0"/>
              </a:rPr>
              <a:t> – </a:t>
            </a:r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соискание </a:t>
            </a:r>
            <a:r>
              <a:rPr lang="ru-RU" altLang="ru-RU" sz="1400" b="1" kern="0" dirty="0">
                <a:solidFill>
                  <a:srgbClr val="4F81BD"/>
                </a:solidFill>
                <a:latin typeface="Trebuchet MS" panose="020B0603020202020204" pitchFamily="34" charset="0"/>
              </a:rPr>
              <a:t>ученой степени </a:t>
            </a:r>
            <a:r>
              <a:rPr lang="ru-RU" altLang="ru-RU" sz="1400" b="1" kern="0" dirty="0" err="1" smtClean="0">
                <a:solidFill>
                  <a:srgbClr val="4F81BD"/>
                </a:solidFill>
                <a:latin typeface="Trebuchet MS" panose="020B0603020202020204" pitchFamily="34" charset="0"/>
              </a:rPr>
              <a:t>к.ю.н</a:t>
            </a:r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.</a:t>
            </a:r>
          </a:p>
          <a:p>
            <a:pPr algn="l" defTabSz="914400"/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1 </a:t>
            </a:r>
            <a:r>
              <a:rPr lang="ru-RU" altLang="ru-RU" sz="1400" b="1" kern="0" dirty="0">
                <a:solidFill>
                  <a:srgbClr val="4F81BD"/>
                </a:solidFill>
                <a:latin typeface="Trebuchet MS" panose="020B0603020202020204" pitchFamily="34" charset="0"/>
              </a:rPr>
              <a:t>–</a:t>
            </a:r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1400" b="1" kern="0" dirty="0">
                <a:solidFill>
                  <a:srgbClr val="4F81BD"/>
                </a:solidFill>
                <a:latin typeface="Trebuchet MS" panose="020B0603020202020204" pitchFamily="34" charset="0"/>
              </a:rPr>
              <a:t>соискание ученой степени </a:t>
            </a:r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к.ф.н.</a:t>
            </a:r>
            <a:endParaRPr lang="ru-RU" altLang="ru-RU" sz="1400" b="1" kern="0" dirty="0">
              <a:solidFill>
                <a:srgbClr val="4F81BD"/>
              </a:solidFill>
              <a:latin typeface="Trebuchet MS" panose="020B0603020202020204" pitchFamily="34" charset="0"/>
            </a:endParaRPr>
          </a:p>
          <a:p>
            <a:pPr algn="l" defTabSz="914400"/>
            <a:endParaRPr lang="ru-RU" altLang="ru-RU" sz="1800" b="1" kern="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l" defTabSz="914400"/>
            <a:endParaRPr lang="ru-RU" altLang="ru-RU" sz="1800" kern="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Заголовок 1"/>
          <p:cNvSpPr txBox="1"/>
          <p:nvPr/>
        </p:nvSpPr>
        <p:spPr bwMode="auto">
          <a:xfrm>
            <a:off x="5165771" y="2734047"/>
            <a:ext cx="3891515" cy="19073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9144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3716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18288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2860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defTabSz="914400"/>
            <a:r>
              <a:rPr lang="ru-RU" altLang="ru-RU" sz="1600" b="1" kern="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11 ДИССЕРТАЦИОННЫХ РАБОТ В </a:t>
            </a:r>
          </a:p>
          <a:p>
            <a:pPr defTabSz="914400"/>
            <a:r>
              <a:rPr lang="ru-RU" altLang="ru-RU" sz="1600" b="1" kern="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ПДС РУДН:</a:t>
            </a:r>
          </a:p>
          <a:p>
            <a:pPr defTabSz="914400"/>
            <a:endParaRPr lang="ru-RU" altLang="ru-RU" sz="1600" b="1" kern="0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algn="l" defTabSz="914400"/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3 – соискание ученой степени к.фарм.н.</a:t>
            </a:r>
          </a:p>
          <a:p>
            <a:pPr algn="l" defTabSz="914400"/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3 </a:t>
            </a:r>
            <a:r>
              <a:rPr lang="ru-RU" altLang="ru-RU" sz="1400" b="1" kern="0" dirty="0">
                <a:solidFill>
                  <a:srgbClr val="4F81BD"/>
                </a:solidFill>
                <a:latin typeface="Trebuchet MS" panose="020B0603020202020204" pitchFamily="34" charset="0"/>
              </a:rPr>
              <a:t>– </a:t>
            </a:r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соискание </a:t>
            </a:r>
            <a:r>
              <a:rPr lang="ru-RU" altLang="ru-RU" sz="1400" b="1" kern="0" dirty="0">
                <a:solidFill>
                  <a:srgbClr val="4F81BD"/>
                </a:solidFill>
                <a:latin typeface="Trebuchet MS" panose="020B0603020202020204" pitchFamily="34" charset="0"/>
              </a:rPr>
              <a:t>ученой степени </a:t>
            </a:r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к.ф.н.</a:t>
            </a:r>
          </a:p>
          <a:p>
            <a:pPr algn="l" defTabSz="914400"/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2 </a:t>
            </a:r>
            <a:r>
              <a:rPr lang="ru-RU" altLang="ru-RU" sz="1400" b="1" kern="0" dirty="0">
                <a:solidFill>
                  <a:srgbClr val="4F81BD"/>
                </a:solidFill>
                <a:latin typeface="Trebuchet MS" panose="020B0603020202020204" pitchFamily="34" charset="0"/>
              </a:rPr>
              <a:t>–</a:t>
            </a:r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1400" b="1" kern="0" dirty="0">
                <a:solidFill>
                  <a:srgbClr val="4F81BD"/>
                </a:solidFill>
                <a:latin typeface="Trebuchet MS" panose="020B0603020202020204" pitchFamily="34" charset="0"/>
              </a:rPr>
              <a:t>соискание ученой степени </a:t>
            </a:r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к.м.н.</a:t>
            </a:r>
          </a:p>
          <a:p>
            <a:pPr algn="l" defTabSz="914400"/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1 – соискание ученой степени к.б.н.</a:t>
            </a:r>
          </a:p>
          <a:p>
            <a:pPr algn="l" defTabSz="914400"/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1 – соискание ученой степени </a:t>
            </a:r>
            <a:r>
              <a:rPr lang="ru-RU" altLang="ru-RU" sz="1400" b="1" kern="0" dirty="0" err="1" smtClean="0">
                <a:solidFill>
                  <a:srgbClr val="4F81BD"/>
                </a:solidFill>
                <a:latin typeface="Trebuchet MS" panose="020B0603020202020204" pitchFamily="34" charset="0"/>
              </a:rPr>
              <a:t>д.фарм.н</a:t>
            </a:r>
            <a:endParaRPr lang="ru-RU" altLang="ru-RU" sz="1400" b="1" kern="0" dirty="0" smtClean="0">
              <a:solidFill>
                <a:srgbClr val="4F81BD"/>
              </a:solidFill>
              <a:latin typeface="Trebuchet MS" panose="020B0603020202020204" pitchFamily="34" charset="0"/>
            </a:endParaRPr>
          </a:p>
          <a:p>
            <a:pPr algn="l" defTabSz="914400"/>
            <a:r>
              <a:rPr lang="ru-RU" altLang="ru-RU" sz="1400" b="1" kern="0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1 – соискание ученой степени д.м.н.</a:t>
            </a:r>
            <a:endParaRPr lang="ru-RU" altLang="ru-RU" sz="1400" b="1" kern="0" dirty="0">
              <a:solidFill>
                <a:srgbClr val="4F81BD"/>
              </a:solidFill>
              <a:latin typeface="Trebuchet MS" panose="020B0603020202020204" pitchFamily="34" charset="0"/>
            </a:endParaRPr>
          </a:p>
          <a:p>
            <a:pPr algn="l" defTabSz="914400"/>
            <a:endParaRPr lang="ru-RU" altLang="ru-RU" sz="1400" b="1" kern="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l" defTabSz="914400"/>
            <a:endParaRPr lang="ru-RU" altLang="ru-RU" sz="1400" kern="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sp>
        <p:nvSpPr>
          <p:cNvPr id="14" name="Заголовок 1"/>
          <p:cNvSpPr txBox="1"/>
          <p:nvPr/>
        </p:nvSpPr>
        <p:spPr bwMode="auto">
          <a:xfrm>
            <a:off x="2082188" y="1979323"/>
            <a:ext cx="1694681" cy="14316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9144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3716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18288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2860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l" defTabSz="914400"/>
            <a:r>
              <a:rPr lang="ru-RU" altLang="ru-RU" sz="2000" b="1" kern="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Всего 244</a:t>
            </a:r>
            <a:endParaRPr lang="ru-RU" altLang="ru-RU" sz="2000" b="1" kern="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l" defTabSz="914400"/>
            <a:endParaRPr lang="ru-RU" altLang="ru-RU" sz="1800" kern="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6" name="Заголовок 1"/>
          <p:cNvSpPr txBox="1"/>
          <p:nvPr/>
        </p:nvSpPr>
        <p:spPr bwMode="auto">
          <a:xfrm>
            <a:off x="2331218" y="3410956"/>
            <a:ext cx="775091" cy="527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9144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3716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18288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2860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defTabSz="914400"/>
            <a:r>
              <a:rPr lang="ru-RU" altLang="ru-RU" sz="2000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214 </a:t>
            </a:r>
          </a:p>
          <a:p>
            <a:pPr defTabSz="914400"/>
            <a:r>
              <a:rPr lang="ru-RU" altLang="ru-RU" sz="2000" b="1" kern="0" dirty="0" smtClean="0">
                <a:solidFill>
                  <a:schemeClr val="bg1"/>
                </a:solidFill>
              </a:rPr>
              <a:t> </a:t>
            </a:r>
            <a:endParaRPr lang="ru-RU" altLang="ru-RU" sz="1800" kern="0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/>
          <p:nvPr/>
        </p:nvSpPr>
        <p:spPr bwMode="auto">
          <a:xfrm>
            <a:off x="1907650" y="795421"/>
            <a:ext cx="799106" cy="14316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defRPr>
            </a:lvl1pPr>
            <a:lvl2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2pPr>
            <a:lvl3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3pPr>
            <a:lvl4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4pPr>
            <a:lvl5pPr marL="457200" indent="-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5pPr>
            <a:lvl6pPr marL="9144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6pPr>
            <a:lvl7pPr marL="13716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7pPr>
            <a:lvl8pPr marL="18288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8pPr>
            <a:lvl9pPr marL="2286000" indent="-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Calibri" panose="020F0502020204030204" pitchFamily="34" charset="0"/>
              </a:defRPr>
            </a:lvl9pPr>
          </a:lstStyle>
          <a:p>
            <a:pPr defTabSz="914400"/>
            <a:r>
              <a:rPr lang="ru-RU" altLang="ru-RU" sz="2000" b="1" kern="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30</a:t>
            </a:r>
            <a:endParaRPr lang="ru-RU" altLang="ru-RU" sz="1800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20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pPr/>
              <a:t>40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43365" y="4335647"/>
            <a:ext cx="1677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  <a:latin typeface="Trebuchet MS" panose="020B0603020202020204" pitchFamily="34" charset="0"/>
                <a:cs typeface="Times New Roman" pitchFamily="18" charset="0"/>
              </a:rPr>
              <a:t>115  защит аспирантами РУДН</a:t>
            </a:r>
            <a:endParaRPr lang="ru-RU" sz="1200" b="1" dirty="0">
              <a:solidFill>
                <a:srgbClr val="00B050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83343" y="4502871"/>
            <a:ext cx="2319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  <a:latin typeface="Trebuchet MS" panose="020B0603020202020204" pitchFamily="34" charset="0"/>
                <a:cs typeface="Times New Roman" pitchFamily="18" charset="0"/>
              </a:rPr>
              <a:t>1 защита докторантом РУДН</a:t>
            </a:r>
            <a:endParaRPr lang="ru-RU" sz="1200" b="1" dirty="0">
              <a:solidFill>
                <a:srgbClr val="0070C0"/>
              </a:solidFill>
              <a:latin typeface="Trebuchet MS" panose="020B0603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0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570301" y="307219"/>
            <a:ext cx="6385814" cy="620111"/>
          </a:xfrm>
        </p:spPr>
        <p:txBody>
          <a:bodyPr/>
          <a:lstStyle/>
          <a:p>
            <a:pPr algn="l"/>
            <a:r>
              <a:rPr lang="ru-RU" altLang="ru-RU" sz="2400" b="1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ОСНОВНЫЕ ПРОБЛЕМЫ</a:t>
            </a:r>
            <a:r>
              <a:rPr lang="ru-RU" altLang="ru-RU" sz="2000" b="1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:</a:t>
            </a:r>
            <a:endParaRPr lang="ru-RU" altLang="ru-RU" sz="2000" dirty="0">
              <a:solidFill>
                <a:srgbClr val="4F81BD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02230" y="1027855"/>
            <a:ext cx="8232381" cy="3620305"/>
            <a:chOff x="641363" y="1083117"/>
            <a:chExt cx="7586602" cy="252553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167854" y="1083117"/>
              <a:ext cx="7060111" cy="605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446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r>
                <a:rPr lang="ru-RU" sz="1400" b="1" dirty="0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Низкая </a:t>
              </a:r>
              <a:r>
                <a:rPr lang="ru-RU" sz="1400" b="1" dirty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публикационная активность Инженерной академии, АТИ, ФГСН, филологического, экологического и экономического факультетов, юридического и медицинского институтов в </a:t>
              </a:r>
              <a:r>
                <a:rPr lang="ru-RU" sz="1400" b="1" dirty="0" err="1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высокоцитируемых</a:t>
              </a:r>
              <a:r>
                <a:rPr lang="ru-RU" sz="1400" b="1" dirty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 журналах, индексируемых в БД WoS/Scopus. </a:t>
              </a:r>
            </a:p>
          </p:txBody>
        </p:sp>
        <p:pic>
          <p:nvPicPr>
            <p:cNvPr id="11" name="Рисунок 10" descr="Кнопка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41363" y="1146366"/>
              <a:ext cx="438032" cy="350245"/>
            </a:xfrm>
            <a:prstGeom prst="rect">
              <a:avLst/>
            </a:prstGeom>
          </p:spPr>
        </p:pic>
        <p:pic>
          <p:nvPicPr>
            <p:cNvPr id="19" name="Рисунок 18" descr="Микроскоп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43538" y="1827848"/>
              <a:ext cx="439063" cy="297107"/>
            </a:xfrm>
            <a:prstGeom prst="rect">
              <a:avLst/>
            </a:prstGeom>
          </p:spPr>
        </p:pic>
        <p:pic>
          <p:nvPicPr>
            <p:cNvPr id="21" name="Рисунок 20" descr="Закрытая книга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00274" y="2366710"/>
              <a:ext cx="358119" cy="230075"/>
            </a:xfrm>
            <a:prstGeom prst="rect">
              <a:avLst/>
            </a:prstGeom>
          </p:spPr>
        </p:pic>
        <p:pic>
          <p:nvPicPr>
            <p:cNvPr id="23" name="Рисунок 22" descr="Головоломка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00755" y="2866170"/>
              <a:ext cx="401603" cy="309004"/>
            </a:xfrm>
            <a:prstGeom prst="rect">
              <a:avLst/>
            </a:prstGeom>
          </p:spPr>
        </p:pic>
        <p:pic>
          <p:nvPicPr>
            <p:cNvPr id="25" name="Рисунок 24" descr="Сеть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715409" y="3327567"/>
              <a:ext cx="374520" cy="281080"/>
            </a:xfrm>
            <a:prstGeom prst="rect">
              <a:avLst/>
            </a:prstGeom>
          </p:spPr>
        </p:pic>
      </p:grpSp>
      <p:sp>
        <p:nvSpPr>
          <p:cNvPr id="20" name="Прямоугольник 19"/>
          <p:cNvSpPr/>
          <p:nvPr/>
        </p:nvSpPr>
        <p:spPr>
          <a:xfrm>
            <a:off x="1064927" y="2077793"/>
            <a:ext cx="766107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44600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Самый большой вклад по публикациям и цитированию в зарубежных БД вносит ФФМЕН (50% от общего количества публикаций, в </a:t>
            </a:r>
            <a:r>
              <a:rPr lang="ru-RU" sz="1400" b="1" dirty="0" err="1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т.ч</a:t>
            </a:r>
            <a:r>
              <a:rPr lang="ru-RU" sz="1400" b="1" dirty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. более 50% в журналах Q1).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3535" y="2701858"/>
            <a:ext cx="7661076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44600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Крайне </a:t>
            </a:r>
            <a:r>
              <a:rPr lang="ru-RU" sz="1400" b="1" dirty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недостаточное внимание руководителей ОУП к обеспечению финансирования НИР/НИОКР, что не соответствует необходимому уровню РУДН как исследовательского Университета.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73535" y="3536141"/>
            <a:ext cx="766107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44600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Самый большой вклад по финансированию НИР за счет грантов в 2019 г. вносит </a:t>
            </a:r>
            <a:r>
              <a:rPr lang="ru-RU" sz="1400" b="1" dirty="0" err="1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ФФМиЕН</a:t>
            </a:r>
            <a:r>
              <a:rPr lang="ru-RU" sz="1400" b="1" dirty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(39,9%), а по хоздоговорам – ЦУОП экономического факультета (30,2%)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64926" y="4200106"/>
            <a:ext cx="766107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44600" eaLnBrk="1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Низкий </a:t>
            </a:r>
            <a:r>
              <a:rPr lang="ru-RU" sz="1400" b="1" dirty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уровень внешнего финансирования научной деятельности инновационных структур РУДН: инженерной академии, ЦКП (НОЦ), ИБХТН, ЦКП ФХИ.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30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41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71550" y="362059"/>
            <a:ext cx="7627595" cy="531416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solidFill>
                  <a:srgbClr val="0070C0"/>
                </a:solidFill>
              </a:rPr>
              <a:t>	</a:t>
            </a:r>
            <a:r>
              <a:rPr lang="ru-RU" altLang="ru-RU" sz="2400" b="1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ЦЕЛЬ: ПОВЫШЕНИЕ МЕЖДУНАРОДНОЙ КОНКУРЕНТОСПОСОБНОСТИ</a:t>
            </a:r>
            <a:endParaRPr lang="ru-RU" altLang="ru-RU" sz="2400" dirty="0">
              <a:solidFill>
                <a:srgbClr val="4F81BD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24448" y="1312805"/>
            <a:ext cx="8292917" cy="3140859"/>
            <a:chOff x="647374" y="890054"/>
            <a:chExt cx="7610780" cy="115576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149730" y="890054"/>
              <a:ext cx="7108424" cy="1155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446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r>
                <a:rPr lang="ru-RU" sz="1400" b="1" dirty="0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Целевая поддержка направлений, обеспечивающих лидирующие позиции РУДН на международном уровне по междисциплинарным исследованиям в следующих областях: математика, химия, медицина и </a:t>
              </a:r>
              <a:r>
                <a:rPr lang="ru-RU" sz="1400" b="1" dirty="0" err="1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социо</a:t>
              </a:r>
              <a:r>
                <a:rPr lang="ru-RU" sz="1400" b="1" dirty="0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-гуманитарная компаративистика, в том числе завершающихся созданием и защитой результатов интеллектуальной деятельности, публикаций результатов исследований в высокорейтинговых журналах, что позволит повысить цитирование статей. </a:t>
              </a:r>
            </a:p>
            <a:p>
              <a:pPr algn="just" defTabSz="12446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endParaRPr lang="ru-RU" sz="14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algn="just" defTabSz="12446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r>
                <a:rPr lang="ru-RU" sz="1400" b="1" dirty="0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Расширение направлений НИОКР в соответствии с потребностями рынка экономики России, ее регионов и международного рынка наукоемких технологий.</a:t>
              </a:r>
            </a:p>
            <a:p>
              <a:pPr algn="just" defTabSz="12446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endParaRPr lang="ru-RU" sz="1600" b="1" dirty="0" smtClean="0">
                <a:solidFill>
                  <a:srgbClr val="4F81BD"/>
                </a:solidFill>
                <a:latin typeface="+mn-lt"/>
                <a:cs typeface="Arial" panose="020B0604020202020204" pitchFamily="34" charset="0"/>
              </a:endParaRPr>
            </a:p>
            <a:p>
              <a:pPr algn="just" defTabSz="12446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r>
                <a:rPr lang="ru-RU" sz="1600" b="1" dirty="0" smtClean="0">
                  <a:solidFill>
                    <a:srgbClr val="4F81BD"/>
                  </a:solidFill>
                  <a:latin typeface="+mn-lt"/>
                  <a:cs typeface="Arial" panose="020B0604020202020204" pitchFamily="34" charset="0"/>
                </a:rPr>
                <a:t>Совершенствование механизмов и инструментов поддержки международно-ориентированных исследований, направленных на решение комплексных научно-технических задач, в том числе по тематике стран приема.</a:t>
              </a:r>
              <a:endParaRPr lang="ru-RU" sz="1600" b="1" dirty="0">
                <a:solidFill>
                  <a:srgbClr val="4F81BD"/>
                </a:solidFill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6" name="Рисунок 25" descr="Кнопка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47374" y="955838"/>
              <a:ext cx="412262" cy="178591"/>
            </a:xfrm>
            <a:prstGeom prst="rect">
              <a:avLst/>
            </a:prstGeom>
          </p:spPr>
        </p:pic>
        <p:pic>
          <p:nvPicPr>
            <p:cNvPr id="27" name="Рисунок 26" descr="Собр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15838" y="1474026"/>
              <a:ext cx="330104" cy="165004"/>
            </a:xfrm>
            <a:prstGeom prst="rect">
              <a:avLst/>
            </a:prstGeom>
          </p:spPr>
        </p:pic>
        <p:pic>
          <p:nvPicPr>
            <p:cNvPr id="28" name="Рисунок 27" descr="Лупа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30433" y="1828448"/>
              <a:ext cx="360202" cy="135105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6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42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1829" y="945437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rebuchet MS" panose="020B0603020202020204" pitchFamily="34" charset="0"/>
                <a:cs typeface="Times New Roman" pitchFamily="18" charset="0"/>
              </a:rPr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12541" y="1256762"/>
            <a:ext cx="8121859" cy="3841052"/>
            <a:chOff x="604199" y="2977163"/>
            <a:chExt cx="7715898" cy="33850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26506" y="2977163"/>
              <a:ext cx="7193591" cy="3385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446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r>
                <a:rPr lang="ru-RU" sz="1400" b="1" dirty="0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Развитие научной инфраструктуры, в </a:t>
              </a:r>
              <a:r>
                <a:rPr lang="ru-RU" sz="1400" b="1" dirty="0" err="1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т.ч</a:t>
              </a:r>
              <a:r>
                <a:rPr lang="ru-RU" sz="1400" b="1" dirty="0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. научных лабораторий и центров по приоритетным научным направлениям, в целях повышения результативности НИР/ НИОКР.</a:t>
              </a:r>
            </a:p>
            <a:p>
              <a:pPr algn="just" defTabSz="12446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endParaRPr lang="en-US" sz="14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algn="just" defTabSz="12446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r>
                <a:rPr lang="ru-RU" sz="1400" b="1" dirty="0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Целевая поддержка научно-исследовательской работы молодых ученых, аспирантов и студентов, в том числе через систему </a:t>
              </a:r>
              <a:r>
                <a:rPr lang="ru-RU" sz="1400" b="1" dirty="0" err="1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постдоков</a:t>
              </a:r>
              <a:r>
                <a:rPr lang="ru-RU" sz="1400" b="1" dirty="0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, аспирантуры полного дня. </a:t>
              </a:r>
            </a:p>
            <a:p>
              <a:pPr algn="just" defTabSz="12446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endParaRPr lang="en-US" sz="14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algn="just" defTabSz="12446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r>
                <a:rPr lang="ru-RU" sz="1400" b="1" dirty="0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Обеспечение качества экспертизы подготовки диссертационных исследований, в том числе на международном уровне, в Советах РУДН по защитам на соискание ученой степени кандидата и доктора наук с целью повышения академической репутации Университета.</a:t>
              </a:r>
              <a:endParaRPr lang="en-US" sz="14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algn="just" defTabSz="12446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endParaRPr lang="en-US" sz="1400" b="1" dirty="0" smtClean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algn="just" defTabSz="1244600" eaLnBrk="1" hangingPunct="1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None/>
                <a:defRPr/>
              </a:pPr>
              <a:r>
                <a:rPr lang="ru-RU" sz="1400" b="1" dirty="0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Повышение результативности сотрудничества с международным академическим сообществом, в </a:t>
              </a:r>
              <a:r>
                <a:rPr lang="ru-RU" sz="1400" b="1" dirty="0" err="1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т.ч</a:t>
              </a:r>
              <a:r>
                <a:rPr lang="ru-RU" sz="1400" b="1" dirty="0" smtClean="0">
                  <a:solidFill>
                    <a:srgbClr val="4F81BD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. участие в совместных международных проектах, в престижных международных научно-технических мероприятиях, осуществление международной экспертизы научных проектов РУДН.</a:t>
              </a:r>
              <a:endParaRPr lang="ru-RU" sz="1400" b="1" dirty="0">
                <a:solidFill>
                  <a:srgbClr val="4F81BD"/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Рисунок 21" descr="Кнопка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04199" y="2983767"/>
              <a:ext cx="438083" cy="386201"/>
            </a:xfrm>
            <a:prstGeom prst="rect">
              <a:avLst/>
            </a:prstGeom>
          </p:spPr>
        </p:pic>
        <p:pic>
          <p:nvPicPr>
            <p:cNvPr id="4" name="Рисунок 3" descr="Солнечная система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44977" y="4689347"/>
              <a:ext cx="399307" cy="399307"/>
            </a:xfrm>
            <a:prstGeom prst="rect">
              <a:avLst/>
            </a:prstGeom>
          </p:spPr>
        </p:pic>
        <p:pic>
          <p:nvPicPr>
            <p:cNvPr id="29" name="Рисунок 28" descr="Бумажник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37408" y="5676117"/>
              <a:ext cx="404874" cy="404875"/>
            </a:xfrm>
            <a:prstGeom prst="rect">
              <a:avLst/>
            </a:prstGeom>
          </p:spPr>
        </p:pic>
        <p:pic>
          <p:nvPicPr>
            <p:cNvPr id="31" name="Рисунок 30" descr="ДНК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37408" y="3859378"/>
              <a:ext cx="398912" cy="398912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171550" y="362059"/>
            <a:ext cx="7753789" cy="531416"/>
          </a:xfrm>
        </p:spPr>
        <p:txBody>
          <a:bodyPr/>
          <a:lstStyle/>
          <a:p>
            <a:pPr algn="l"/>
            <a:r>
              <a:rPr lang="ru-RU" altLang="ru-RU" sz="2000" b="1" dirty="0" smtClean="0">
                <a:solidFill>
                  <a:srgbClr val="0070C0"/>
                </a:solidFill>
              </a:rPr>
              <a:t>	</a:t>
            </a:r>
            <a:r>
              <a:rPr lang="ru-RU" altLang="ru-RU" sz="2400" b="1" dirty="0" smtClean="0">
                <a:solidFill>
                  <a:srgbClr val="4F81BD"/>
                </a:solidFill>
                <a:latin typeface="Trebuchet MS" panose="020B0603020202020204" pitchFamily="34" charset="0"/>
              </a:rPr>
              <a:t>ЦЕЛЬ: ПОВЫШЕНИЕ МЕЖДУНАРОДНОЙ КОНКУРЕНТОСПОСОБНОСТИ</a:t>
            </a:r>
            <a:endParaRPr lang="ru-RU" altLang="ru-RU" sz="2400" dirty="0">
              <a:solidFill>
                <a:srgbClr val="4F81BD"/>
              </a:solidFill>
              <a:latin typeface="Trebuchet MS" panose="020B0603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2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43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4089" y="903242"/>
            <a:ext cx="1224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cs typeface="Times New Roman" pitchFamily="18" charset="0"/>
              </a:rPr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ADB5379B-9C4C-492A-86F5-CBC0E2ACD0EA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44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970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bevel/>
          </a:ln>
        </p:spPr>
        <p:txBody>
          <a:bodyPr wrap="none" anchor="ctr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>
              <a:solidFill>
                <a:srgbClr val="00000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Title 1"/>
          <p:cNvSpPr>
            <a:spLocks noChangeArrowheads="1"/>
          </p:cNvSpPr>
          <p:nvPr/>
        </p:nvSpPr>
        <p:spPr bwMode="auto">
          <a:xfrm>
            <a:off x="555644" y="1905693"/>
            <a:ext cx="7815263" cy="88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ru-RU" altLang="zh-CN" sz="2800" b="1" dirty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  <a:sym typeface="Calibri" panose="020F0502020204030204" pitchFamily="34" charset="0"/>
              </a:rPr>
              <a:t>ПОЗДРАВЛЯЕМ С НОВЫМ УЧЕБНЫМ ГОДОМ!</a:t>
            </a:r>
          </a:p>
          <a:p>
            <a:pPr algn="ctr" eaLnBrk="1" hangingPunct="1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ru-RU" altLang="zh-CN" sz="4000" b="1" dirty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  <a:sym typeface="Calibri" panose="020F0502020204030204" pitchFamily="34" charset="0"/>
              </a:rPr>
              <a:t>СПАСИБО ЗА ВНИМАНИЕ!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088" y="581132"/>
            <a:ext cx="2842531" cy="51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3036920" y="4216549"/>
            <a:ext cx="2733442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solidFill>
                  <a:srgbClr val="4F81BD"/>
                </a:solidFill>
                <a:latin typeface="Trebuchet MS" panose="020B0603020202020204" pitchFamily="34" charset="0"/>
                <a:sym typeface="Arial" panose="020B0604020202020204" pitchFamily="34" charset="0"/>
              </a:rPr>
              <a:t>kirabaev_ns@rudn.ru</a:t>
            </a:r>
            <a:endParaRPr lang="ru-RU" altLang="zh-CN" sz="2000" b="1" dirty="0">
              <a:solidFill>
                <a:srgbClr val="4F81BD"/>
              </a:solidFill>
              <a:latin typeface="Trebuchet MS" panose="020B0603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2596091" cy="14780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6547909" y="3677568"/>
            <a:ext cx="2596091" cy="147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5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141286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5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0301" y="316461"/>
            <a:ext cx="7456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ru-RU" altLang="ru-RU" sz="2400" b="1" dirty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Динамика нормализированной цитируемости </a:t>
            </a:r>
            <a:r>
              <a:rPr lang="ru-RU" altLang="ru-RU" sz="2400" b="1" dirty="0" err="1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Web</a:t>
            </a:r>
            <a:r>
              <a:rPr lang="ru-RU" altLang="ru-RU" sz="2400" b="1" dirty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 </a:t>
            </a:r>
            <a:r>
              <a:rPr lang="ru-RU" altLang="ru-RU" sz="2400" b="1" dirty="0" err="1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of</a:t>
            </a:r>
            <a:r>
              <a:rPr lang="ru-RU" altLang="ru-RU" sz="2400" b="1" dirty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 </a:t>
            </a:r>
            <a:r>
              <a:rPr lang="ru-RU" altLang="ru-RU" sz="2400" b="1" dirty="0" err="1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Science</a:t>
            </a:r>
            <a:r>
              <a:rPr lang="en-US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 </a:t>
            </a:r>
            <a:r>
              <a:rPr lang="ru-RU" altLang="ru-RU" sz="2400" b="1" dirty="0" smtClean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(5 </a:t>
            </a:r>
            <a:r>
              <a:rPr lang="ru-RU" altLang="ru-RU" sz="2400" b="1" dirty="0">
                <a:solidFill>
                  <a:srgbClr val="4F81BD"/>
                </a:solidFill>
                <a:latin typeface="Trebuchet MS" panose="020B0703020202090204" pitchFamily="34" charset="0"/>
                <a:sym typeface="Trebuchet MS" panose="020B0703020202090204" pitchFamily="34" charset="0"/>
              </a:rPr>
              <a:t>лет) 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982034299"/>
              </p:ext>
            </p:extLst>
          </p:nvPr>
        </p:nvGraphicFramePr>
        <p:xfrm>
          <a:off x="708661" y="1334761"/>
          <a:ext cx="7749540" cy="350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98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6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3311" y="406459"/>
            <a:ext cx="587135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2400" b="1" dirty="0">
                <a:solidFill>
                  <a:srgbClr val="4F81BD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ПУБЛИКАЦИОННАЯ АКТИВНОСТЬ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338" y="1073449"/>
            <a:ext cx="382375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0B05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ВЕДУЩИЕ НАУЧНЫЕ ОБЛАСТИ</a:t>
            </a:r>
            <a:endParaRPr lang="ru-RU" sz="1400" b="1" dirty="0">
              <a:solidFill>
                <a:srgbClr val="00B05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1510056"/>
            <a:ext cx="3704819" cy="31470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r">
              <a:lnSpc>
                <a:spcPct val="125000"/>
              </a:lnSpc>
            </a:pPr>
            <a:r>
              <a:rPr lang="ru-RU" sz="1600" b="1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MATHEMATICS</a:t>
            </a:r>
          </a:p>
          <a:p>
            <a:pPr algn="r">
              <a:lnSpc>
                <a:spcPct val="125000"/>
              </a:lnSpc>
            </a:pPr>
            <a:r>
              <a:rPr lang="en-US" sz="16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Chemistry </a:t>
            </a:r>
            <a:r>
              <a:rPr lang="en-US" sz="1600" b="1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organic</a:t>
            </a:r>
          </a:p>
          <a:p>
            <a:pPr algn="r">
              <a:lnSpc>
                <a:spcPct val="125000"/>
              </a:lnSpc>
            </a:pPr>
            <a:r>
              <a:rPr lang="en-US" sz="16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Chemistry inorganic </a:t>
            </a:r>
            <a:r>
              <a:rPr lang="en-US" sz="1600" b="1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nuclear</a:t>
            </a:r>
          </a:p>
          <a:p>
            <a:pPr algn="r">
              <a:lnSpc>
                <a:spcPct val="125000"/>
              </a:lnSpc>
            </a:pPr>
            <a:r>
              <a:rPr lang="en-US" sz="16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Chemistry </a:t>
            </a:r>
            <a:r>
              <a:rPr lang="en-US" sz="1600" b="1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physical</a:t>
            </a:r>
          </a:p>
          <a:p>
            <a:pPr algn="r">
              <a:lnSpc>
                <a:spcPct val="125000"/>
              </a:lnSpc>
            </a:pPr>
            <a:r>
              <a:rPr lang="en-US" sz="16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Cardiac cardiovascular </a:t>
            </a:r>
            <a:r>
              <a:rPr lang="en-US" sz="1600" b="1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systems</a:t>
            </a:r>
          </a:p>
          <a:p>
            <a:pPr algn="r">
              <a:lnSpc>
                <a:spcPct val="125000"/>
              </a:lnSpc>
            </a:pPr>
            <a:r>
              <a:rPr lang="en-US" sz="1600" b="1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Physics multidisciplinary</a:t>
            </a:r>
          </a:p>
          <a:p>
            <a:pPr algn="r">
              <a:lnSpc>
                <a:spcPct val="125000"/>
              </a:lnSpc>
            </a:pPr>
            <a:r>
              <a:rPr lang="en-US" sz="16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Chemistry </a:t>
            </a:r>
            <a:r>
              <a:rPr lang="en-US" sz="1600" b="1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multidisciplinary</a:t>
            </a:r>
          </a:p>
          <a:p>
            <a:pPr algn="r">
              <a:lnSpc>
                <a:spcPct val="125000"/>
              </a:lnSpc>
            </a:pPr>
            <a:r>
              <a:rPr lang="en-US" sz="16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Education educational </a:t>
            </a:r>
            <a:r>
              <a:rPr lang="en-US" sz="1600" b="1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research</a:t>
            </a:r>
          </a:p>
          <a:p>
            <a:pPr algn="r">
              <a:lnSpc>
                <a:spcPct val="125000"/>
              </a:lnSpc>
            </a:pPr>
            <a:r>
              <a:rPr lang="en-US" sz="16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Medicine research </a:t>
            </a:r>
            <a:r>
              <a:rPr lang="en-US" sz="1600" b="1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experimental</a:t>
            </a:r>
          </a:p>
          <a:p>
            <a:pPr algn="r">
              <a:lnSpc>
                <a:spcPct val="125000"/>
              </a:lnSpc>
            </a:pPr>
            <a:r>
              <a:rPr lang="en-US" sz="1600" b="1" cap="all" dirty="0">
                <a:solidFill>
                  <a:srgbClr val="0070C0"/>
                </a:solidFill>
                <a:latin typeface="Trebuchet MS" panose="020B0603020202020204" pitchFamily="34" charset="0"/>
              </a:rPr>
              <a:t>Mathematics </a:t>
            </a:r>
            <a:r>
              <a:rPr lang="en-US" sz="1600" b="1" cap="all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applied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80599" y="1507591"/>
            <a:ext cx="576716" cy="31470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745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713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647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562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464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460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409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385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378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376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704821" y="1558935"/>
            <a:ext cx="0" cy="3079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 descr="ÐÐ°ÑÑÐ¸Ð½ÐºÐ¸ Ð¿Ð¾ Ð·Ð°Ð¿ÑÐ¾ÑÑ web of scienc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5"/>
          <a:stretch>
            <a:fillRect/>
          </a:stretch>
        </p:blipFill>
        <p:spPr bwMode="auto">
          <a:xfrm>
            <a:off x="4452813" y="1593204"/>
            <a:ext cx="1116340" cy="69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520070" y="1499640"/>
            <a:ext cx="2234317" cy="34547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5000"/>
              </a:lnSpc>
            </a:pPr>
            <a:r>
              <a:rPr lang="en-GB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KOBALAVA </a:t>
            </a:r>
            <a:r>
              <a:rPr lang="en-GB" sz="1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Z</a:t>
            </a:r>
            <a:r>
              <a:rPr lang="ru-RU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.</a:t>
            </a:r>
            <a:r>
              <a:rPr lang="en-US" sz="1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D</a:t>
            </a:r>
            <a:r>
              <a:rPr lang="ru-RU" sz="1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.</a:t>
            </a:r>
            <a:endParaRPr lang="en-GB" sz="16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GB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KHRUSTALEV V</a:t>
            </a:r>
            <a:r>
              <a:rPr lang="ru-RU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.</a:t>
            </a:r>
            <a:r>
              <a:rPr lang="en-GB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N</a:t>
            </a:r>
            <a:r>
              <a:rPr lang="ru-RU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.</a:t>
            </a:r>
            <a:endParaRPr lang="en-GB" sz="16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LUQUE </a:t>
            </a:r>
            <a:r>
              <a:rPr lang="en-US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R.</a:t>
            </a:r>
          </a:p>
          <a:p>
            <a:pPr>
              <a:lnSpc>
                <a:spcPct val="125000"/>
              </a:lnSpc>
            </a:pPr>
            <a:r>
              <a:rPr lang="en-GB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ZUBKOV F.I.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SKALNY A.V.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TINKOV A.A.</a:t>
            </a:r>
          </a:p>
          <a:p>
            <a:pPr>
              <a:lnSpc>
                <a:spcPct val="125000"/>
              </a:lnSpc>
            </a:pPr>
            <a:r>
              <a:rPr lang="en-GB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VOSKRESSENSKY L.G.</a:t>
            </a: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SAMOUYLOV</a:t>
            </a:r>
            <a:r>
              <a:rPr lang="ru-RU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K</a:t>
            </a:r>
            <a:r>
              <a:rPr lang="ru-RU" sz="1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.</a:t>
            </a:r>
            <a:endParaRPr lang="en-US" sz="1600" b="1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VARLAMOV A.V</a:t>
            </a:r>
            <a:r>
              <a:rPr lang="en-US" sz="1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sz="1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SKALNYA M.G.</a:t>
            </a:r>
          </a:p>
          <a:p>
            <a:pPr>
              <a:lnSpc>
                <a:spcPct val="125000"/>
              </a:lnSpc>
            </a:pPr>
            <a:endParaRPr lang="en-US" sz="16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7645" y="1507591"/>
            <a:ext cx="670799" cy="347402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263</a:t>
            </a:r>
            <a:endParaRPr lang="en-US" sz="1600" b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159</a:t>
            </a:r>
          </a:p>
          <a:p>
            <a:pPr algn="ctr"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91</a:t>
            </a:r>
          </a:p>
          <a:p>
            <a:pPr algn="ctr"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78</a:t>
            </a:r>
          </a:p>
          <a:p>
            <a:pPr algn="ctr"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59</a:t>
            </a:r>
          </a:p>
          <a:p>
            <a:pPr algn="ctr"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55</a:t>
            </a:r>
          </a:p>
          <a:p>
            <a:pPr algn="ctr"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55</a:t>
            </a:r>
          </a:p>
          <a:p>
            <a:pPr algn="ctr"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53</a:t>
            </a:r>
          </a:p>
          <a:p>
            <a:pPr algn="ctr"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48</a:t>
            </a:r>
          </a:p>
          <a:p>
            <a:pPr algn="ctr">
              <a:lnSpc>
                <a:spcPct val="12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45</a:t>
            </a:r>
          </a:p>
          <a:p>
            <a:pPr>
              <a:lnSpc>
                <a:spcPct val="125000"/>
              </a:lnSpc>
            </a:pPr>
            <a:endParaRPr lang="ru-RU" sz="17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7644" y="1067371"/>
            <a:ext cx="3333149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ВЕДУЩИЕ АВТОРЫ </a:t>
            </a:r>
            <a:r>
              <a:rPr lang="en-US" sz="1400" b="1" dirty="0" smtClean="0">
                <a:solidFill>
                  <a:srgbClr val="00B05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1400" b="1" cap="all" dirty="0" smtClean="0">
                <a:solidFill>
                  <a:srgbClr val="00B05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2015-2019 </a:t>
            </a:r>
            <a:r>
              <a:rPr lang="ru-RU" sz="1400" b="1" cap="all" dirty="0" smtClean="0">
                <a:solidFill>
                  <a:srgbClr val="00B05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ГГ.)</a:t>
            </a:r>
            <a:endParaRPr lang="ru-RU" sz="1400" b="1" cap="all" dirty="0">
              <a:solidFill>
                <a:srgbClr val="00B05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303359" y="1073449"/>
            <a:ext cx="0" cy="3574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97644" y="1073449"/>
            <a:ext cx="1" cy="3583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368444" y="1593204"/>
            <a:ext cx="0" cy="3079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ÐÐ°ÑÑÐ¸Ð½ÐºÐ¸ Ð¿Ð¾ Ð·Ð°Ð¿ÑÐ¾ÑÑ Ð¿Ð¸ÐºÑÐ¾Ð³ÑÐ°Ð¼Ð¼Ð° top 10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13" y="2674348"/>
            <a:ext cx="1116340" cy="111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7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141286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latin typeface="Trebuchet MS" panose="020B0603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19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7</a:t>
            </a:fld>
            <a:endParaRPr lang="ru-RU" sz="1800" b="1" dirty="0">
              <a:solidFill>
                <a:srgbClr val="0070C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oup 6">
            <a:extLst>
              <a:ext uri="{FF2B5EF4-FFF2-40B4-BE49-F238E27FC236}">
                <a16:creationId xmlns:a16="http://schemas.microsoft.com/office/drawing/2014/main" id="{454E40F3-5262-E443-B0CB-D7E0ED3C5E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884636"/>
              </p:ext>
            </p:extLst>
          </p:nvPr>
        </p:nvGraphicFramePr>
        <p:xfrm>
          <a:off x="397669" y="1161778"/>
          <a:ext cx="8205786" cy="3128181"/>
        </p:xfrm>
        <a:graphic>
          <a:graphicData uri="http://schemas.openxmlformats.org/drawingml/2006/table">
            <a:tbl>
              <a:tblPr/>
              <a:tblGrid>
                <a:gridCol w="2925762">
                  <a:extLst>
                    <a:ext uri="{9D8B030D-6E8A-4147-A177-3AD203B41FA5}">
                      <a16:colId xmlns:a16="http://schemas.microsoft.com/office/drawing/2014/main" val="3660953199"/>
                    </a:ext>
                  </a:extLst>
                </a:gridCol>
                <a:gridCol w="880004">
                  <a:extLst>
                    <a:ext uri="{9D8B030D-6E8A-4147-A177-3AD203B41FA5}">
                      <a16:colId xmlns:a16="http://schemas.microsoft.com/office/drawing/2014/main" val="2574429458"/>
                    </a:ext>
                  </a:extLst>
                </a:gridCol>
                <a:gridCol w="880004">
                  <a:extLst>
                    <a:ext uri="{9D8B030D-6E8A-4147-A177-3AD203B41FA5}">
                      <a16:colId xmlns:a16="http://schemas.microsoft.com/office/drawing/2014/main" val="1159437695"/>
                    </a:ext>
                  </a:extLst>
                </a:gridCol>
                <a:gridCol w="880004">
                  <a:extLst>
                    <a:ext uri="{9D8B030D-6E8A-4147-A177-3AD203B41FA5}">
                      <a16:colId xmlns:a16="http://schemas.microsoft.com/office/drawing/2014/main" val="2625690266"/>
                    </a:ext>
                  </a:extLst>
                </a:gridCol>
                <a:gridCol w="880004">
                  <a:extLst>
                    <a:ext uri="{9D8B030D-6E8A-4147-A177-3AD203B41FA5}">
                      <a16:colId xmlns:a16="http://schemas.microsoft.com/office/drawing/2014/main" val="2096853600"/>
                    </a:ext>
                  </a:extLst>
                </a:gridCol>
                <a:gridCol w="880004">
                  <a:extLst>
                    <a:ext uri="{9D8B030D-6E8A-4147-A177-3AD203B41FA5}">
                      <a16:colId xmlns:a16="http://schemas.microsoft.com/office/drawing/2014/main" val="1031596637"/>
                    </a:ext>
                  </a:extLst>
                </a:gridCol>
                <a:gridCol w="880004">
                  <a:extLst>
                    <a:ext uri="{9D8B030D-6E8A-4147-A177-3AD203B41FA5}">
                      <a16:colId xmlns:a16="http://schemas.microsoft.com/office/drawing/2014/main" val="2640790135"/>
                    </a:ext>
                  </a:extLst>
                </a:gridCol>
              </a:tblGrid>
              <a:tr h="499713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rebuchet MS" panose="020B0603020202020204" pitchFamily="34" charset="0"/>
                        </a:rPr>
                        <a:t>Показатель</a:t>
                      </a:r>
                      <a:endParaRPr kumimoji="0" lang="ru-RU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91445" marR="91445" marT="45705" marB="4570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278758"/>
                  </a:ext>
                </a:extLst>
              </a:tr>
              <a:tr h="497903"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факт</a:t>
                      </a:r>
                      <a:endParaRPr kumimoji="0" lang="ru-RU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коррек</a:t>
                      </a: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zh-CN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коррек</a:t>
                      </a:r>
                      <a:r>
                        <a:rPr kumimoji="0" lang="ru-RU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52991"/>
                  </a:ext>
                </a:extLst>
              </a:tr>
              <a:tr h="2130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КПЭ 6. Средний показатель цитируемости на 1 НПР, рассчитываемый по совокупности публикаций, учтенных в базе данных </a:t>
                      </a:r>
                      <a:r>
                        <a:rPr kumimoji="0" lang="ru-RU" altLang="zh-CN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WoS</a:t>
                      </a:r>
                      <a:r>
                        <a:rPr kumimoji="0" lang="ru-RU" altLang="zh-CN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 (за 5 полных лет), ед.</a:t>
                      </a:r>
                      <a:endParaRPr kumimoji="0" lang="ru-RU" altLang="zh-CN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1,52</a:t>
                      </a:r>
                      <a:endParaRPr kumimoji="0" lang="ru-RU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3,0</a:t>
                      </a:r>
                      <a:endParaRPr kumimoji="0" lang="ru-RU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  <a:sym typeface="Calibri" panose="020F0502020204030204" pitchFamily="34" charset="0"/>
                      </a:endParaRP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5pPr>
                      <a:lvl6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6pPr>
                      <a:lvl7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7pPr>
                      <a:lvl8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8pPr>
                      <a:lvl9pPr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SimSun" panose="02010600030101010101" pitchFamily="2" charset="-122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3,1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4,0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3,2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F81BD"/>
                          </a:solidFill>
                          <a:effectLst/>
                          <a:latin typeface="Trebuchet MS" panose="020B0603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  <a:sym typeface="Times New Roman" panose="02020603050405020304" pitchFamily="18" charset="0"/>
                        </a:rPr>
                        <a:t>5,1</a:t>
                      </a:r>
                    </a:p>
                  </a:txBody>
                  <a:tcPr marL="68584" marR="68584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44540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12FFA843-9D1C-494E-AC24-6E9A8BBE6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0301" y="352454"/>
            <a:ext cx="701198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ru-RU" altLang="en-US" sz="2400" b="1" dirty="0" smtClean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703020202090204" pitchFamily="34" charset="0"/>
              </a:rPr>
              <a:t>КЛЮЧЕВОЙ ПОКАЗАТЕЛЬ ЭФФЕКТИВНОСТИ </a:t>
            </a:r>
            <a:endParaRPr lang="en-US" altLang="ru-RU" sz="2400" b="1" dirty="0">
              <a:solidFill>
                <a:srgbClr val="4F81BD"/>
              </a:solidFill>
              <a:latin typeface="Trebuchet MS" panose="020B0603020202020204" pitchFamily="34" charset="0"/>
              <a:sym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8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425448" y="33184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97661" y="236889"/>
            <a:ext cx="691915" cy="5568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33184"/>
            <a:ext cx="1259783" cy="7172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2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8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ChangeArrowheads="1"/>
          </p:cNvSpPr>
          <p:nvPr/>
        </p:nvSpPr>
        <p:spPr bwMode="auto">
          <a:xfrm>
            <a:off x="1570301" y="846046"/>
            <a:ext cx="7353262" cy="5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endParaRPr lang="en-US" alt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ChangeArrowheads="1"/>
          </p:cNvSpPr>
          <p:nvPr/>
        </p:nvSpPr>
        <p:spPr bwMode="auto">
          <a:xfrm>
            <a:off x="1570301" y="291094"/>
            <a:ext cx="7732725" cy="67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ru-RU" altLang="en-US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Расчет цитируемости в </a:t>
            </a:r>
            <a:r>
              <a:rPr lang="en-US" altLang="en-US" sz="2400" b="1" dirty="0" err="1" smtClean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WoS</a:t>
            </a:r>
            <a:r>
              <a:rPr lang="en-US" altLang="en-US" sz="2400" b="1" dirty="0" smtClean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 </a:t>
            </a:r>
            <a:r>
              <a:rPr lang="ru-RU" altLang="en-US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на 2019 год </a:t>
            </a:r>
            <a:r>
              <a:rPr lang="ru-RU" altLang="en-US" sz="2400" b="1" dirty="0" smtClean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по </a:t>
            </a:r>
            <a:r>
              <a:rPr lang="ru-RU" altLang="en-US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месяцам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68421" y="4363807"/>
            <a:ext cx="75993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январь   февраль    март     апрель      май    </a:t>
            </a:r>
            <a:r>
              <a:rPr lang="en-US" sz="11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  июнь       июль     август   сентябрь  октябрь  </a:t>
            </a:r>
            <a:r>
              <a:rPr lang="en-US" sz="11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Trebuchet MS" panose="020B060302020202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ноябрь   декабрь</a:t>
            </a:r>
          </a:p>
          <a:p>
            <a:endParaRPr lang="ru-RU" sz="1100" dirty="0">
              <a:solidFill>
                <a:srgbClr val="000000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3" y="1323506"/>
            <a:ext cx="8737600" cy="31850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037639" y="2853069"/>
            <a:ext cx="73206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5578</a:t>
            </a:r>
            <a:endParaRPr lang="ru-RU" b="1" dirty="0">
              <a:solidFill>
                <a:srgbClr val="0070C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 bwMode="auto">
          <a:xfrm flipV="1">
            <a:off x="2474962" y="2454067"/>
            <a:ext cx="234152" cy="3838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Прямая со стрелкой 40"/>
          <p:cNvCxnSpPr/>
          <p:nvPr/>
        </p:nvCxnSpPr>
        <p:spPr bwMode="auto">
          <a:xfrm flipV="1">
            <a:off x="2379126" y="2373297"/>
            <a:ext cx="0" cy="4646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Овал 41"/>
          <p:cNvSpPr/>
          <p:nvPr/>
        </p:nvSpPr>
        <p:spPr bwMode="auto">
          <a:xfrm>
            <a:off x="2276690" y="2219304"/>
            <a:ext cx="198272" cy="172073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buFont typeface="Arial" panose="020B0604020202020204" pitchFamily="34" charset="0"/>
              <a:buNone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40720" y="3273299"/>
            <a:ext cx="1566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на 15.03.19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02041" y="2516958"/>
            <a:ext cx="732074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6727</a:t>
            </a:r>
            <a:endParaRPr lang="ru-RU" b="1" dirty="0">
              <a:solidFill>
                <a:srgbClr val="0070C0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 bwMode="auto">
          <a:xfrm flipH="1" flipV="1">
            <a:off x="4939810" y="1940366"/>
            <a:ext cx="1756" cy="5501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Овал 46"/>
          <p:cNvSpPr/>
          <p:nvPr/>
        </p:nvSpPr>
        <p:spPr bwMode="auto">
          <a:xfrm>
            <a:off x="4836695" y="1744579"/>
            <a:ext cx="209742" cy="20790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buFont typeface="Arial" panose="020B0604020202020204" pitchFamily="34" charset="0"/>
              <a:buNone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64106" y="2871490"/>
            <a:ext cx="1529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rebuchet MS" panose="020B0603020202020204" pitchFamily="34" charset="0"/>
              </a:rPr>
              <a:t>на </a:t>
            </a:r>
            <a:r>
              <a:rPr lang="ru-RU" sz="16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25.06.19</a:t>
            </a:r>
            <a:endParaRPr lang="ru-RU" sz="16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36257" y="2247469"/>
            <a:ext cx="78875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8221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 bwMode="auto">
          <a:xfrm flipV="1">
            <a:off x="6159404" y="1623982"/>
            <a:ext cx="1" cy="6123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Овал 51"/>
          <p:cNvSpPr/>
          <p:nvPr/>
        </p:nvSpPr>
        <p:spPr bwMode="auto">
          <a:xfrm>
            <a:off x="6054533" y="1449211"/>
            <a:ext cx="209742" cy="207905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>
              <a:buFont typeface="Arial" panose="020B0604020202020204" pitchFamily="34" charset="0"/>
              <a:buNone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8563" y="2616801"/>
            <a:ext cx="12779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</a:rPr>
              <a:t>на 21.08.19</a:t>
            </a:r>
          </a:p>
        </p:txBody>
      </p:sp>
      <p:cxnSp>
        <p:nvCxnSpPr>
          <p:cNvPr id="53" name="Прямая со стрелкой 52"/>
          <p:cNvCxnSpPr/>
          <p:nvPr/>
        </p:nvCxnSpPr>
        <p:spPr bwMode="auto">
          <a:xfrm flipV="1">
            <a:off x="6625014" y="1553163"/>
            <a:ext cx="2143234" cy="69430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Прямоугольник 53"/>
          <p:cNvSpPr/>
          <p:nvPr/>
        </p:nvSpPr>
        <p:spPr>
          <a:xfrm rot="20551169">
            <a:off x="6907020" y="2037642"/>
            <a:ext cx="1433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опережение</a:t>
            </a:r>
            <a:endParaRPr 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 noChangeArrowheads="1"/>
          </p:cNvSpPr>
          <p:nvPr/>
        </p:nvSpPr>
        <p:spPr bwMode="auto">
          <a:xfrm>
            <a:off x="7881938" y="4397375"/>
            <a:ext cx="693737" cy="273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fld id="{D7190078-81EC-43E8-AA19-BCA9F52695A9}" type="slidenum">
              <a:rPr lang="en-US" altLang="ru-RU">
                <a:solidFill>
                  <a:srgbClr val="FFFFFF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9</a:t>
            </a:fld>
            <a:endParaRPr lang="en-US" altLang="ru-RU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4101" name="Заголовок 1"/>
          <p:cNvSpPr>
            <a:spLocks noChangeArrowheads="1"/>
          </p:cNvSpPr>
          <p:nvPr/>
        </p:nvSpPr>
        <p:spPr bwMode="auto">
          <a:xfrm>
            <a:off x="425448" y="-70051"/>
            <a:ext cx="8718552" cy="902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zh-CN" dirty="0">
              <a:sym typeface="Calibri" panose="020F0502020204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014089" y="411927"/>
            <a:ext cx="556212" cy="4476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14709"/>
            <a:ext cx="1259783" cy="71725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10800000">
            <a:off x="8183441" y="4549037"/>
            <a:ext cx="960558" cy="594462"/>
          </a:xfrm>
          <a:prstGeom prst="rect">
            <a:avLst/>
          </a:prstGeom>
        </p:spPr>
      </p:pic>
      <p:sp>
        <p:nvSpPr>
          <p:cNvPr id="2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033846" y="4816902"/>
            <a:ext cx="1992557" cy="256029"/>
          </a:xfrm>
        </p:spPr>
        <p:txBody>
          <a:bodyPr/>
          <a:lstStyle/>
          <a:p>
            <a:fld id="{DE49A7D4-52CC-4E07-8A51-357BA050401C}" type="slidenum">
              <a:rPr lang="ru-RU" sz="1800" b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9</a:t>
            </a:fld>
            <a:endParaRPr lang="ru-RU" sz="1800" b="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089" y="1077687"/>
            <a:ext cx="7169351" cy="376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70301" y="412557"/>
            <a:ext cx="6213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703020202090204" pitchFamily="34" charset="0"/>
              </a:rPr>
              <a:t>Предметная структура (</a:t>
            </a:r>
            <a:r>
              <a:rPr lang="en-US" altLang="ru-RU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703020202090204" pitchFamily="34" charset="0"/>
              </a:rPr>
              <a:t>Scopus</a:t>
            </a:r>
            <a:r>
              <a:rPr lang="ru-RU" altLang="ru-RU" sz="2400" b="1" dirty="0">
                <a:solidFill>
                  <a:srgbClr val="4F81BD"/>
                </a:solidFill>
                <a:latin typeface="Trebuchet MS" panose="020B0603020202020204" pitchFamily="34" charset="0"/>
                <a:sym typeface="Trebuchet MS" panose="020B0703020202090204" pitchFamily="34" charset="0"/>
              </a:rPr>
              <a:t>) </a:t>
            </a:r>
            <a:endParaRPr lang="en-US" altLang="ru-RU" sz="2400" b="1" dirty="0">
              <a:solidFill>
                <a:srgbClr val="4F81BD"/>
              </a:solidFill>
              <a:latin typeface="Trebuchet MS" panose="020B0603020202020204" pitchFamily="34" charset="0"/>
              <a:sym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</TotalTime>
  <Words>2163</Words>
  <Application>Microsoft Office PowerPoint</Application>
  <PresentationFormat>Экран (16:9)</PresentationFormat>
  <Paragraphs>756</Paragraphs>
  <Slides>44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1" baseType="lpstr">
      <vt:lpstr>SimSun</vt:lpstr>
      <vt:lpstr>Arial</vt:lpstr>
      <vt:lpstr>Calibri</vt:lpstr>
      <vt:lpstr>Times New Roman</vt:lpstr>
      <vt:lpstr>Trebuchet MS</vt:lpstr>
      <vt:lpstr>Office Theme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ПОДГОТОВКА КАДРОВ ВЫСШЕЙ КВАЛИФИКАЦИИ (ГРАЖДАНЕ РФ) </vt:lpstr>
      <vt:lpstr>Презентация PowerPoint</vt:lpstr>
      <vt:lpstr> НАИБОЛЕЕ ВОСТРЕБОВАННЫЕ НАПРАВЛЕНИЯ ПОДГОТОВКИ</vt:lpstr>
      <vt:lpstr> СОВЕТЫ ПО ЗАЩИТЕ ДИССЕРТАЦИЙ НА СОИСКАНИЕ УЧЕНОЙ СТЕПЕНИ ДОКТОРА НАУК ПРИ РУДН В 2018 Г. (29 СОВЕТОВ)</vt:lpstr>
      <vt:lpstr>ЗАЩИТА ДИССЕРТАЦИОННЫХ РАБОТ В 2019 Г. (01.01.2019г – 01.09.2019г.)</vt:lpstr>
      <vt:lpstr>ОСНОВНЫЕ ПРОБЛЕМЫ:</vt:lpstr>
      <vt:lpstr> ЦЕЛЬ: ПОВЫШЕНИЕ МЕЖДУНАРОДНОЙ КОНКУРЕНТОСПОСОБНОСТИ</vt:lpstr>
      <vt:lpstr> ЦЕЛЬ: ПОВЫШЕНИЕ МЕЖДУНАРОДНОЙ КОНКУРЕНТОСПОСОБНОСТИ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DIT-HP03</cp:lastModifiedBy>
  <cp:revision>597</cp:revision>
  <cp:lastPrinted>2019-08-27T09:02:12Z</cp:lastPrinted>
  <dcterms:created xsi:type="dcterms:W3CDTF">2017-01-25T11:18:00Z</dcterms:created>
  <dcterms:modified xsi:type="dcterms:W3CDTF">2019-08-30T06:24:24Z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1049-11.2.0.8893</vt:lpwstr>
  </property>
</Properties>
</file>