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media/image34.jpg" ContentType="image/jpeg"/>
  <Override PartName="/ppt/media/image37.jpg" ContentType="image/jpeg"/>
  <Override PartName="/ppt/media/image38.jpg" ContentType="image/jpe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8" r:id="rId2"/>
    <p:sldId id="257" r:id="rId3"/>
    <p:sldId id="259" r:id="rId4"/>
    <p:sldId id="260" r:id="rId5"/>
    <p:sldId id="261" r:id="rId6"/>
    <p:sldId id="263" r:id="rId7"/>
    <p:sldId id="264" r:id="rId8"/>
    <p:sldId id="279" r:id="rId9"/>
    <p:sldId id="265" r:id="rId10"/>
    <p:sldId id="266" r:id="rId11"/>
    <p:sldId id="267" r:id="rId12"/>
    <p:sldId id="268" r:id="rId13"/>
    <p:sldId id="269" r:id="rId14"/>
    <p:sldId id="272" r:id="rId15"/>
    <p:sldId id="274" r:id="rId16"/>
    <p:sldId id="275" r:id="rId17"/>
    <p:sldId id="277" r:id="rId18"/>
  </p:sldIdLst>
  <p:sldSz cx="12192000" cy="6858000"/>
  <p:notesSz cx="9928225" cy="679767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PF Agora Sans Pro" panose="02000500000000020004" pitchFamily="2" charset="0"/>
      <p:regular r:id="rId25"/>
      <p:bold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orient="horz" pos="2568" userDrawn="1">
          <p15:clr>
            <a:srgbClr val="A4A3A4"/>
          </p15:clr>
        </p15:guide>
        <p15:guide id="3" pos="7167" userDrawn="1">
          <p15:clr>
            <a:srgbClr val="A4A3A4"/>
          </p15:clr>
        </p15:guide>
        <p15:guide id="4" pos="574" userDrawn="1">
          <p15:clr>
            <a:srgbClr val="A4A3A4"/>
          </p15:clr>
        </p15:guide>
        <p15:guide id="5" pos="12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208"/>
    <a:srgbClr val="C78809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3" autoAdjust="0"/>
    <p:restoredTop sz="94660"/>
  </p:normalViewPr>
  <p:slideViewPr>
    <p:cSldViewPr>
      <p:cViewPr varScale="1">
        <p:scale>
          <a:sx n="97" d="100"/>
          <a:sy n="97" d="100"/>
        </p:scale>
        <p:origin x="768" y="80"/>
      </p:cViewPr>
      <p:guideLst>
        <p:guide orient="horz" pos="799"/>
        <p:guide orient="horz" pos="2568"/>
        <p:guide pos="7167"/>
        <p:guide pos="574"/>
        <p:guide pos="12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820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85694324685046"/>
          <c:y val="7.5039007295501892E-2"/>
          <c:w val="0.8212574310114712"/>
          <c:h val="0.74722145669291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ФПКП РКИ</c:v>
                </c:pt>
                <c:pt idx="1">
                  <c:v>ФНМО МИ</c:v>
                </c:pt>
                <c:pt idx="2">
                  <c:v>ФГСН</c:v>
                </c:pt>
                <c:pt idx="3">
                  <c:v>ФилФак</c:v>
                </c:pt>
                <c:pt idx="4">
                  <c:v>ИВМ</c:v>
                </c:pt>
                <c:pt idx="5">
                  <c:v>ИППК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3174</c:v>
                </c:pt>
                <c:pt idx="1">
                  <c:v>12470</c:v>
                </c:pt>
                <c:pt idx="2">
                  <c:v>681</c:v>
                </c:pt>
                <c:pt idx="3">
                  <c:v>684</c:v>
                </c:pt>
                <c:pt idx="4">
                  <c:v>1259</c:v>
                </c:pt>
                <c:pt idx="5">
                  <c:v>632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6-4AE8-B108-1C6B77E45A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5907968"/>
        <c:axId val="39390592"/>
      </c:barChart>
      <c:catAx>
        <c:axId val="4590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B050"/>
                </a:solidFill>
              </a:defRPr>
            </a:pPr>
            <a:endParaRPr lang="ru-RU"/>
          </a:p>
        </c:txPr>
        <c:crossAx val="39390592"/>
        <c:crosses val="autoZero"/>
        <c:auto val="1"/>
        <c:lblAlgn val="ctr"/>
        <c:lblOffset val="100"/>
        <c:noMultiLvlLbl val="0"/>
      </c:catAx>
      <c:valAx>
        <c:axId val="39390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90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PF Agora Sans Pro" panose="02000500000000020004" pitchFamily="2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Разработано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ИИЯ</c:v>
                </c:pt>
                <c:pt idx="1">
                  <c:v>АТИ</c:v>
                </c:pt>
                <c:pt idx="2">
                  <c:v>ФГСН</c:v>
                </c:pt>
                <c:pt idx="3">
                  <c:v>Медицинский институт</c:v>
                </c:pt>
                <c:pt idx="4">
                  <c:v>ФФМиЕН</c:v>
                </c:pt>
                <c:pt idx="5">
                  <c:v>Филологический факультет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</c:v>
                </c:pt>
                <c:pt idx="1">
                  <c:v>8</c:v>
                </c:pt>
                <c:pt idx="2">
                  <c:v>9</c:v>
                </c:pt>
                <c:pt idx="3">
                  <c:v>31</c:v>
                </c:pt>
                <c:pt idx="4">
                  <c:v>4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5C-4595-AABB-5FB8885DA9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Реализовано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ИИЯ</c:v>
                </c:pt>
                <c:pt idx="1">
                  <c:v>АТИ</c:v>
                </c:pt>
                <c:pt idx="2">
                  <c:v>ФГСН</c:v>
                </c:pt>
                <c:pt idx="3">
                  <c:v>Медицинский институт</c:v>
                </c:pt>
                <c:pt idx="4">
                  <c:v>ФФМиЕН</c:v>
                </c:pt>
                <c:pt idx="5">
                  <c:v>Филологический факультет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5C-4595-AABB-5FB8885DA9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74"/>
        <c:axId val="45184512"/>
        <c:axId val="39394624"/>
      </c:barChart>
      <c:catAx>
        <c:axId val="4518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B05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394624"/>
        <c:crosses val="autoZero"/>
        <c:auto val="1"/>
        <c:lblAlgn val="ctr"/>
        <c:lblOffset val="100"/>
        <c:noMultiLvlLbl val="0"/>
      </c:catAx>
      <c:valAx>
        <c:axId val="39394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184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148178653223761"/>
          <c:y val="0.3092220997810296"/>
          <c:w val="0.14170375716210984"/>
          <c:h val="0.200741481082835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0" cy="33988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0" cy="339884"/>
          </a:xfrm>
          <a:prstGeom prst="rect">
            <a:avLst/>
          </a:prstGeom>
        </p:spPr>
        <p:txBody>
          <a:bodyPr vert="horz" lIns="91038" tIns="45519" rIns="91038" bIns="45519" rtlCol="0"/>
          <a:lstStyle>
            <a:lvl1pPr algn="r">
              <a:defRPr sz="1200"/>
            </a:lvl1pPr>
          </a:lstStyle>
          <a:p>
            <a:fld id="{F77111FB-41CC-4F97-A472-2C4EB1D1697C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2230" cy="33988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8" y="6456613"/>
            <a:ext cx="4302230" cy="339884"/>
          </a:xfrm>
          <a:prstGeom prst="rect">
            <a:avLst/>
          </a:prstGeom>
        </p:spPr>
        <p:txBody>
          <a:bodyPr vert="horz" lIns="91038" tIns="45519" rIns="91038" bIns="45519" rtlCol="0" anchor="b"/>
          <a:lstStyle>
            <a:lvl1pPr algn="r">
              <a:defRPr sz="1200"/>
            </a:lvl1pPr>
          </a:lstStyle>
          <a:p>
            <a:fld id="{AC363286-098D-4BD1-A5A1-69ACF5A5F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590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03" cy="339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027" y="0"/>
            <a:ext cx="4302603" cy="339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6B248-531B-492F-85FB-52F85900C772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3" y="3228222"/>
            <a:ext cx="7942899" cy="30599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442"/>
            <a:ext cx="4302603" cy="339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027" y="6456442"/>
            <a:ext cx="4302603" cy="339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55E97-630D-4D4E-A1BC-493B3C6DB9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159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9760D-F85B-C647-ABC5-35EE68EC79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633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54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56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91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53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779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37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2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lents_fo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063AA-080D-4E1B-BF05-86D82174909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Овал 20"/>
          <p:cNvSpPr/>
          <p:nvPr userDrawn="1"/>
        </p:nvSpPr>
        <p:spPr>
          <a:xfrm>
            <a:off x="11223294" y="5913749"/>
            <a:ext cx="442604" cy="442604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latin typeface="PF Agora Sans Pro" panose="02000500000000020004" pitchFamily="2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1208568" y="5950385"/>
            <a:ext cx="48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221E9B3-2349-466E-AD66-B849B9786F82}" type="slidenum">
              <a:rPr lang="ru-RU" smtClean="0">
                <a:solidFill>
                  <a:schemeClr val="bg1"/>
                </a:solidFill>
                <a:latin typeface="PF Agora Sans Pro" panose="02000500000000020004" pitchFamily="2" charset="0"/>
              </a:rPr>
              <a:t>‹#›</a:t>
            </a:fld>
            <a:endParaRPr lang="ru-RU" dirty="0">
              <a:solidFill>
                <a:schemeClr val="bg1"/>
              </a:solidFill>
              <a:latin typeface="PF Agora Sans Pro" panose="02000500000000020004" pitchFamily="2" charset="0"/>
            </a:endParaRPr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10979372" y="320239"/>
            <a:ext cx="949276" cy="804505"/>
            <a:chOff x="8477253" y="285729"/>
            <a:chExt cx="418295" cy="354502"/>
          </a:xfrm>
        </p:grpSpPr>
        <p:sp>
          <p:nvSpPr>
            <p:cNvPr id="24" name="object 5"/>
            <p:cNvSpPr/>
            <p:nvPr/>
          </p:nvSpPr>
          <p:spPr>
            <a:xfrm>
              <a:off x="8689275" y="500866"/>
              <a:ext cx="73938" cy="81152"/>
            </a:xfrm>
            <a:custGeom>
              <a:avLst/>
              <a:gdLst/>
              <a:ahLst/>
              <a:cxnLst/>
              <a:rect l="l" t="t" r="r" b="b"/>
              <a:pathLst>
                <a:path w="162559" h="178434">
                  <a:moveTo>
                    <a:pt x="2711" y="0"/>
                  </a:moveTo>
                  <a:lnTo>
                    <a:pt x="0" y="2701"/>
                  </a:lnTo>
                  <a:lnTo>
                    <a:pt x="0" y="175261"/>
                  </a:lnTo>
                  <a:lnTo>
                    <a:pt x="3099" y="177963"/>
                  </a:lnTo>
                  <a:lnTo>
                    <a:pt x="6638" y="177596"/>
                  </a:lnTo>
                  <a:lnTo>
                    <a:pt x="72143" y="152985"/>
                  </a:lnTo>
                  <a:lnTo>
                    <a:pt x="125299" y="98026"/>
                  </a:lnTo>
                  <a:lnTo>
                    <a:pt x="145660" y="61389"/>
                  </a:lnTo>
                  <a:lnTo>
                    <a:pt x="161031" y="19831"/>
                  </a:lnTo>
                  <a:lnTo>
                    <a:pt x="162016" y="16418"/>
                  </a:lnTo>
                  <a:lnTo>
                    <a:pt x="159754" y="12868"/>
                  </a:lnTo>
                  <a:lnTo>
                    <a:pt x="120016" y="7332"/>
                  </a:lnTo>
                  <a:lnTo>
                    <a:pt x="44737" y="1153"/>
                  </a:lnTo>
                  <a:lnTo>
                    <a:pt x="6020" y="41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0C7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8719387" y="285729"/>
              <a:ext cx="136611" cy="142089"/>
            </a:xfrm>
            <a:custGeom>
              <a:avLst/>
              <a:gdLst/>
              <a:ahLst/>
              <a:cxnLst/>
              <a:rect l="l" t="t" r="r" b="b"/>
              <a:pathLst>
                <a:path w="300355" h="312419">
                  <a:moveTo>
                    <a:pt x="2251" y="143021"/>
                  </a:moveTo>
                  <a:lnTo>
                    <a:pt x="0" y="149848"/>
                  </a:lnTo>
                  <a:lnTo>
                    <a:pt x="4439" y="152497"/>
                  </a:lnTo>
                  <a:lnTo>
                    <a:pt x="32547" y="173261"/>
                  </a:lnTo>
                  <a:lnTo>
                    <a:pt x="79282" y="231686"/>
                  </a:lnTo>
                  <a:lnTo>
                    <a:pt x="96942" y="268021"/>
                  </a:lnTo>
                  <a:lnTo>
                    <a:pt x="110153" y="308220"/>
                  </a:lnTo>
                  <a:lnTo>
                    <a:pt x="110792" y="310681"/>
                  </a:lnTo>
                  <a:lnTo>
                    <a:pt x="113232" y="312273"/>
                  </a:lnTo>
                  <a:lnTo>
                    <a:pt x="157071" y="303036"/>
                  </a:lnTo>
                  <a:lnTo>
                    <a:pt x="196146" y="292581"/>
                  </a:lnTo>
                  <a:lnTo>
                    <a:pt x="232644" y="280504"/>
                  </a:lnTo>
                  <a:lnTo>
                    <a:pt x="296650" y="251761"/>
                  </a:lnTo>
                  <a:lnTo>
                    <a:pt x="300011" y="245772"/>
                  </a:lnTo>
                  <a:lnTo>
                    <a:pt x="297226" y="243667"/>
                  </a:lnTo>
                  <a:lnTo>
                    <a:pt x="262633" y="220525"/>
                  </a:lnTo>
                  <a:lnTo>
                    <a:pt x="211158" y="194198"/>
                  </a:lnTo>
                  <a:lnTo>
                    <a:pt x="169282" y="177858"/>
                  </a:lnTo>
                  <a:lnTo>
                    <a:pt x="169273" y="170654"/>
                  </a:lnTo>
                  <a:lnTo>
                    <a:pt x="146979" y="170654"/>
                  </a:lnTo>
                  <a:lnTo>
                    <a:pt x="142058" y="169157"/>
                  </a:lnTo>
                  <a:lnTo>
                    <a:pt x="139576" y="168434"/>
                  </a:lnTo>
                  <a:lnTo>
                    <a:pt x="139576" y="165858"/>
                  </a:lnTo>
                  <a:lnTo>
                    <a:pt x="130362" y="165858"/>
                  </a:lnTo>
                  <a:lnTo>
                    <a:pt x="123954" y="164099"/>
                  </a:lnTo>
                  <a:lnTo>
                    <a:pt x="120697" y="163262"/>
                  </a:lnTo>
                  <a:lnTo>
                    <a:pt x="120700" y="157932"/>
                  </a:lnTo>
                  <a:lnTo>
                    <a:pt x="98405" y="157932"/>
                  </a:lnTo>
                  <a:lnTo>
                    <a:pt x="76250" y="153366"/>
                  </a:lnTo>
                  <a:lnTo>
                    <a:pt x="53675" y="149432"/>
                  </a:lnTo>
                  <a:lnTo>
                    <a:pt x="30708" y="146146"/>
                  </a:lnTo>
                  <a:lnTo>
                    <a:pt x="7381" y="143524"/>
                  </a:lnTo>
                  <a:lnTo>
                    <a:pt x="2251" y="143021"/>
                  </a:lnTo>
                  <a:close/>
                </a:path>
                <a:path w="300355" h="312419">
                  <a:moveTo>
                    <a:pt x="252662" y="70458"/>
                  </a:moveTo>
                  <a:lnTo>
                    <a:pt x="175094" y="70458"/>
                  </a:lnTo>
                  <a:lnTo>
                    <a:pt x="163538" y="80239"/>
                  </a:lnTo>
                  <a:lnTo>
                    <a:pt x="154643" y="92516"/>
                  </a:lnTo>
                  <a:lnTo>
                    <a:pt x="148926" y="106782"/>
                  </a:lnTo>
                  <a:lnTo>
                    <a:pt x="146906" y="122530"/>
                  </a:lnTo>
                  <a:lnTo>
                    <a:pt x="146979" y="170654"/>
                  </a:lnTo>
                  <a:lnTo>
                    <a:pt x="169273" y="170654"/>
                  </a:lnTo>
                  <a:lnTo>
                    <a:pt x="169209" y="122530"/>
                  </a:lnTo>
                  <a:lnTo>
                    <a:pt x="172360" y="106965"/>
                  </a:lnTo>
                  <a:lnTo>
                    <a:pt x="180947" y="94243"/>
                  </a:lnTo>
                  <a:lnTo>
                    <a:pt x="193673" y="85659"/>
                  </a:lnTo>
                  <a:lnTo>
                    <a:pt x="209239" y="82510"/>
                  </a:lnTo>
                  <a:lnTo>
                    <a:pt x="247667" y="82510"/>
                  </a:lnTo>
                  <a:lnTo>
                    <a:pt x="252662" y="77515"/>
                  </a:lnTo>
                  <a:lnTo>
                    <a:pt x="252662" y="70458"/>
                  </a:lnTo>
                  <a:close/>
                </a:path>
                <a:path w="300355" h="312419">
                  <a:moveTo>
                    <a:pt x="111787" y="69160"/>
                  </a:moveTo>
                  <a:lnTo>
                    <a:pt x="90405" y="69160"/>
                  </a:lnTo>
                  <a:lnTo>
                    <a:pt x="106053" y="75988"/>
                  </a:lnTo>
                  <a:lnTo>
                    <a:pt x="118585" y="87221"/>
                  </a:lnTo>
                  <a:lnTo>
                    <a:pt x="127037" y="101891"/>
                  </a:lnTo>
                  <a:lnTo>
                    <a:pt x="130446" y="119033"/>
                  </a:lnTo>
                  <a:lnTo>
                    <a:pt x="130362" y="165858"/>
                  </a:lnTo>
                  <a:lnTo>
                    <a:pt x="139576" y="165858"/>
                  </a:lnTo>
                  <a:lnTo>
                    <a:pt x="139576" y="115169"/>
                  </a:lnTo>
                  <a:lnTo>
                    <a:pt x="143350" y="100342"/>
                  </a:lnTo>
                  <a:lnTo>
                    <a:pt x="145042" y="97494"/>
                  </a:lnTo>
                  <a:lnTo>
                    <a:pt x="134917" y="97494"/>
                  </a:lnTo>
                  <a:lnTo>
                    <a:pt x="125685" y="81787"/>
                  </a:lnTo>
                  <a:lnTo>
                    <a:pt x="112412" y="69466"/>
                  </a:lnTo>
                  <a:lnTo>
                    <a:pt x="111787" y="69160"/>
                  </a:lnTo>
                  <a:close/>
                </a:path>
                <a:path w="300355" h="312419">
                  <a:moveTo>
                    <a:pt x="247667" y="0"/>
                  </a:moveTo>
                  <a:lnTo>
                    <a:pt x="19046" y="0"/>
                  </a:lnTo>
                  <a:lnTo>
                    <a:pt x="14062" y="4994"/>
                  </a:lnTo>
                  <a:lnTo>
                    <a:pt x="14062" y="77515"/>
                  </a:lnTo>
                  <a:lnTo>
                    <a:pt x="19046" y="82510"/>
                  </a:lnTo>
                  <a:lnTo>
                    <a:pt x="58385" y="82510"/>
                  </a:lnTo>
                  <a:lnTo>
                    <a:pt x="73952" y="85659"/>
                  </a:lnTo>
                  <a:lnTo>
                    <a:pt x="86677" y="94243"/>
                  </a:lnTo>
                  <a:lnTo>
                    <a:pt x="95265" y="106965"/>
                  </a:lnTo>
                  <a:lnTo>
                    <a:pt x="98415" y="122530"/>
                  </a:lnTo>
                  <a:lnTo>
                    <a:pt x="98405" y="157932"/>
                  </a:lnTo>
                  <a:lnTo>
                    <a:pt x="120700" y="157932"/>
                  </a:lnTo>
                  <a:lnTo>
                    <a:pt x="118529" y="106170"/>
                  </a:lnTo>
                  <a:lnTo>
                    <a:pt x="90405" y="69160"/>
                  </a:lnTo>
                  <a:lnTo>
                    <a:pt x="111787" y="69160"/>
                  </a:lnTo>
                  <a:lnTo>
                    <a:pt x="95979" y="61421"/>
                  </a:lnTo>
                  <a:lnTo>
                    <a:pt x="77264" y="58542"/>
                  </a:lnTo>
                  <a:lnTo>
                    <a:pt x="36354" y="58542"/>
                  </a:lnTo>
                  <a:lnTo>
                    <a:pt x="36354" y="22302"/>
                  </a:lnTo>
                  <a:lnTo>
                    <a:pt x="252662" y="22302"/>
                  </a:lnTo>
                  <a:lnTo>
                    <a:pt x="252662" y="4994"/>
                  </a:lnTo>
                  <a:lnTo>
                    <a:pt x="247667" y="0"/>
                  </a:lnTo>
                  <a:close/>
                </a:path>
                <a:path w="300355" h="312419">
                  <a:moveTo>
                    <a:pt x="252662" y="22302"/>
                  </a:moveTo>
                  <a:lnTo>
                    <a:pt x="230359" y="22302"/>
                  </a:lnTo>
                  <a:lnTo>
                    <a:pt x="230359" y="58542"/>
                  </a:lnTo>
                  <a:lnTo>
                    <a:pt x="192549" y="58542"/>
                  </a:lnTo>
                  <a:lnTo>
                    <a:pt x="173842" y="61421"/>
                  </a:lnTo>
                  <a:lnTo>
                    <a:pt x="157415" y="69466"/>
                  </a:lnTo>
                  <a:lnTo>
                    <a:pt x="144147" y="81787"/>
                  </a:lnTo>
                  <a:lnTo>
                    <a:pt x="134917" y="97494"/>
                  </a:lnTo>
                  <a:lnTo>
                    <a:pt x="145042" y="97494"/>
                  </a:lnTo>
                  <a:lnTo>
                    <a:pt x="150974" y="87509"/>
                  </a:lnTo>
                  <a:lnTo>
                    <a:pt x="161778" y="77328"/>
                  </a:lnTo>
                  <a:lnTo>
                    <a:pt x="175094" y="70458"/>
                  </a:lnTo>
                  <a:lnTo>
                    <a:pt x="252662" y="70458"/>
                  </a:lnTo>
                  <a:lnTo>
                    <a:pt x="252662" y="22302"/>
                  </a:lnTo>
                  <a:close/>
                </a:path>
              </a:pathLst>
            </a:custGeom>
            <a:solidFill>
              <a:srgbClr val="0C7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7"/>
            <p:cNvSpPr/>
            <p:nvPr/>
          </p:nvSpPr>
          <p:spPr>
            <a:xfrm>
              <a:off x="8689270" y="351163"/>
              <a:ext cx="74804" cy="84040"/>
            </a:xfrm>
            <a:custGeom>
              <a:avLst/>
              <a:gdLst/>
              <a:ahLst/>
              <a:cxnLst/>
              <a:rect l="l" t="t" r="r" b="b"/>
              <a:pathLst>
                <a:path w="164465" h="184784">
                  <a:moveTo>
                    <a:pt x="0" y="0"/>
                  </a:moveTo>
                  <a:lnTo>
                    <a:pt x="0" y="182737"/>
                  </a:lnTo>
                  <a:lnTo>
                    <a:pt x="1937" y="184654"/>
                  </a:lnTo>
                  <a:lnTo>
                    <a:pt x="45671" y="183453"/>
                  </a:lnTo>
                  <a:lnTo>
                    <a:pt x="86293" y="180760"/>
                  </a:lnTo>
                  <a:lnTo>
                    <a:pt x="125945" y="176600"/>
                  </a:lnTo>
                  <a:lnTo>
                    <a:pt x="164413" y="171020"/>
                  </a:lnTo>
                  <a:lnTo>
                    <a:pt x="149274" y="124994"/>
                  </a:lnTo>
                  <a:lnTo>
                    <a:pt x="128168" y="84486"/>
                  </a:lnTo>
                  <a:lnTo>
                    <a:pt x="101890" y="50614"/>
                  </a:lnTo>
                  <a:lnTo>
                    <a:pt x="71239" y="24497"/>
                  </a:lnTo>
                  <a:lnTo>
                    <a:pt x="37010" y="7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7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8"/>
            <p:cNvSpPr/>
            <p:nvPr/>
          </p:nvSpPr>
          <p:spPr>
            <a:xfrm>
              <a:off x="8771067" y="403141"/>
              <a:ext cx="124481" cy="128804"/>
            </a:xfrm>
            <a:custGeom>
              <a:avLst/>
              <a:gdLst/>
              <a:ahLst/>
              <a:cxnLst/>
              <a:rect l="l" t="t" r="r" b="b"/>
              <a:pathLst>
                <a:path w="273684" h="283209">
                  <a:moveTo>
                    <a:pt x="197962" y="0"/>
                  </a:moveTo>
                  <a:lnTo>
                    <a:pt x="163778" y="17830"/>
                  </a:lnTo>
                  <a:lnTo>
                    <a:pt x="91721" y="45114"/>
                  </a:lnTo>
                  <a:lnTo>
                    <a:pt x="51404" y="56217"/>
                  </a:lnTo>
                  <a:lnTo>
                    <a:pt x="8680" y="65526"/>
                  </a:lnTo>
                  <a:lnTo>
                    <a:pt x="4156" y="66395"/>
                  </a:lnTo>
                  <a:lnTo>
                    <a:pt x="1225" y="70709"/>
                  </a:lnTo>
                  <a:lnTo>
                    <a:pt x="7367" y="122894"/>
                  </a:lnTo>
                  <a:lnTo>
                    <a:pt x="7737" y="139346"/>
                  </a:lnTo>
                  <a:lnTo>
                    <a:pt x="7295" y="157434"/>
                  </a:lnTo>
                  <a:lnTo>
                    <a:pt x="5989" y="175201"/>
                  </a:lnTo>
                  <a:lnTo>
                    <a:pt x="3850" y="192611"/>
                  </a:lnTo>
                  <a:lnTo>
                    <a:pt x="910" y="209627"/>
                  </a:lnTo>
                  <a:lnTo>
                    <a:pt x="0" y="214202"/>
                  </a:lnTo>
                  <a:lnTo>
                    <a:pt x="2952" y="218621"/>
                  </a:lnTo>
                  <a:lnTo>
                    <a:pt x="49290" y="228508"/>
                  </a:lnTo>
                  <a:lnTo>
                    <a:pt x="88767" y="239226"/>
                  </a:lnTo>
                  <a:lnTo>
                    <a:pt x="125654" y="251586"/>
                  </a:lnTo>
                  <a:lnTo>
                    <a:pt x="190402" y="280954"/>
                  </a:lnTo>
                  <a:lnTo>
                    <a:pt x="193460" y="282661"/>
                  </a:lnTo>
                  <a:lnTo>
                    <a:pt x="197261" y="282316"/>
                  </a:lnTo>
                  <a:lnTo>
                    <a:pt x="231612" y="247771"/>
                  </a:lnTo>
                  <a:lnTo>
                    <a:pt x="254659" y="213282"/>
                  </a:lnTo>
                  <a:lnTo>
                    <a:pt x="268727" y="176997"/>
                  </a:lnTo>
                  <a:lnTo>
                    <a:pt x="273489" y="139346"/>
                  </a:lnTo>
                  <a:lnTo>
                    <a:pt x="269032" y="102914"/>
                  </a:lnTo>
                  <a:lnTo>
                    <a:pt x="255861" y="67745"/>
                  </a:lnTo>
                  <a:lnTo>
                    <a:pt x="234271" y="34231"/>
                  </a:lnTo>
                  <a:lnTo>
                    <a:pt x="204559" y="2764"/>
                  </a:lnTo>
                  <a:lnTo>
                    <a:pt x="201889" y="356"/>
                  </a:lnTo>
                  <a:lnTo>
                    <a:pt x="197962" y="0"/>
                  </a:lnTo>
                  <a:close/>
                </a:path>
              </a:pathLst>
            </a:custGeom>
            <a:solidFill>
              <a:srgbClr val="0C7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9"/>
            <p:cNvSpPr/>
            <p:nvPr/>
          </p:nvSpPr>
          <p:spPr>
            <a:xfrm>
              <a:off x="8689270" y="434866"/>
              <a:ext cx="79425" cy="66424"/>
            </a:xfrm>
            <a:custGeom>
              <a:avLst/>
              <a:gdLst/>
              <a:ahLst/>
              <a:cxnLst/>
              <a:rect l="l" t="t" r="r" b="b"/>
              <a:pathLst>
                <a:path w="174625" h="146050">
                  <a:moveTo>
                    <a:pt x="164769" y="0"/>
                  </a:moveTo>
                  <a:lnTo>
                    <a:pt x="124073" y="5804"/>
                  </a:lnTo>
                  <a:lnTo>
                    <a:pt x="85479" y="9762"/>
                  </a:lnTo>
                  <a:lnTo>
                    <a:pt x="46012" y="12344"/>
                  </a:lnTo>
                  <a:lnTo>
                    <a:pt x="5863" y="13507"/>
                  </a:lnTo>
                  <a:lnTo>
                    <a:pt x="2617" y="13538"/>
                  </a:lnTo>
                  <a:lnTo>
                    <a:pt x="0" y="16156"/>
                  </a:lnTo>
                  <a:lnTo>
                    <a:pt x="0" y="129577"/>
                  </a:lnTo>
                  <a:lnTo>
                    <a:pt x="2617" y="132194"/>
                  </a:lnTo>
                  <a:lnTo>
                    <a:pt x="5863" y="132226"/>
                  </a:lnTo>
                  <a:lnTo>
                    <a:pt x="45687" y="133377"/>
                  </a:lnTo>
                  <a:lnTo>
                    <a:pt x="84840" y="135922"/>
                  </a:lnTo>
                  <a:lnTo>
                    <a:pt x="123136" y="139818"/>
                  </a:lnTo>
                  <a:lnTo>
                    <a:pt x="160393" y="145021"/>
                  </a:lnTo>
                  <a:lnTo>
                    <a:pt x="163513" y="145524"/>
                  </a:lnTo>
                  <a:lnTo>
                    <a:pt x="166476" y="143524"/>
                  </a:lnTo>
                  <a:lnTo>
                    <a:pt x="172462" y="105788"/>
                  </a:lnTo>
                  <a:lnTo>
                    <a:pt x="174298" y="69589"/>
                  </a:lnTo>
                  <a:lnTo>
                    <a:pt x="173911" y="53035"/>
                  </a:lnTo>
                  <a:lnTo>
                    <a:pt x="172772" y="36769"/>
                  </a:lnTo>
                  <a:lnTo>
                    <a:pt x="170914" y="20819"/>
                  </a:lnTo>
                  <a:lnTo>
                    <a:pt x="168371" y="5214"/>
                  </a:lnTo>
                  <a:lnTo>
                    <a:pt x="167764" y="2062"/>
                  </a:lnTo>
                  <a:lnTo>
                    <a:pt x="164769" y="0"/>
                  </a:lnTo>
                  <a:close/>
                </a:path>
              </a:pathLst>
            </a:custGeom>
            <a:solidFill>
              <a:srgbClr val="0C7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0"/>
            <p:cNvSpPr/>
            <p:nvPr/>
          </p:nvSpPr>
          <p:spPr>
            <a:xfrm>
              <a:off x="8477253" y="285875"/>
              <a:ext cx="376908" cy="354356"/>
            </a:xfrm>
            <a:custGeom>
              <a:avLst/>
              <a:gdLst/>
              <a:ahLst/>
              <a:cxnLst/>
              <a:rect l="l" t="t" r="r" b="b"/>
              <a:pathLst>
                <a:path w="828675" h="779144">
                  <a:moveTo>
                    <a:pt x="223323" y="493178"/>
                  </a:moveTo>
                  <a:lnTo>
                    <a:pt x="201020" y="493178"/>
                  </a:lnTo>
                  <a:lnTo>
                    <a:pt x="201020" y="506790"/>
                  </a:lnTo>
                  <a:lnTo>
                    <a:pt x="172584" y="515167"/>
                  </a:lnTo>
                  <a:lnTo>
                    <a:pt x="120543" y="535062"/>
                  </a:lnTo>
                  <a:lnTo>
                    <a:pt x="92887" y="553909"/>
                  </a:lnTo>
                  <a:lnTo>
                    <a:pt x="96520" y="556004"/>
                  </a:lnTo>
                  <a:lnTo>
                    <a:pt x="106052" y="563333"/>
                  </a:lnTo>
                  <a:lnTo>
                    <a:pt x="155653" y="591605"/>
                  </a:lnTo>
                  <a:lnTo>
                    <a:pt x="194984" y="609405"/>
                  </a:lnTo>
                  <a:lnTo>
                    <a:pt x="215710" y="616735"/>
                  </a:lnTo>
                  <a:lnTo>
                    <a:pt x="219501" y="616735"/>
                  </a:lnTo>
                  <a:lnTo>
                    <a:pt x="236334" y="651289"/>
                  </a:lnTo>
                  <a:lnTo>
                    <a:pt x="283644" y="709926"/>
                  </a:lnTo>
                  <a:lnTo>
                    <a:pt x="313194" y="734009"/>
                  </a:lnTo>
                  <a:lnTo>
                    <a:pt x="381767" y="767515"/>
                  </a:lnTo>
                  <a:lnTo>
                    <a:pt x="419863" y="776939"/>
                  </a:lnTo>
                  <a:lnTo>
                    <a:pt x="459881" y="779033"/>
                  </a:lnTo>
                  <a:lnTo>
                    <a:pt x="465985" y="779033"/>
                  </a:lnTo>
                  <a:lnTo>
                    <a:pt x="507939" y="775892"/>
                  </a:lnTo>
                  <a:lnTo>
                    <a:pt x="547824" y="764374"/>
                  </a:lnTo>
                  <a:lnTo>
                    <a:pt x="564019" y="757045"/>
                  </a:lnTo>
                  <a:lnTo>
                    <a:pt x="459881" y="757045"/>
                  </a:lnTo>
                  <a:lnTo>
                    <a:pt x="421559" y="753903"/>
                  </a:lnTo>
                  <a:lnTo>
                    <a:pt x="351257" y="730867"/>
                  </a:lnTo>
                  <a:lnTo>
                    <a:pt x="292684" y="687937"/>
                  </a:lnTo>
                  <a:lnTo>
                    <a:pt x="249765" y="629300"/>
                  </a:lnTo>
                  <a:lnTo>
                    <a:pt x="226424" y="559145"/>
                  </a:lnTo>
                  <a:lnTo>
                    <a:pt x="223323" y="520403"/>
                  </a:lnTo>
                  <a:lnTo>
                    <a:pt x="223323" y="493178"/>
                  </a:lnTo>
                  <a:close/>
                </a:path>
                <a:path w="828675" h="779144">
                  <a:moveTo>
                    <a:pt x="684891" y="629300"/>
                  </a:moveTo>
                  <a:lnTo>
                    <a:pt x="661362" y="629300"/>
                  </a:lnTo>
                  <a:lnTo>
                    <a:pt x="641058" y="665948"/>
                  </a:lnTo>
                  <a:lnTo>
                    <a:pt x="614573" y="697360"/>
                  </a:lnTo>
                  <a:lnTo>
                    <a:pt x="582867" y="722491"/>
                  </a:lnTo>
                  <a:lnTo>
                    <a:pt x="546895" y="741338"/>
                  </a:lnTo>
                  <a:lnTo>
                    <a:pt x="507615" y="752856"/>
                  </a:lnTo>
                  <a:lnTo>
                    <a:pt x="465985" y="757045"/>
                  </a:lnTo>
                  <a:lnTo>
                    <a:pt x="564019" y="757045"/>
                  </a:lnTo>
                  <a:lnTo>
                    <a:pt x="584841" y="747621"/>
                  </a:lnTo>
                  <a:lnTo>
                    <a:pt x="618188" y="723538"/>
                  </a:lnTo>
                  <a:lnTo>
                    <a:pt x="647065" y="694219"/>
                  </a:lnTo>
                  <a:lnTo>
                    <a:pt x="670672" y="660712"/>
                  </a:lnTo>
                  <a:lnTo>
                    <a:pt x="684891" y="629300"/>
                  </a:lnTo>
                  <a:close/>
                </a:path>
                <a:path w="828675" h="779144">
                  <a:moveTo>
                    <a:pt x="249296" y="68060"/>
                  </a:moveTo>
                  <a:lnTo>
                    <a:pt x="214475" y="68060"/>
                  </a:lnTo>
                  <a:lnTo>
                    <a:pt x="241722" y="73296"/>
                  </a:lnTo>
                  <a:lnTo>
                    <a:pt x="264091" y="87955"/>
                  </a:lnTo>
                  <a:lnTo>
                    <a:pt x="279384" y="109944"/>
                  </a:lnTo>
                  <a:lnTo>
                    <a:pt x="285404" y="137168"/>
                  </a:lnTo>
                  <a:lnTo>
                    <a:pt x="285331" y="170675"/>
                  </a:lnTo>
                  <a:lnTo>
                    <a:pt x="285499" y="556004"/>
                  </a:lnTo>
                  <a:lnTo>
                    <a:pt x="300503" y="630347"/>
                  </a:lnTo>
                  <a:lnTo>
                    <a:pt x="341396" y="690031"/>
                  </a:lnTo>
                  <a:lnTo>
                    <a:pt x="401999" y="730867"/>
                  </a:lnTo>
                  <a:lnTo>
                    <a:pt x="476132" y="746574"/>
                  </a:lnTo>
                  <a:lnTo>
                    <a:pt x="479891" y="746574"/>
                  </a:lnTo>
                  <a:lnTo>
                    <a:pt x="517355" y="742385"/>
                  </a:lnTo>
                  <a:lnTo>
                    <a:pt x="534968" y="737150"/>
                  </a:lnTo>
                  <a:lnTo>
                    <a:pt x="476132" y="737150"/>
                  </a:lnTo>
                  <a:lnTo>
                    <a:pt x="439559" y="734009"/>
                  </a:lnTo>
                  <a:lnTo>
                    <a:pt x="374610" y="706784"/>
                  </a:lnTo>
                  <a:lnTo>
                    <a:pt x="325499" y="657571"/>
                  </a:lnTo>
                  <a:lnTo>
                    <a:pt x="298119" y="592652"/>
                  </a:lnTo>
                  <a:lnTo>
                    <a:pt x="294336" y="137168"/>
                  </a:lnTo>
                  <a:lnTo>
                    <a:pt x="299898" y="112038"/>
                  </a:lnTo>
                  <a:lnTo>
                    <a:pt x="289865" y="112038"/>
                  </a:lnTo>
                  <a:lnTo>
                    <a:pt x="278383" y="91096"/>
                  </a:lnTo>
                  <a:lnTo>
                    <a:pt x="261146" y="74343"/>
                  </a:lnTo>
                  <a:lnTo>
                    <a:pt x="249296" y="68060"/>
                  </a:lnTo>
                  <a:close/>
                </a:path>
                <a:path w="828675" h="779144">
                  <a:moveTo>
                    <a:pt x="653093" y="634535"/>
                  </a:moveTo>
                  <a:lnTo>
                    <a:pt x="643760" y="634535"/>
                  </a:lnTo>
                  <a:lnTo>
                    <a:pt x="621934" y="669089"/>
                  </a:lnTo>
                  <a:lnTo>
                    <a:pt x="593424" y="697360"/>
                  </a:lnTo>
                  <a:lnTo>
                    <a:pt x="559440" y="719349"/>
                  </a:lnTo>
                  <a:lnTo>
                    <a:pt x="521193" y="732961"/>
                  </a:lnTo>
                  <a:lnTo>
                    <a:pt x="479891" y="737150"/>
                  </a:lnTo>
                  <a:lnTo>
                    <a:pt x="534968" y="737150"/>
                  </a:lnTo>
                  <a:lnTo>
                    <a:pt x="552581" y="731914"/>
                  </a:lnTo>
                  <a:lnTo>
                    <a:pt x="584757" y="715161"/>
                  </a:lnTo>
                  <a:lnTo>
                    <a:pt x="613068" y="692125"/>
                  </a:lnTo>
                  <a:lnTo>
                    <a:pt x="636703" y="663854"/>
                  </a:lnTo>
                  <a:lnTo>
                    <a:pt x="653093" y="634535"/>
                  </a:lnTo>
                  <a:close/>
                </a:path>
                <a:path w="828675" h="779144">
                  <a:moveTo>
                    <a:pt x="463378" y="68060"/>
                  </a:moveTo>
                  <a:lnTo>
                    <a:pt x="391118" y="68060"/>
                  </a:lnTo>
                  <a:lnTo>
                    <a:pt x="377599" y="77484"/>
                  </a:lnTo>
                  <a:lnTo>
                    <a:pt x="367100" y="90049"/>
                  </a:lnTo>
                  <a:lnTo>
                    <a:pt x="360301" y="105755"/>
                  </a:lnTo>
                  <a:lnTo>
                    <a:pt x="357884" y="122509"/>
                  </a:lnTo>
                  <a:lnTo>
                    <a:pt x="357873" y="571710"/>
                  </a:lnTo>
                  <a:lnTo>
                    <a:pt x="363022" y="610452"/>
                  </a:lnTo>
                  <a:lnTo>
                    <a:pt x="400062" y="674325"/>
                  </a:lnTo>
                  <a:lnTo>
                    <a:pt x="463548" y="710973"/>
                  </a:lnTo>
                  <a:lnTo>
                    <a:pt x="501754" y="716208"/>
                  </a:lnTo>
                  <a:lnTo>
                    <a:pt x="509335" y="716208"/>
                  </a:lnTo>
                  <a:lnTo>
                    <a:pt x="548908" y="710973"/>
                  </a:lnTo>
                  <a:lnTo>
                    <a:pt x="584691" y="695266"/>
                  </a:lnTo>
                  <a:lnTo>
                    <a:pt x="585949" y="694219"/>
                  </a:lnTo>
                  <a:lnTo>
                    <a:pt x="501754" y="694219"/>
                  </a:lnTo>
                  <a:lnTo>
                    <a:pt x="470354" y="690031"/>
                  </a:lnTo>
                  <a:lnTo>
                    <a:pt x="441998" y="677466"/>
                  </a:lnTo>
                  <a:lnTo>
                    <a:pt x="417751" y="659665"/>
                  </a:lnTo>
                  <a:lnTo>
                    <a:pt x="398678" y="636629"/>
                  </a:lnTo>
                  <a:lnTo>
                    <a:pt x="453221" y="636629"/>
                  </a:lnTo>
                  <a:lnTo>
                    <a:pt x="453221" y="476425"/>
                  </a:lnTo>
                  <a:lnTo>
                    <a:pt x="380176" y="476425"/>
                  </a:lnTo>
                  <a:lnTo>
                    <a:pt x="380176" y="462813"/>
                  </a:lnTo>
                  <a:lnTo>
                    <a:pt x="396800" y="461766"/>
                  </a:lnTo>
                  <a:lnTo>
                    <a:pt x="413542" y="461766"/>
                  </a:lnTo>
                  <a:lnTo>
                    <a:pt x="430393" y="460718"/>
                  </a:lnTo>
                  <a:lnTo>
                    <a:pt x="450593" y="460718"/>
                  </a:lnTo>
                  <a:lnTo>
                    <a:pt x="453221" y="457577"/>
                  </a:lnTo>
                  <a:lnTo>
                    <a:pt x="453221" y="344492"/>
                  </a:lnTo>
                  <a:lnTo>
                    <a:pt x="450593" y="341350"/>
                  </a:lnTo>
                  <a:lnTo>
                    <a:pt x="430393" y="341350"/>
                  </a:lnTo>
                  <a:lnTo>
                    <a:pt x="413542" y="340303"/>
                  </a:lnTo>
                  <a:lnTo>
                    <a:pt x="396800" y="340303"/>
                  </a:lnTo>
                  <a:lnTo>
                    <a:pt x="380176" y="339256"/>
                  </a:lnTo>
                  <a:lnTo>
                    <a:pt x="380176" y="325644"/>
                  </a:lnTo>
                  <a:lnTo>
                    <a:pt x="453221" y="325644"/>
                  </a:lnTo>
                  <a:lnTo>
                    <a:pt x="453221" y="169628"/>
                  </a:lnTo>
                  <a:lnTo>
                    <a:pt x="380176" y="169628"/>
                  </a:lnTo>
                  <a:lnTo>
                    <a:pt x="380176" y="122509"/>
                  </a:lnTo>
                  <a:lnTo>
                    <a:pt x="383329" y="106803"/>
                  </a:lnTo>
                  <a:lnTo>
                    <a:pt x="391920" y="94237"/>
                  </a:lnTo>
                  <a:lnTo>
                    <a:pt x="404649" y="85861"/>
                  </a:lnTo>
                  <a:lnTo>
                    <a:pt x="420217" y="82719"/>
                  </a:lnTo>
                  <a:lnTo>
                    <a:pt x="458383" y="82719"/>
                  </a:lnTo>
                  <a:lnTo>
                    <a:pt x="463378" y="77484"/>
                  </a:lnTo>
                  <a:lnTo>
                    <a:pt x="463378" y="68060"/>
                  </a:lnTo>
                  <a:close/>
                </a:path>
                <a:path w="828675" h="779144">
                  <a:moveTo>
                    <a:pt x="634754" y="641865"/>
                  </a:moveTo>
                  <a:lnTo>
                    <a:pt x="609028" y="641865"/>
                  </a:lnTo>
                  <a:lnTo>
                    <a:pt x="589596" y="663854"/>
                  </a:lnTo>
                  <a:lnTo>
                    <a:pt x="565825" y="679560"/>
                  </a:lnTo>
                  <a:lnTo>
                    <a:pt x="538732" y="690031"/>
                  </a:lnTo>
                  <a:lnTo>
                    <a:pt x="509335" y="694219"/>
                  </a:lnTo>
                  <a:lnTo>
                    <a:pt x="585949" y="694219"/>
                  </a:lnTo>
                  <a:lnTo>
                    <a:pt x="614887" y="670136"/>
                  </a:lnTo>
                  <a:lnTo>
                    <a:pt x="634754" y="641865"/>
                  </a:lnTo>
                  <a:close/>
                </a:path>
                <a:path w="828675" h="779144">
                  <a:moveTo>
                    <a:pt x="645414" y="488990"/>
                  </a:moveTo>
                  <a:lnTo>
                    <a:pt x="643540" y="488990"/>
                  </a:lnTo>
                  <a:lnTo>
                    <a:pt x="641697" y="490037"/>
                  </a:lnTo>
                  <a:lnTo>
                    <a:pt x="641195" y="492131"/>
                  </a:lnTo>
                  <a:lnTo>
                    <a:pt x="627332" y="531920"/>
                  </a:lnTo>
                  <a:lnTo>
                    <a:pt x="609039" y="567521"/>
                  </a:lnTo>
                  <a:lnTo>
                    <a:pt x="586809" y="598934"/>
                  </a:lnTo>
                  <a:lnTo>
                    <a:pt x="532496" y="645006"/>
                  </a:lnTo>
                  <a:lnTo>
                    <a:pt x="528968" y="647100"/>
                  </a:lnTo>
                  <a:lnTo>
                    <a:pt x="530591" y="652336"/>
                  </a:lnTo>
                  <a:lnTo>
                    <a:pt x="534601" y="652336"/>
                  </a:lnTo>
                  <a:lnTo>
                    <a:pt x="572294" y="648147"/>
                  </a:lnTo>
                  <a:lnTo>
                    <a:pt x="609028" y="641865"/>
                  </a:lnTo>
                  <a:lnTo>
                    <a:pt x="634754" y="641865"/>
                  </a:lnTo>
                  <a:lnTo>
                    <a:pt x="637697" y="637676"/>
                  </a:lnTo>
                  <a:lnTo>
                    <a:pt x="637970" y="636629"/>
                  </a:lnTo>
                  <a:lnTo>
                    <a:pt x="638315" y="635582"/>
                  </a:lnTo>
                  <a:lnTo>
                    <a:pt x="640148" y="635582"/>
                  </a:lnTo>
                  <a:lnTo>
                    <a:pt x="641938" y="634535"/>
                  </a:lnTo>
                  <a:lnTo>
                    <a:pt x="653093" y="634535"/>
                  </a:lnTo>
                  <a:lnTo>
                    <a:pt x="654849" y="631394"/>
                  </a:lnTo>
                  <a:lnTo>
                    <a:pt x="661362" y="629300"/>
                  </a:lnTo>
                  <a:lnTo>
                    <a:pt x="684891" y="629300"/>
                  </a:lnTo>
                  <a:lnTo>
                    <a:pt x="688209" y="621970"/>
                  </a:lnTo>
                  <a:lnTo>
                    <a:pt x="688397" y="621970"/>
                  </a:lnTo>
                  <a:lnTo>
                    <a:pt x="713348" y="613593"/>
                  </a:lnTo>
                  <a:lnTo>
                    <a:pt x="737367" y="604170"/>
                  </a:lnTo>
                  <a:lnTo>
                    <a:pt x="760378" y="593699"/>
                  </a:lnTo>
                  <a:lnTo>
                    <a:pt x="782300" y="582181"/>
                  </a:lnTo>
                  <a:lnTo>
                    <a:pt x="793925" y="574851"/>
                  </a:lnTo>
                  <a:lnTo>
                    <a:pt x="805064" y="568569"/>
                  </a:lnTo>
                  <a:lnTo>
                    <a:pt x="815716" y="561239"/>
                  </a:lnTo>
                  <a:lnTo>
                    <a:pt x="825880" y="553909"/>
                  </a:lnTo>
                  <a:lnTo>
                    <a:pt x="828058" y="552862"/>
                  </a:lnTo>
                  <a:lnTo>
                    <a:pt x="795019" y="532968"/>
                  </a:lnTo>
                  <a:lnTo>
                    <a:pt x="725198" y="507837"/>
                  </a:lnTo>
                  <a:lnTo>
                    <a:pt x="686400" y="498414"/>
                  </a:lnTo>
                  <a:lnTo>
                    <a:pt x="645414" y="488990"/>
                  </a:lnTo>
                  <a:close/>
                </a:path>
                <a:path w="828675" h="779144">
                  <a:moveTo>
                    <a:pt x="453221" y="636629"/>
                  </a:moveTo>
                  <a:lnTo>
                    <a:pt x="398678" y="636629"/>
                  </a:lnTo>
                  <a:lnTo>
                    <a:pt x="410258" y="641865"/>
                  </a:lnTo>
                  <a:lnTo>
                    <a:pt x="422158" y="646053"/>
                  </a:lnTo>
                  <a:lnTo>
                    <a:pt x="434355" y="649194"/>
                  </a:lnTo>
                  <a:lnTo>
                    <a:pt x="446824" y="651289"/>
                  </a:lnTo>
                  <a:lnTo>
                    <a:pt x="450269" y="651289"/>
                  </a:lnTo>
                  <a:lnTo>
                    <a:pt x="453221" y="648147"/>
                  </a:lnTo>
                  <a:lnTo>
                    <a:pt x="453221" y="636629"/>
                  </a:lnTo>
                  <a:close/>
                </a:path>
                <a:path w="828675" h="779144">
                  <a:moveTo>
                    <a:pt x="73453" y="257583"/>
                  </a:moveTo>
                  <a:lnTo>
                    <a:pt x="41775" y="288996"/>
                  </a:lnTo>
                  <a:lnTo>
                    <a:pt x="18783" y="323550"/>
                  </a:lnTo>
                  <a:lnTo>
                    <a:pt x="4750" y="360198"/>
                  </a:lnTo>
                  <a:lnTo>
                    <a:pt x="0" y="397893"/>
                  </a:lnTo>
                  <a:lnTo>
                    <a:pt x="4839" y="435588"/>
                  </a:lnTo>
                  <a:lnTo>
                    <a:pt x="19138" y="472236"/>
                  </a:lnTo>
                  <a:lnTo>
                    <a:pt x="42566" y="506790"/>
                  </a:lnTo>
                  <a:lnTo>
                    <a:pt x="74793" y="539250"/>
                  </a:lnTo>
                  <a:lnTo>
                    <a:pt x="76688" y="541344"/>
                  </a:lnTo>
                  <a:lnTo>
                    <a:pt x="79390" y="541344"/>
                  </a:lnTo>
                  <a:lnTo>
                    <a:pt x="81557" y="540297"/>
                  </a:lnTo>
                  <a:lnTo>
                    <a:pt x="107917" y="526685"/>
                  </a:lnTo>
                  <a:lnTo>
                    <a:pt x="136761" y="514120"/>
                  </a:lnTo>
                  <a:lnTo>
                    <a:pt x="167869" y="502602"/>
                  </a:lnTo>
                  <a:lnTo>
                    <a:pt x="201020" y="493178"/>
                  </a:lnTo>
                  <a:lnTo>
                    <a:pt x="223323" y="493178"/>
                  </a:lnTo>
                  <a:lnTo>
                    <a:pt x="223328" y="308891"/>
                  </a:lnTo>
                  <a:lnTo>
                    <a:pt x="201020" y="308891"/>
                  </a:lnTo>
                  <a:lnTo>
                    <a:pt x="165229" y="298420"/>
                  </a:lnTo>
                  <a:lnTo>
                    <a:pt x="131849" y="285855"/>
                  </a:lnTo>
                  <a:lnTo>
                    <a:pt x="101163" y="272243"/>
                  </a:lnTo>
                  <a:lnTo>
                    <a:pt x="73453" y="257583"/>
                  </a:lnTo>
                  <a:close/>
                </a:path>
                <a:path w="828675" h="779144">
                  <a:moveTo>
                    <a:pt x="450499" y="473284"/>
                  </a:moveTo>
                  <a:lnTo>
                    <a:pt x="430264" y="473284"/>
                  </a:lnTo>
                  <a:lnTo>
                    <a:pt x="380176" y="476425"/>
                  </a:lnTo>
                  <a:lnTo>
                    <a:pt x="453221" y="476425"/>
                  </a:lnTo>
                  <a:lnTo>
                    <a:pt x="450499" y="473284"/>
                  </a:lnTo>
                  <a:close/>
                </a:path>
                <a:path w="828675" h="779144">
                  <a:moveTo>
                    <a:pt x="453221" y="325644"/>
                  </a:moveTo>
                  <a:lnTo>
                    <a:pt x="380176" y="325644"/>
                  </a:lnTo>
                  <a:lnTo>
                    <a:pt x="431130" y="328785"/>
                  </a:lnTo>
                  <a:lnTo>
                    <a:pt x="451022" y="328785"/>
                  </a:lnTo>
                  <a:lnTo>
                    <a:pt x="453221" y="326691"/>
                  </a:lnTo>
                  <a:lnTo>
                    <a:pt x="453221" y="325644"/>
                  </a:lnTo>
                  <a:close/>
                </a:path>
                <a:path w="828675" h="779144">
                  <a:moveTo>
                    <a:pt x="458383" y="0"/>
                  </a:moveTo>
                  <a:lnTo>
                    <a:pt x="123284" y="0"/>
                  </a:lnTo>
                  <a:lnTo>
                    <a:pt x="118300" y="5235"/>
                  </a:lnTo>
                  <a:lnTo>
                    <a:pt x="118300" y="77484"/>
                  </a:lnTo>
                  <a:lnTo>
                    <a:pt x="123284" y="82719"/>
                  </a:lnTo>
                  <a:lnTo>
                    <a:pt x="161010" y="82719"/>
                  </a:lnTo>
                  <a:lnTo>
                    <a:pt x="176577" y="85861"/>
                  </a:lnTo>
                  <a:lnTo>
                    <a:pt x="189303" y="94237"/>
                  </a:lnTo>
                  <a:lnTo>
                    <a:pt x="197890" y="106803"/>
                  </a:lnTo>
                  <a:lnTo>
                    <a:pt x="201040" y="122509"/>
                  </a:lnTo>
                  <a:lnTo>
                    <a:pt x="201020" y="184287"/>
                  </a:lnTo>
                  <a:lnTo>
                    <a:pt x="184301" y="190570"/>
                  </a:lnTo>
                  <a:lnTo>
                    <a:pt x="168062" y="197899"/>
                  </a:lnTo>
                  <a:lnTo>
                    <a:pt x="124828" y="220935"/>
                  </a:lnTo>
                  <a:lnTo>
                    <a:pt x="91159" y="242924"/>
                  </a:lnTo>
                  <a:lnTo>
                    <a:pt x="87693" y="245018"/>
                  </a:lnTo>
                  <a:lnTo>
                    <a:pt x="88206" y="251301"/>
                  </a:lnTo>
                  <a:lnTo>
                    <a:pt x="91997" y="252348"/>
                  </a:lnTo>
                  <a:lnTo>
                    <a:pt x="116269" y="264913"/>
                  </a:lnTo>
                  <a:lnTo>
                    <a:pt x="142648" y="276431"/>
                  </a:lnTo>
                  <a:lnTo>
                    <a:pt x="170958" y="286902"/>
                  </a:lnTo>
                  <a:lnTo>
                    <a:pt x="201020" y="295278"/>
                  </a:lnTo>
                  <a:lnTo>
                    <a:pt x="201020" y="308891"/>
                  </a:lnTo>
                  <a:lnTo>
                    <a:pt x="223328" y="308891"/>
                  </a:lnTo>
                  <a:lnTo>
                    <a:pt x="223333" y="122509"/>
                  </a:lnTo>
                  <a:lnTo>
                    <a:pt x="220917" y="105755"/>
                  </a:lnTo>
                  <a:lnTo>
                    <a:pt x="214121" y="90049"/>
                  </a:lnTo>
                  <a:lnTo>
                    <a:pt x="203623" y="77484"/>
                  </a:lnTo>
                  <a:lnTo>
                    <a:pt x="190098" y="68060"/>
                  </a:lnTo>
                  <a:lnTo>
                    <a:pt x="249296" y="68060"/>
                  </a:lnTo>
                  <a:lnTo>
                    <a:pt x="239421" y="62825"/>
                  </a:lnTo>
                  <a:lnTo>
                    <a:pt x="214475" y="58636"/>
                  </a:lnTo>
                  <a:lnTo>
                    <a:pt x="140592" y="58636"/>
                  </a:lnTo>
                  <a:lnTo>
                    <a:pt x="140592" y="21988"/>
                  </a:lnTo>
                  <a:lnTo>
                    <a:pt x="463378" y="21988"/>
                  </a:lnTo>
                  <a:lnTo>
                    <a:pt x="463378" y="5235"/>
                  </a:lnTo>
                  <a:lnTo>
                    <a:pt x="458383" y="0"/>
                  </a:lnTo>
                  <a:close/>
                </a:path>
                <a:path w="828675" h="779144">
                  <a:moveTo>
                    <a:pt x="453221" y="144498"/>
                  </a:moveTo>
                  <a:lnTo>
                    <a:pt x="433898" y="146592"/>
                  </a:lnTo>
                  <a:lnTo>
                    <a:pt x="415215" y="151827"/>
                  </a:lnTo>
                  <a:lnTo>
                    <a:pt x="397273" y="159157"/>
                  </a:lnTo>
                  <a:lnTo>
                    <a:pt x="380176" y="169628"/>
                  </a:lnTo>
                  <a:lnTo>
                    <a:pt x="453221" y="169628"/>
                  </a:lnTo>
                  <a:lnTo>
                    <a:pt x="453221" y="144498"/>
                  </a:lnTo>
                  <a:close/>
                </a:path>
                <a:path w="828675" h="779144">
                  <a:moveTo>
                    <a:pt x="463378" y="21988"/>
                  </a:moveTo>
                  <a:lnTo>
                    <a:pt x="441075" y="21988"/>
                  </a:lnTo>
                  <a:lnTo>
                    <a:pt x="441075" y="58636"/>
                  </a:lnTo>
                  <a:lnTo>
                    <a:pt x="365276" y="58636"/>
                  </a:lnTo>
                  <a:lnTo>
                    <a:pt x="340324" y="62825"/>
                  </a:lnTo>
                  <a:lnTo>
                    <a:pt x="318595" y="74343"/>
                  </a:lnTo>
                  <a:lnTo>
                    <a:pt x="301354" y="91096"/>
                  </a:lnTo>
                  <a:lnTo>
                    <a:pt x="289865" y="112038"/>
                  </a:lnTo>
                  <a:lnTo>
                    <a:pt x="299898" y="112038"/>
                  </a:lnTo>
                  <a:lnTo>
                    <a:pt x="300361" y="109944"/>
                  </a:lnTo>
                  <a:lnTo>
                    <a:pt x="315655" y="87955"/>
                  </a:lnTo>
                  <a:lnTo>
                    <a:pt x="338024" y="73296"/>
                  </a:lnTo>
                  <a:lnTo>
                    <a:pt x="365276" y="68060"/>
                  </a:lnTo>
                  <a:lnTo>
                    <a:pt x="463378" y="68060"/>
                  </a:lnTo>
                  <a:lnTo>
                    <a:pt x="463378" y="21988"/>
                  </a:lnTo>
                  <a:close/>
                </a:path>
              </a:pathLst>
            </a:custGeom>
            <a:solidFill>
              <a:srgbClr val="0C79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" y="5555314"/>
            <a:ext cx="1299982" cy="12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2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онцов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44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20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40000"/>
                <a:lumOff val="60000"/>
              </a:schemeClr>
            </a:gs>
            <a:gs pos="0">
              <a:schemeClr val="accent5">
                <a:lumMod val="20000"/>
                <a:lumOff val="80000"/>
                <a:alpha val="7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F65BA-BCFF-4A3F-AE1D-73D6B667AF4A}" type="datetimeFigureOut">
              <a:rPr lang="ru-RU" smtClean="0"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498F9-7A26-4BD9-82F1-D7196F0751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002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7" r="4058"/>
          <a:stretch/>
        </p:blipFill>
        <p:spPr>
          <a:xfrm>
            <a:off x="-2" y="-2760265"/>
            <a:ext cx="12192001" cy="84368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04003"/>
            <a:ext cx="12192003" cy="5480048"/>
          </a:xfrm>
          <a:prstGeom prst="rect">
            <a:avLst/>
          </a:prstGeom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42123" y="4686957"/>
            <a:ext cx="9867993" cy="126232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67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PF Agora Sans Pro" pitchFamily="2" charset="0"/>
              </a:rPr>
              <a:t>Об итогах работы системы дополнительного образования университета в 2018 / 2019 учебном году и </a:t>
            </a:r>
            <a:br>
              <a:rPr lang="ru-RU" sz="2667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PF Agora Sans Pro" pitchFamily="2" charset="0"/>
              </a:rPr>
            </a:br>
            <a:r>
              <a:rPr lang="ru-RU" sz="2667" b="1" dirty="0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PF Agora Sans Pro" pitchFamily="2" charset="0"/>
              </a:rPr>
              <a:t>о задачах на 2019/2020 учебный год</a:t>
            </a:r>
          </a:p>
          <a:p>
            <a:pPr algn="l"/>
            <a:endParaRPr lang="ru-RU" sz="2667" b="1" dirty="0">
              <a:ln w="18415" cmpd="sng">
                <a:noFill/>
                <a:prstDash val="solid"/>
              </a:ln>
              <a:solidFill>
                <a:srgbClr val="FFFFFF"/>
              </a:solidFill>
              <a:latin typeface="PF Agora Sans Pr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1045" y="-53862"/>
            <a:ext cx="5668067" cy="652311"/>
          </a:xfrm>
          <a:prstGeom prst="rect">
            <a:avLst/>
          </a:prstGeom>
          <a:solidFill>
            <a:srgbClr val="008F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7060757" y="-4434"/>
            <a:ext cx="5751353" cy="553452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267" i="1" dirty="0">
                <a:solidFill>
                  <a:schemeClr val="bg1"/>
                </a:solidFill>
                <a:latin typeface="PF Agora Sans Pro" pitchFamily="2" charset="0"/>
                <a:cs typeface="Trebuchet MS"/>
              </a:rPr>
              <a:t>Открой Мир в одном университете!</a:t>
            </a:r>
            <a:endParaRPr lang="en-US" sz="2267" i="1" dirty="0">
              <a:solidFill>
                <a:schemeClr val="bg1"/>
              </a:solidFill>
              <a:latin typeface="PF Agora Sans Pro" pitchFamily="2" charset="0"/>
              <a:cs typeface="Trebuchet M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7" y="280287"/>
            <a:ext cx="1458979" cy="1458979"/>
          </a:xfrm>
          <a:prstGeom prst="rect">
            <a:avLst/>
          </a:prstGeom>
        </p:spPr>
      </p:pic>
      <p:pic>
        <p:nvPicPr>
          <p:cNvPr id="9" name="Picture 2" descr="Z:\!Иванова\символика\Партнеры\5-1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674" y="697185"/>
            <a:ext cx="1618201" cy="6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4"/>
          <p:cNvSpPr/>
          <p:nvPr/>
        </p:nvSpPr>
        <p:spPr>
          <a:xfrm>
            <a:off x="-5" y="6400548"/>
            <a:ext cx="7320475" cy="489233"/>
          </a:xfrm>
          <a:prstGeom prst="rect">
            <a:avLst/>
          </a:prstGeom>
          <a:solidFill>
            <a:srgbClr val="008F3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9376" y="6478431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PF Agora Sans Pro" panose="02000500000000020004" pitchFamily="2" charset="0"/>
                <a:ea typeface="Tahoma" pitchFamily="34" charset="0"/>
                <a:cs typeface="Tahoma" pitchFamily="34" charset="0"/>
              </a:rPr>
              <a:t>Проректор по дополнительному образованию, к.х.н. Должикова А.В.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4377003"/>
            <a:ext cx="2226124" cy="1335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69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4573" y="1628800"/>
            <a:ext cx="1152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solidFill>
                  <a:srgbClr val="00B050"/>
                </a:solidFill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36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программ прошли экспертизу и размещены на сайте Департамента образования г. Москвы </a:t>
            </a:r>
          </a:p>
          <a:p>
            <a:pPr algn="ctr">
              <a:lnSpc>
                <a:spcPct val="90000"/>
              </a:lnSpc>
            </a:pPr>
            <a:r>
              <a:rPr lang="ru-RU" sz="2100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В 2018-2019 году – прошли экспертизу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программы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26" y="2636912"/>
            <a:ext cx="2848282" cy="28482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359696" y="5385310"/>
            <a:ext cx="8092099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100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Реализовано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3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программы для педагогов г. Москвы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5800" y="3067898"/>
            <a:ext cx="7441853" cy="51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ИНПО –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2</a:t>
            </a:r>
            <a:r>
              <a:rPr lang="ru-RU" sz="20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программы</a:t>
            </a:r>
            <a:endParaRPr lang="ru-RU" sz="2100" dirty="0">
              <a:latin typeface="PF Agora Sans Pro" panose="02000500000000020004" pitchFamily="2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8546" y="332656"/>
            <a:ext cx="10173998" cy="1094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Региональный реестр программ ДПО для педагогов г. Москвы</a:t>
            </a:r>
          </a:p>
        </p:txBody>
      </p:sp>
    </p:spTree>
    <p:extLst>
      <p:ext uri="{BB962C8B-B14F-4D97-AF65-F5344CB8AC3E}">
        <p14:creationId xmlns:p14="http://schemas.microsoft.com/office/powerpoint/2010/main" val="191795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4213" y="1029715"/>
            <a:ext cx="30433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4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5</a:t>
            </a:r>
            <a:r>
              <a:rPr lang="en-US" sz="2800" dirty="0">
                <a:solidFill>
                  <a:schemeClr val="tx2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 размещено </a:t>
            </a:r>
          </a:p>
          <a:p>
            <a:pPr algn="ctr"/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на сайте</a:t>
            </a:r>
            <a:r>
              <a:rPr lang="en-US" sz="2100" dirty="0"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en-US" sz="2100" dirty="0" err="1">
                <a:latin typeface="PF Agora Sans Pro" panose="02000500000000020004" pitchFamily="2" charset="0"/>
                <a:cs typeface="Arial" pitchFamily="34" charset="0"/>
              </a:rPr>
              <a:t>dpo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.</a:t>
            </a:r>
            <a:r>
              <a:rPr lang="en-US" sz="2100" dirty="0">
                <a:latin typeface="PF Agora Sans Pro" panose="02000500000000020004" pitchFamily="2" charset="0"/>
                <a:cs typeface="Arial" pitchFamily="34" charset="0"/>
              </a:rPr>
              <a:t>rudn.ru</a:t>
            </a:r>
            <a:endParaRPr lang="ru-RU" sz="2100" dirty="0">
              <a:latin typeface="PF Agora Sans Pro" panose="02000500000000020004" pitchFamily="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9856" y="1029715"/>
            <a:ext cx="2881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1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40</a:t>
            </a:r>
            <a:r>
              <a:rPr lang="ru-RU" b="1" dirty="0">
                <a:solidFill>
                  <a:srgbClr val="0070C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 размещены </a:t>
            </a:r>
          </a:p>
          <a:p>
            <a:pPr algn="ctr"/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на сайте НМО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72265" y="1029715"/>
            <a:ext cx="310084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6</a:t>
            </a:r>
            <a:r>
              <a:rPr lang="ru-RU" b="1" dirty="0">
                <a:solidFill>
                  <a:srgbClr val="0070C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 размещены </a:t>
            </a:r>
          </a:p>
          <a:p>
            <a:pPr algn="ctr"/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на портале «Образование на русском»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1" t="8342" r="17778" b="8551"/>
          <a:stretch/>
        </p:blipFill>
        <p:spPr bwMode="auto">
          <a:xfrm>
            <a:off x="8588596" y="2202651"/>
            <a:ext cx="2845173" cy="1973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b="5537"/>
          <a:stretch/>
        </p:blipFill>
        <p:spPr>
          <a:xfrm>
            <a:off x="912813" y="2209247"/>
            <a:ext cx="3054736" cy="1960739"/>
          </a:xfrm>
          <a:prstGeom prst="rect">
            <a:avLst/>
          </a:prstGeom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7" t="5989" r="19452" b="17488"/>
          <a:stretch/>
        </p:blipFill>
        <p:spPr bwMode="auto">
          <a:xfrm>
            <a:off x="4893423" y="2203531"/>
            <a:ext cx="2788027" cy="1972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818546" y="332656"/>
            <a:ext cx="10173998" cy="1094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Развитие дистанционных форм обучения</a:t>
            </a:r>
          </a:p>
          <a:p>
            <a:pPr algn="l"/>
            <a:br>
              <a:rPr lang="ru-RU" sz="2200" b="1" dirty="0">
                <a:solidFill>
                  <a:srgbClr val="0070C0"/>
                </a:solidFill>
                <a:latin typeface="PF Agora Sans Pro" pitchFamily="2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261" y="4869160"/>
            <a:ext cx="3035595" cy="1768783"/>
          </a:xfrm>
          <a:prstGeom prst="rect">
            <a:avLst/>
          </a:prstGeom>
          <a:effectLst>
            <a:outerShdw blurRad="3048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68229" y="4299773"/>
            <a:ext cx="4307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3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курса на платформе </a:t>
            </a:r>
            <a:r>
              <a:rPr lang="en-US" sz="2100" dirty="0">
                <a:latin typeface="PF Agora Sans Pro" panose="02000500000000020004" pitchFamily="2" charset="0"/>
                <a:cs typeface="Arial" pitchFamily="34" charset="0"/>
              </a:rPr>
              <a:t>iversity.org</a:t>
            </a:r>
            <a:endParaRPr lang="ru-RU" sz="2100" dirty="0">
              <a:latin typeface="PF Agora Sans Pro" panose="02000500000000020004" pitchFamily="2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5682" y="4299773"/>
            <a:ext cx="5042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2</a:t>
            </a:r>
            <a:r>
              <a:rPr lang="en-US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курса на платформе </a:t>
            </a:r>
            <a:r>
              <a:rPr lang="en-US" sz="2100" dirty="0">
                <a:latin typeface="PF Agora Sans Pro" panose="02000500000000020004" pitchFamily="2" charset="0"/>
                <a:cs typeface="Arial" pitchFamily="34" charset="0"/>
              </a:rPr>
              <a:t>openlearning.com</a:t>
            </a:r>
            <a:endParaRPr lang="ru-RU" sz="2100" dirty="0">
              <a:latin typeface="PF Agora Sans Pro" panose="02000500000000020004" pitchFamily="2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b="6043"/>
          <a:stretch/>
        </p:blipFill>
        <p:spPr>
          <a:xfrm>
            <a:off x="6802376" y="4869160"/>
            <a:ext cx="3339778" cy="1800200"/>
          </a:xfrm>
          <a:prstGeom prst="rect">
            <a:avLst/>
          </a:prstGeom>
          <a:effectLst>
            <a:outerShdw blurRad="304800" dist="139700" dir="2700000" algn="tl" rotWithShape="0">
              <a:prstClr val="black">
                <a:alpha val="6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258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6605" y="1546328"/>
            <a:ext cx="10451008" cy="4690984"/>
          </a:xfrm>
          <a:prstGeom prst="rect">
            <a:avLst/>
          </a:prstGeom>
          <a:blipFill dpi="0" rotWithShape="1">
            <a:blip r:embed="rId2">
              <a:alphaModFix amt="2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91521" y="1628800"/>
            <a:ext cx="1048609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PF Agora Sans Pro" panose="02000500000000020004" pitchFamily="2" charset="0"/>
                <a:cs typeface="Arial" panose="020B0604020202020204" pitchFamily="34" charset="0"/>
              </a:rPr>
              <a:t>Всего функционируют</a:t>
            </a:r>
          </a:p>
          <a:p>
            <a:pPr algn="ctr"/>
            <a:r>
              <a:rPr lang="ru-RU" sz="2000" dirty="0">
                <a:latin typeface="PF Agora Sans Pro" panose="02000500000000020004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anose="020B0604020202020204" pitchFamily="34" charset="0"/>
              </a:rPr>
              <a:t>380</a:t>
            </a:r>
            <a:r>
              <a:rPr lang="ru-RU" sz="2800" b="1" dirty="0">
                <a:latin typeface="PF Agora Sans Pro" panose="02000500000000020004" pitchFamily="2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anose="020B0604020202020204" pitchFamily="34" charset="0"/>
              </a:rPr>
              <a:t>центров тестирования в </a:t>
            </a:r>
            <a:r>
              <a:rPr lang="en-US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anose="020B0604020202020204" pitchFamily="34" charset="0"/>
              </a:rPr>
              <a:t>79</a:t>
            </a:r>
            <a:r>
              <a:rPr lang="ru-RU" sz="2000" dirty="0">
                <a:latin typeface="PF Agora Sans Pro" panose="02000500000000020004" pitchFamily="2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anose="020B0604020202020204" pitchFamily="34" charset="0"/>
              </a:rPr>
              <a:t>субъектах РФ</a:t>
            </a:r>
          </a:p>
          <a:p>
            <a:pPr algn="ctr"/>
            <a:r>
              <a:rPr lang="en-US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anose="020B0604020202020204" pitchFamily="34" charset="0"/>
              </a:rPr>
              <a:t>22</a:t>
            </a:r>
            <a:r>
              <a:rPr lang="ru-RU" sz="2000" dirty="0">
                <a:latin typeface="PF Agora Sans Pro" panose="02000500000000020004" pitchFamily="2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anose="020B0604020202020204" pitchFamily="34" charset="0"/>
              </a:rPr>
              <a:t>зарубежных центра в </a:t>
            </a:r>
            <a:r>
              <a:rPr lang="en-US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anose="020B0604020202020204" pitchFamily="34" charset="0"/>
              </a:rPr>
              <a:t>19</a:t>
            </a:r>
            <a:r>
              <a:rPr lang="ru-RU" sz="2000" dirty="0">
                <a:latin typeface="PF Agora Sans Pro" panose="02000500000000020004" pitchFamily="2" charset="0"/>
                <a:cs typeface="Arial" panose="020B0604020202020204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anose="020B0604020202020204" pitchFamily="34" charset="0"/>
              </a:rPr>
              <a:t>странах</a:t>
            </a:r>
          </a:p>
          <a:p>
            <a:pPr algn="ctr"/>
            <a:endParaRPr lang="ru-RU" dirty="0">
              <a:latin typeface="PF Agora Sans Pro" panose="02000500000000020004" pitchFamily="2" charset="0"/>
              <a:cs typeface="Arial" panose="020B0604020202020204" pitchFamily="34" charset="0"/>
            </a:endParaRPr>
          </a:p>
          <a:p>
            <a:pPr algn="ctr"/>
            <a:endParaRPr lang="ru-RU" dirty="0">
              <a:latin typeface="PF Agora Sans Pro" panose="02000500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1225" y="3645024"/>
            <a:ext cx="104860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PF Agora Sans Pro" panose="02000500000000020004" pitchFamily="2" charset="0"/>
                <a:cs typeface="Arial" panose="020B0604020202020204" pitchFamily="34" charset="0"/>
              </a:rPr>
              <a:t>Всего прошли в </a:t>
            </a:r>
            <a:r>
              <a:rPr lang="ru-RU" sz="2800" b="1" dirty="0">
                <a:latin typeface="PF Agora Sans Pro" panose="02000500000000020004" pitchFamily="2" charset="0"/>
                <a:cs typeface="Arial" panose="020B0604020202020204" pitchFamily="34" charset="0"/>
              </a:rPr>
              <a:t>2019</a:t>
            </a:r>
            <a:r>
              <a:rPr lang="ru-RU" sz="2400" b="1" dirty="0">
                <a:latin typeface="PF Agora Sans Pro" panose="02000500000000020004" pitchFamily="2" charset="0"/>
                <a:cs typeface="Arial" panose="020B0604020202020204" pitchFamily="34" charset="0"/>
              </a:rPr>
              <a:t> году </a:t>
            </a:r>
          </a:p>
          <a:p>
            <a:pPr algn="ctr"/>
            <a:r>
              <a:rPr lang="ru-RU" sz="2400" b="1" dirty="0">
                <a:latin typeface="PF Agora Sans Pro" panose="02000500000000020004" pitchFamily="2" charset="0"/>
                <a:cs typeface="Arial" panose="020B0604020202020204" pitchFamily="34" charset="0"/>
              </a:rPr>
              <a:t>лингводидактическое тестирование и комплексный экзамен</a:t>
            </a:r>
          </a:p>
          <a:p>
            <a:pPr algn="ctr"/>
            <a:r>
              <a:rPr lang="ru-RU" sz="2400" dirty="0">
                <a:latin typeface="PF Agora Sans Pro" panose="02000500000000020004" pitchFamily="2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anose="020B0604020202020204" pitchFamily="34" charset="0"/>
              </a:rPr>
              <a:t>250 000 </a:t>
            </a:r>
            <a:r>
              <a:rPr lang="ru-RU" sz="2100" dirty="0">
                <a:latin typeface="PF Agora Sans Pro" panose="02000500000000020004" pitchFamily="2" charset="0"/>
                <a:cs typeface="Arial" panose="020B0604020202020204" pitchFamily="34" charset="0"/>
              </a:rPr>
              <a:t>иностранных граждан и лиц без гражданства</a:t>
            </a:r>
          </a:p>
          <a:p>
            <a:pPr algn="ctr"/>
            <a:endParaRPr lang="ru-RU" sz="2000" dirty="0">
              <a:latin typeface="PF Agora Sans Pro" panose="02000500000000020004" pitchFamily="2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PF Agora Sans Pro" panose="02000500000000020004" pitchFamily="2" charset="0"/>
              <a:cs typeface="Arial" panose="020B0604020202020204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18546" y="332656"/>
            <a:ext cx="1017399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Итоги проведения комплексного экзамена и ЛДТ</a:t>
            </a:r>
            <a:br>
              <a:rPr lang="ru-RU" sz="2200" b="1" dirty="0">
                <a:solidFill>
                  <a:srgbClr val="0070C0"/>
                </a:solidFill>
                <a:latin typeface="PF Agora Sans Pro" pitchFamily="2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9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3157" y="1297594"/>
            <a:ext cx="6984776" cy="527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100" b="1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Доход от реализации программ ДПО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30140"/>
              </p:ext>
            </p:extLst>
          </p:nvPr>
        </p:nvGraphicFramePr>
        <p:xfrm>
          <a:off x="888048" y="2283100"/>
          <a:ext cx="10464800" cy="237003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3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2400">
                  <a:extLst>
                    <a:ext uri="{9D8B030D-6E8A-4147-A177-3AD203B41FA5}">
                      <a16:colId xmlns:a16="http://schemas.microsoft.com/office/drawing/2014/main" val="2509610995"/>
                    </a:ext>
                  </a:extLst>
                </a:gridCol>
              </a:tblGrid>
              <a:tr h="85801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PF Agora Sans Pro" panose="02000500000000020004" pitchFamily="2" charset="0"/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PF Agora Sans Pro" panose="02000500000000020004" pitchFamily="2" charset="0"/>
                        </a:rPr>
                        <a:t>Первое полугодие </a:t>
                      </a:r>
                      <a:r>
                        <a:rPr lang="ru-RU" sz="2800" dirty="0">
                          <a:latin typeface="PF Agora Sans Pro" panose="02000500000000020004" pitchFamily="2" charset="0"/>
                        </a:rPr>
                        <a:t>2019 </a:t>
                      </a:r>
                    </a:p>
                    <a:p>
                      <a:pPr algn="ctr"/>
                      <a:r>
                        <a:rPr lang="ru-RU" sz="1600" dirty="0">
                          <a:latin typeface="PF Agora Sans Pro" panose="02000500000000020004" pitchFamily="2" charset="0"/>
                        </a:rPr>
                        <a:t>(на 31.07.)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1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План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baseline="0" dirty="0">
                          <a:solidFill>
                            <a:srgbClr val="00B050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618</a:t>
                      </a: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План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baseline="0" dirty="0">
                          <a:solidFill>
                            <a:srgbClr val="00B050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510</a:t>
                      </a: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8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Факт </a:t>
                      </a: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789</a:t>
                      </a: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Факт </a:t>
                      </a:r>
                      <a:r>
                        <a:rPr lang="ru-RU" sz="2800" b="1" dirty="0">
                          <a:solidFill>
                            <a:srgbClr val="00B050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570</a:t>
                      </a:r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 </a:t>
                      </a:r>
                      <a:r>
                        <a:rPr lang="ru-RU" sz="2100" dirty="0">
                          <a:solidFill>
                            <a:schemeClr val="tx1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млн.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818546" y="332656"/>
            <a:ext cx="1017399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Финансовые показатели</a:t>
            </a:r>
            <a:br>
              <a:rPr lang="ru-RU" sz="2200" b="1" dirty="0">
                <a:solidFill>
                  <a:srgbClr val="0070C0"/>
                </a:solidFill>
                <a:latin typeface="PF Agora Sans Pro" pitchFamily="2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8501" y="1525957"/>
            <a:ext cx="9240068" cy="4639347"/>
          </a:xfrm>
          <a:prstGeom prst="rect">
            <a:avLst/>
          </a:prstGeom>
          <a:blipFill dpi="0" rotWithShape="1">
            <a:blip r:embed="rId2">
              <a:alphaModFix am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" b="-152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8500" y="1052795"/>
            <a:ext cx="9409112" cy="2835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100" b="1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Расширение пула цифровых продуктов и развитие электронной образовательной среды университета</a:t>
            </a:r>
            <a:endParaRPr lang="ru-RU" sz="2100" dirty="0">
              <a:latin typeface="PF Agora Sans Pro" panose="02000500000000020004" pitchFamily="2" charset="0"/>
              <a:ea typeface="Tahoma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Создание цифровых библиотек </a:t>
            </a: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Создание курсов МООС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PF Agora Sans Pro" panose="02000500000000020004" pitchFamily="2" charset="0"/>
              <a:ea typeface="Tahoma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Размещение на внешних платформах </a:t>
            </a:r>
          </a:p>
        </p:txBody>
      </p:sp>
      <p:pic>
        <p:nvPicPr>
          <p:cNvPr id="5" name="Picture 3" descr="Z:\Васильев А.А\инфографика\иконки\online-learn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1081117"/>
            <a:ext cx="779633" cy="70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18546" y="332656"/>
            <a:ext cx="10173998" cy="8640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Задачи на 2019 / 2020 учебный год</a:t>
            </a:r>
          </a:p>
        </p:txBody>
      </p:sp>
    </p:spTree>
    <p:extLst>
      <p:ext uri="{BB962C8B-B14F-4D97-AF65-F5344CB8AC3E}">
        <p14:creationId xmlns:p14="http://schemas.microsoft.com/office/powerpoint/2010/main" val="88338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62643" y="1238369"/>
            <a:ext cx="9514969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2100" b="1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Развитие корпоративного сегмента в области ДПО</a:t>
            </a:r>
          </a:p>
          <a:p>
            <a:pPr lvl="0">
              <a:spcAft>
                <a:spcPts val="600"/>
              </a:spcAft>
            </a:pPr>
            <a:endParaRPr lang="ru-RU" sz="2100" dirty="0">
              <a:solidFill>
                <a:schemeClr val="tx2"/>
              </a:solidFill>
              <a:latin typeface="PF Agora Sans Pro" panose="02000500000000020004" pitchFamily="2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818546" y="332656"/>
            <a:ext cx="10173998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Задачи на 2019 / 2020 учебный год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3" y="1124744"/>
            <a:ext cx="709903" cy="7099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499" y="1834646"/>
            <a:ext cx="7328829" cy="46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346" y="1916832"/>
            <a:ext cx="7472424" cy="42032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87346" y="1350447"/>
            <a:ext cx="90128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100" b="1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Увеличение доходов от дополнительного образования</a:t>
            </a:r>
          </a:p>
        </p:txBody>
      </p:sp>
      <p:pic>
        <p:nvPicPr>
          <p:cNvPr id="6" name="Picture 2" descr="Z:\Васильев А.А\инфографика\иконки\ruble-currency-si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1226959"/>
            <a:ext cx="588274" cy="64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7618" y="2492896"/>
            <a:ext cx="14718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10 %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18546" y="332656"/>
            <a:ext cx="10173998" cy="1094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Задачи на 2019 / 2020 учебный год</a:t>
            </a:r>
          </a:p>
          <a:p>
            <a:pPr algn="l"/>
            <a:br>
              <a:rPr lang="ru-RU" sz="2200" b="1" dirty="0">
                <a:solidFill>
                  <a:srgbClr val="0070C0"/>
                </a:solidFill>
                <a:latin typeface="PF Agora Sans Pro" pitchFamily="2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3592" y="2692447"/>
            <a:ext cx="9012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dirty="0">
                <a:latin typeface="PF Agora Sans Pro" panose="02000500000000020004" pitchFamily="2" charset="0"/>
                <a:ea typeface="Tahoma" pitchFamily="34" charset="0"/>
                <a:cs typeface="Arial" panose="020B0604020202020204" pitchFamily="34" charset="0"/>
              </a:rPr>
              <a:t>Рост доходов на</a:t>
            </a:r>
          </a:p>
        </p:txBody>
      </p:sp>
    </p:spTree>
    <p:extLst>
      <p:ext uri="{BB962C8B-B14F-4D97-AF65-F5344CB8AC3E}">
        <p14:creationId xmlns:p14="http://schemas.microsoft.com/office/powerpoint/2010/main" val="663800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7" r="4058"/>
          <a:stretch/>
        </p:blipFill>
        <p:spPr>
          <a:xfrm>
            <a:off x="-2" y="-2760265"/>
            <a:ext cx="12192001" cy="84368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404003"/>
            <a:ext cx="12192003" cy="5480048"/>
          </a:xfrm>
          <a:prstGeom prst="rect">
            <a:avLst/>
          </a:prstGeom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" y="4707119"/>
            <a:ext cx="12191997" cy="15382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5333" b="1" dirty="0">
                <a:solidFill>
                  <a:schemeClr val="bg1"/>
                </a:solidFill>
                <a:latin typeface="PF Agora Sans Pro" pitchFamily="2" charset="0"/>
              </a:rPr>
              <a:t>Спасибо за внимание!</a:t>
            </a:r>
            <a:endParaRPr lang="en-US" sz="5333" b="1" spc="400" dirty="0">
              <a:solidFill>
                <a:schemeClr val="bg1"/>
              </a:solidFill>
              <a:latin typeface="PF Agora Sans Pro" pitchFamily="2" charset="0"/>
              <a:cs typeface="Trebuchet M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27" y="280287"/>
            <a:ext cx="1458979" cy="14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0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818546" y="1340768"/>
            <a:ext cx="4701390" cy="4166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100" b="1" dirty="0">
                <a:latin typeface="PF Agora Sans Pro" panose="02000500000000020004" pitchFamily="2" charset="0"/>
                <a:cs typeface="Arial" pitchFamily="34" charset="0"/>
              </a:rPr>
              <a:t>Открыто в 2018/2019 уч. г.</a:t>
            </a:r>
            <a:endParaRPr lang="ru-RU" sz="2100" dirty="0">
              <a:latin typeface="PF Agora Sans Pro" panose="02000500000000020004" pitchFamily="2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489</a:t>
            </a:r>
            <a:r>
              <a:rPr lang="ru-RU" sz="2000" dirty="0">
                <a:solidFill>
                  <a:srgbClr val="0070C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 ДО</a:t>
            </a:r>
          </a:p>
          <a:p>
            <a:pPr>
              <a:lnSpc>
                <a:spcPct val="120000"/>
              </a:lnSpc>
            </a:pPr>
            <a:endParaRPr lang="ru-RU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415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 </a:t>
            </a:r>
            <a:br>
              <a:rPr lang="ru-RU" sz="2100" dirty="0">
                <a:latin typeface="PF Agora Sans Pro" panose="02000500000000020004" pitchFamily="2" charset="0"/>
                <a:cs typeface="Arial" pitchFamily="34" charset="0"/>
              </a:rPr>
            </a:b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повышения квалификации </a:t>
            </a:r>
            <a:br>
              <a:rPr lang="ru-RU" sz="2100" dirty="0">
                <a:latin typeface="PF Agora Sans Pro" panose="02000500000000020004" pitchFamily="2" charset="0"/>
                <a:cs typeface="Arial" pitchFamily="34" charset="0"/>
              </a:rPr>
            </a:b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и проф. переподготовки</a:t>
            </a:r>
          </a:p>
          <a:p>
            <a:pPr marL="285750" indent="-28575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ru-RU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74</a:t>
            </a: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доп. общеобразовательные программы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836191" y="1340768"/>
            <a:ext cx="2204025" cy="2099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100" b="1" dirty="0">
                <a:latin typeface="PF Agora Sans Pro" panose="02000500000000020004" pitchFamily="2" charset="0"/>
                <a:cs typeface="Arial" pitchFamily="34" charset="0"/>
              </a:rPr>
              <a:t>Реализовано</a:t>
            </a:r>
          </a:p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842</a:t>
            </a:r>
            <a:r>
              <a:rPr lang="ru-RU" sz="2000" dirty="0">
                <a:solidFill>
                  <a:srgbClr val="0070C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программы</a:t>
            </a:r>
          </a:p>
          <a:p>
            <a:pPr>
              <a:lnSpc>
                <a:spcPct val="120000"/>
              </a:lnSpc>
            </a:pPr>
            <a:endParaRPr lang="ru-RU" sz="2000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2000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14" y="3628298"/>
            <a:ext cx="1634704" cy="1634704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9106532" y="1340768"/>
            <a:ext cx="2952328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100" b="1" dirty="0">
                <a:latin typeface="PF Agora Sans Pro" panose="02000500000000020004" pitchFamily="2" charset="0"/>
                <a:cs typeface="Arial" pitchFamily="34" charset="0"/>
              </a:rPr>
              <a:t>Обучено</a:t>
            </a:r>
          </a:p>
          <a:p>
            <a:pPr>
              <a:lnSpc>
                <a:spcPct val="120000"/>
              </a:lnSpc>
            </a:pP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22 010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слушателей</a:t>
            </a:r>
          </a:p>
          <a:p>
            <a:pPr>
              <a:lnSpc>
                <a:spcPct val="120000"/>
              </a:lnSpc>
            </a:pPr>
            <a:endParaRPr lang="ru-RU" sz="2000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2000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591944" y="3287753"/>
            <a:ext cx="2858475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latin typeface="PF Agora Sans Pro" panose="02000500000000020004" pitchFamily="2" charset="0"/>
                <a:cs typeface="Arial" pitchFamily="34" charset="0"/>
              </a:rPr>
              <a:t>ВСЕГО</a:t>
            </a:r>
          </a:p>
          <a:p>
            <a:pPr algn="ctr">
              <a:lnSpc>
                <a:spcPct val="120000"/>
              </a:lnSpc>
            </a:pPr>
            <a:r>
              <a:rPr lang="ru-RU" sz="40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2138</a:t>
            </a:r>
            <a:endParaRPr lang="ru-RU" sz="4000" b="1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ru-RU" sz="2100" b="1" dirty="0">
                <a:latin typeface="PF Agora Sans Pro" panose="02000500000000020004" pitchFamily="2" charset="0"/>
                <a:cs typeface="Arial" pitchFamily="34" charset="0"/>
              </a:rPr>
              <a:t>программ ДО</a:t>
            </a:r>
          </a:p>
          <a:p>
            <a:pPr>
              <a:lnSpc>
                <a:spcPct val="120000"/>
              </a:lnSpc>
            </a:pPr>
            <a:endParaRPr lang="ru-RU" sz="2000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ru-RU" sz="2000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</p:txBody>
      </p:sp>
      <p:sp>
        <p:nvSpPr>
          <p:cNvPr id="49" name="Subtitle 2"/>
          <p:cNvSpPr txBox="1">
            <a:spLocks/>
          </p:cNvSpPr>
          <p:nvPr/>
        </p:nvSpPr>
        <p:spPr>
          <a:xfrm>
            <a:off x="818546" y="332656"/>
            <a:ext cx="10173998" cy="10943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Общие итоги</a:t>
            </a:r>
          </a:p>
          <a:p>
            <a:pPr algn="l"/>
            <a:br>
              <a:rPr lang="ru-RU" sz="2200" b="1" dirty="0">
                <a:solidFill>
                  <a:srgbClr val="0070C0"/>
                </a:solidFill>
                <a:latin typeface="PF Agora Sans Pro" pitchFamily="2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474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336" y="2234332"/>
            <a:ext cx="2420888" cy="2420888"/>
          </a:xfrm>
          <a:prstGeom prst="rect">
            <a:avLst/>
          </a:prstGeo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21896857"/>
              </p:ext>
            </p:extLst>
          </p:nvPr>
        </p:nvGraphicFramePr>
        <p:xfrm>
          <a:off x="623392" y="1844824"/>
          <a:ext cx="8784975" cy="388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818546" y="332656"/>
            <a:ext cx="1017399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Наибольшее количество слушателей в 2018/2019 учебном году</a:t>
            </a:r>
          </a:p>
          <a:p>
            <a:pPr algn="l"/>
            <a:br>
              <a:rPr lang="ru-RU" sz="2200" b="1" dirty="0">
                <a:solidFill>
                  <a:srgbClr val="0070C0"/>
                </a:solidFill>
                <a:latin typeface="PF Agora Sans Pro" pitchFamily="2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81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7"/>
          <p:cNvSpPr txBox="1">
            <a:spLocks/>
          </p:cNvSpPr>
          <p:nvPr/>
        </p:nvSpPr>
        <p:spPr>
          <a:xfrm>
            <a:off x="839416" y="1412776"/>
            <a:ext cx="7488832" cy="5040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Обучено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650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2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иностранных слушателя из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116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стран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92896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PF Agora Sans Pro" panose="02000500000000020004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416" y="2492896"/>
            <a:ext cx="7488832" cy="331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Подразделения – лидеры:</a:t>
            </a:r>
          </a:p>
          <a:p>
            <a:endParaRPr lang="ru-RU" sz="2100" dirty="0">
              <a:latin typeface="PF Agora Sans Pro" panose="02000500000000020004" pitchFamily="2" charset="0"/>
              <a:cs typeface="Arial" pitchFamily="34" charset="0"/>
            </a:endParaRPr>
          </a:p>
          <a:p>
            <a:pPr marL="285750" indent="-28575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Медицинский институт</a:t>
            </a:r>
          </a:p>
          <a:p>
            <a:pPr marL="285750" indent="-28575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ФГСН</a:t>
            </a:r>
          </a:p>
          <a:p>
            <a:pPr marL="285750" indent="-28575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Филологический факультет</a:t>
            </a:r>
          </a:p>
          <a:p>
            <a:pPr marL="285750" indent="-28575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ФНМО</a:t>
            </a:r>
          </a:p>
          <a:p>
            <a:pPr marL="285750" indent="-28575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 err="1">
                <a:latin typeface="PF Agora Sans Pro" panose="02000500000000020004" pitchFamily="2" charset="0"/>
                <a:cs typeface="Arial" pitchFamily="34" charset="0"/>
              </a:rPr>
              <a:t>ФРЯиОД</a:t>
            </a:r>
            <a:endParaRPr lang="ru-RU" sz="2100" dirty="0">
              <a:latin typeface="PF Agora Sans Pro" panose="02000500000000020004" pitchFamily="2" charset="0"/>
              <a:cs typeface="Arial" pitchFamily="34" charset="0"/>
            </a:endParaRPr>
          </a:p>
          <a:p>
            <a:pPr marL="285750" indent="-28575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ФПКП РКИ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912" y="2042891"/>
            <a:ext cx="6237691" cy="4067618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818546" y="332656"/>
            <a:ext cx="10173998" cy="6091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Развитие системы обучения иностранных слушателей</a:t>
            </a:r>
          </a:p>
        </p:txBody>
      </p:sp>
    </p:spTree>
    <p:extLst>
      <p:ext uri="{BB962C8B-B14F-4D97-AF65-F5344CB8AC3E}">
        <p14:creationId xmlns:p14="http://schemas.microsoft.com/office/powerpoint/2010/main" val="293937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9416" y="1325725"/>
            <a:ext cx="10009112" cy="1671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100" b="1" dirty="0">
                <a:latin typeface="PF Agora Sans Pro" panose="02000500000000020004" pitchFamily="2" charset="0"/>
                <a:cs typeface="Arial" pitchFamily="34" charset="0"/>
              </a:rPr>
              <a:t>Совместные программы:</a:t>
            </a:r>
            <a:endParaRPr lang="en-US" sz="2100" b="1" dirty="0">
              <a:latin typeface="PF Agora Sans Pro" panose="02000500000000020004" pitchFamily="2" charset="0"/>
              <a:cs typeface="Arial" pitchFamily="34" charset="0"/>
            </a:endParaRPr>
          </a:p>
          <a:p>
            <a:pPr lvl="1">
              <a:lnSpc>
                <a:spcPts val="3400"/>
              </a:lnSpc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Всего открыто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3</a:t>
            </a:r>
            <a:r>
              <a:rPr lang="en-US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3</a:t>
            </a:r>
            <a:r>
              <a:rPr lang="ru-RU" sz="2000" b="1" dirty="0">
                <a:solidFill>
                  <a:srgbClr val="0070C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программы</a:t>
            </a:r>
          </a:p>
          <a:p>
            <a:pPr lvl="1">
              <a:lnSpc>
                <a:spcPts val="3400"/>
              </a:lnSpc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Обучено более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2013</a:t>
            </a:r>
            <a:r>
              <a:rPr lang="ru-RU" sz="20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иностранных слушателей</a:t>
            </a:r>
            <a:endParaRPr lang="en-US" sz="2100" dirty="0">
              <a:latin typeface="PF Agora Sans Pro" panose="02000500000000020004" pitchFamily="2" charset="0"/>
              <a:cs typeface="Arial" pitchFamily="34" charset="0"/>
            </a:endParaRPr>
          </a:p>
          <a:p>
            <a:endParaRPr lang="en-US" sz="2000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818546" y="207690"/>
            <a:ext cx="1017399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Развитие системы обучения иностранных слушателей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691" y="2846338"/>
            <a:ext cx="12242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100" b="1" dirty="0">
                <a:latin typeface="PF Agora Sans Pro" panose="02000500000000020004" pitchFamily="2" charset="0"/>
                <a:cs typeface="Arial" pitchFamily="34" charset="0"/>
              </a:rPr>
              <a:t>Летние/зимние школы</a:t>
            </a:r>
          </a:p>
          <a:p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14</a:t>
            </a:r>
            <a:r>
              <a:rPr lang="ru-RU" sz="2400" dirty="0">
                <a:solidFill>
                  <a:schemeClr val="tx2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подразделений университета реализовали летние </a:t>
            </a:r>
            <a:r>
              <a:rPr lang="en-US" sz="2100" dirty="0">
                <a:latin typeface="PF Agora Sans Pro" panose="02000500000000020004" pitchFamily="2" charset="0"/>
                <a:cs typeface="Arial" pitchFamily="34" charset="0"/>
              </a:rPr>
              <a:t>/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зимние школы, в том числе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8546" y="3672894"/>
            <a:ext cx="8390166" cy="268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Институт иностранных языков(ИИЯ) –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8</a:t>
            </a:r>
            <a:r>
              <a:rPr lang="ru-RU" sz="20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</a:t>
            </a: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 err="1">
                <a:latin typeface="PF Agora Sans Pro" panose="02000500000000020004" pitchFamily="2" charset="0"/>
                <a:cs typeface="Arial" pitchFamily="34" charset="0"/>
              </a:rPr>
              <a:t>Аграрно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 – технологический институт –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5</a:t>
            </a:r>
            <a:r>
              <a:rPr lang="ru-RU" sz="24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</a:t>
            </a: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Филологический факультет –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4</a:t>
            </a:r>
            <a:r>
              <a:rPr lang="ru-RU" sz="20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программы</a:t>
            </a: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Инженерная академия –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4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программы</a:t>
            </a:r>
          </a:p>
          <a:p>
            <a:pPr marL="800100" lvl="1" indent="-34290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Экономический факультет –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4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программы</a:t>
            </a:r>
          </a:p>
          <a:p>
            <a:pPr>
              <a:lnSpc>
                <a:spcPct val="150000"/>
              </a:lnSpc>
            </a:pPr>
            <a:endParaRPr lang="ru-RU" sz="2000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96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9416" y="1246342"/>
            <a:ext cx="7598078" cy="160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ru-RU" sz="2100" b="1" dirty="0">
                <a:latin typeface="PF Agora Sans Pro" panose="02000500000000020004" pitchFamily="2" charset="0"/>
                <a:cs typeface="Arial" pitchFamily="34" charset="0"/>
              </a:rPr>
              <a:t>Разработано</a:t>
            </a:r>
            <a:r>
              <a:rPr lang="ru-RU" sz="2100" b="1" dirty="0">
                <a:solidFill>
                  <a:srgbClr val="0070C0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90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 на иностранных языках</a:t>
            </a:r>
            <a:endParaRPr lang="ru-RU" sz="2100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  <a:p>
            <a:pPr>
              <a:lnSpc>
                <a:spcPct val="140000"/>
              </a:lnSpc>
            </a:pPr>
            <a:r>
              <a:rPr lang="ru-RU" sz="2100" b="1" dirty="0">
                <a:latin typeface="PF Agora Sans Pro" panose="02000500000000020004" pitchFamily="2" charset="0"/>
                <a:cs typeface="Arial" pitchFamily="34" charset="0"/>
              </a:rPr>
              <a:t>Реализовано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PF Agora Sans Pro" panose="02000500000000020004" pitchFamily="2" charset="0"/>
                <a:cs typeface="Arial" pitchFamily="34" charset="0"/>
              </a:rPr>
              <a:t>28</a:t>
            </a:r>
            <a:r>
              <a:rPr lang="ru-RU" sz="2000" dirty="0">
                <a:solidFill>
                  <a:schemeClr val="tx2"/>
                </a:solidFill>
                <a:latin typeface="PF Agora Sans Pro" panose="02000500000000020004" pitchFamily="2" charset="0"/>
                <a:cs typeface="Arial" pitchFamily="34" charset="0"/>
              </a:rPr>
              <a:t>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программ</a:t>
            </a:r>
          </a:p>
          <a:p>
            <a:endParaRPr lang="ru-RU" sz="2000" dirty="0">
              <a:solidFill>
                <a:schemeClr val="tx2"/>
              </a:solidFill>
              <a:latin typeface="PF Agora Sans Pro" panose="02000500000000020004" pitchFamily="2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1580106"/>
            <a:ext cx="1224346" cy="1165342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04450760"/>
              </p:ext>
            </p:extLst>
          </p:nvPr>
        </p:nvGraphicFramePr>
        <p:xfrm>
          <a:off x="818547" y="2420888"/>
          <a:ext cx="11182110" cy="351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818546" y="332656"/>
            <a:ext cx="10173998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Развитие системы обучения иностранных слушателей</a:t>
            </a:r>
            <a:br>
              <a:rPr lang="ru-RU" sz="2200" b="1" dirty="0">
                <a:solidFill>
                  <a:srgbClr val="0070C0"/>
                </a:solidFill>
                <a:latin typeface="PF Agora Sans Pro" pitchFamily="2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1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1988840"/>
            <a:ext cx="1224136" cy="123028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124954"/>
              </p:ext>
            </p:extLst>
          </p:nvPr>
        </p:nvGraphicFramePr>
        <p:xfrm>
          <a:off x="912814" y="1668168"/>
          <a:ext cx="8855595" cy="27689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951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1865">
                  <a:extLst>
                    <a:ext uri="{9D8B030D-6E8A-4147-A177-3AD203B41FA5}">
                      <a16:colId xmlns:a16="http://schemas.microsoft.com/office/drawing/2014/main" val="3411796939"/>
                    </a:ext>
                  </a:extLst>
                </a:gridCol>
                <a:gridCol w="2951865">
                  <a:extLst>
                    <a:ext uri="{9D8B030D-6E8A-4147-A177-3AD203B41FA5}">
                      <a16:colId xmlns:a16="http://schemas.microsoft.com/office/drawing/2014/main" val="2164084634"/>
                    </a:ext>
                  </a:extLst>
                </a:gridCol>
              </a:tblGrid>
              <a:tr h="1215366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PF Agora Sans Pro" panose="02000500000000020004" pitchFamily="2" charset="0"/>
                          <a:cs typeface="Arial" panose="020B0604020202020204" pitchFamily="34" charset="0"/>
                        </a:rPr>
                        <a:t>Подразделение</a:t>
                      </a:r>
                    </a:p>
                  </a:txBody>
                  <a:tcPr marL="89168" marR="89168" marT="44584" marB="4458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latin typeface="PF Agora Sans Pro" panose="02000500000000020004" pitchFamily="2" charset="0"/>
                        </a:rPr>
                        <a:t>Количество разработанных программ</a:t>
                      </a:r>
                    </a:p>
                  </a:txBody>
                  <a:tcPr marL="89168" marR="89168" marT="44584" marB="4458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latin typeface="PF Agora Sans Pro" panose="02000500000000020004" pitchFamily="2" charset="0"/>
                        </a:rPr>
                        <a:t>Количество реализованных программ</a:t>
                      </a:r>
                    </a:p>
                  </a:txBody>
                  <a:tcPr marL="89168" marR="89168" marT="44584" marB="44584"/>
                </a:tc>
                <a:extLst>
                  <a:ext uri="{0D108BD9-81ED-4DB2-BD59-A6C34878D82A}">
                    <a16:rowId xmlns:a16="http://schemas.microsoft.com/office/drawing/2014/main" val="1754315092"/>
                  </a:ext>
                </a:extLst>
              </a:tr>
              <a:tr h="776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PF Agora Sans Pro" panose="02000500000000020004" pitchFamily="2" charset="0"/>
                          <a:cs typeface="Arial" panose="020B0604020202020204" pitchFamily="34" charset="0"/>
                        </a:rPr>
                        <a:t>Экологический факультет</a:t>
                      </a:r>
                    </a:p>
                  </a:txBody>
                  <a:tcPr marL="6192" marR="6192" marT="619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PF Agora Sans Pro" panose="02000500000000020004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192" marR="6192" marT="61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0</a:t>
                      </a:r>
                      <a:endParaRPr lang="ru-RU" sz="2100" dirty="0">
                        <a:solidFill>
                          <a:srgbClr val="FF0000"/>
                        </a:solidFill>
                        <a:latin typeface="PF Agora Sans Pro" panose="02000500000000020004" pitchFamily="2" charset="0"/>
                        <a:cs typeface="Arial" pitchFamily="34" charset="0"/>
                      </a:endParaRPr>
                    </a:p>
                  </a:txBody>
                  <a:tcPr marL="6192" marR="6192" marT="6192" marB="0" anchor="ctr"/>
                </a:tc>
                <a:extLst>
                  <a:ext uri="{0D108BD9-81ED-4DB2-BD59-A6C34878D82A}">
                    <a16:rowId xmlns:a16="http://schemas.microsoft.com/office/drawing/2014/main" val="2557221857"/>
                  </a:ext>
                </a:extLst>
              </a:tr>
              <a:tr h="7767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chemeClr val="bg1"/>
                          </a:solidFill>
                          <a:effectLst/>
                          <a:latin typeface="PF Agora Sans Pro" panose="02000500000000020004" pitchFamily="2" charset="0"/>
                          <a:cs typeface="Arial" panose="020B0604020202020204" pitchFamily="34" charset="0"/>
                        </a:rPr>
                        <a:t>Юридический институт</a:t>
                      </a:r>
                    </a:p>
                  </a:txBody>
                  <a:tcPr marL="6192" marR="6192" marT="619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100" b="1" i="0" u="none" strike="noStrike" dirty="0">
                          <a:solidFill>
                            <a:schemeClr val="tx1"/>
                          </a:solidFill>
                          <a:effectLst/>
                          <a:latin typeface="PF Agora Sans Pro" panose="02000500000000020004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192" marR="6192" marT="619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PF Agora Sans Pro" panose="02000500000000020004" pitchFamily="2" charset="0"/>
                          <a:cs typeface="Arial" pitchFamily="34" charset="0"/>
                        </a:rPr>
                        <a:t>0</a:t>
                      </a:r>
                      <a:endParaRPr lang="ru-RU" sz="2100" dirty="0">
                        <a:solidFill>
                          <a:srgbClr val="FF0000"/>
                        </a:solidFill>
                        <a:latin typeface="PF Agora Sans Pro" panose="02000500000000020004" pitchFamily="2" charset="0"/>
                        <a:cs typeface="Arial" pitchFamily="34" charset="0"/>
                      </a:endParaRPr>
                    </a:p>
                  </a:txBody>
                  <a:tcPr marL="6192" marR="6192" marT="6192" marB="0" anchor="ctr"/>
                </a:tc>
                <a:extLst>
                  <a:ext uri="{0D108BD9-81ED-4DB2-BD59-A6C34878D82A}">
                    <a16:rowId xmlns:a16="http://schemas.microsoft.com/office/drawing/2014/main" val="3517189766"/>
                  </a:ext>
                </a:extLst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>
          <a:xfrm>
            <a:off x="818546" y="332656"/>
            <a:ext cx="10173998" cy="597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Подразделения не реализовавшие программы на иностранных языках</a:t>
            </a:r>
          </a:p>
          <a:p>
            <a:pPr algn="l"/>
            <a:br>
              <a:rPr lang="ru-RU" sz="2200" b="1" dirty="0">
                <a:solidFill>
                  <a:srgbClr val="0070C0"/>
                </a:solidFill>
                <a:latin typeface="PF Agora Sans Pro" pitchFamily="2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804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.vasilev\Downloads\hand-shake 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2960582"/>
            <a:ext cx="1684648" cy="1684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25497" y="1150991"/>
            <a:ext cx="612738" cy="5830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PF Agora Sans Pro" panose="02000500000000020004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23668" y="1846516"/>
            <a:ext cx="614567" cy="5847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PF Agora Sans Pro" panose="02000500000000020004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3668" y="2543781"/>
            <a:ext cx="617985" cy="5880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PF Agora Sans Pro" panose="02000500000000020004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22941" y="3244299"/>
            <a:ext cx="615460" cy="5856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PF Agora Sans Pro" panose="02000500000000020004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980728"/>
            <a:ext cx="8868816" cy="573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29000"/>
              </a:lnSpc>
              <a:buFont typeface="Wingdings" pitchFamily="2" charset="2"/>
              <a:buChar char="v"/>
            </a:pPr>
            <a:r>
              <a:rPr lang="ru-RU" sz="2000" dirty="0" err="1">
                <a:latin typeface="PF Agora Sans Pro" panose="02000500000000020004" pitchFamily="2" charset="0"/>
                <a:cs typeface="Arial" pitchFamily="34" charset="0"/>
              </a:rPr>
              <a:t>Эдинбургский</a:t>
            </a: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 университет (Великобритания, Шотландия)</a:t>
            </a:r>
          </a:p>
          <a:p>
            <a:pPr marL="285750" indent="-285750">
              <a:lnSpc>
                <a:spcPct val="229000"/>
              </a:lnSpc>
              <a:buFont typeface="Wingdings" pitchFamily="2" charset="2"/>
              <a:buChar char="v"/>
            </a:pP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Делийский 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университет</a:t>
            </a: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 (Индия) </a:t>
            </a:r>
          </a:p>
          <a:p>
            <a:pPr marL="285750" indent="-285750">
              <a:lnSpc>
                <a:spcPct val="229000"/>
              </a:lnSpc>
              <a:buFont typeface="Wingdings" pitchFamily="2" charset="2"/>
              <a:buChar char="v"/>
            </a:pP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Университет Малаги (Испания)</a:t>
            </a:r>
          </a:p>
          <a:p>
            <a:pPr marL="285750" indent="-285750">
              <a:lnSpc>
                <a:spcPct val="229000"/>
              </a:lnSpc>
              <a:buFont typeface="Wingdings" pitchFamily="2" charset="2"/>
              <a:buChar char="v"/>
            </a:pP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Институт городских почв Нью-Йорка (США)</a:t>
            </a:r>
          </a:p>
          <a:p>
            <a:pPr marL="285750" indent="-285750">
              <a:lnSpc>
                <a:spcPct val="229000"/>
              </a:lnSpc>
              <a:buFont typeface="Wingdings" pitchFamily="2" charset="2"/>
              <a:buChar char="v"/>
            </a:pP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Университет </a:t>
            </a:r>
            <a:r>
              <a:rPr lang="ru-RU" sz="2000" dirty="0" err="1">
                <a:latin typeface="PF Agora Sans Pro" panose="02000500000000020004" pitchFamily="2" charset="0"/>
                <a:cs typeface="Arial" pitchFamily="34" charset="0"/>
              </a:rPr>
              <a:t>Парул</a:t>
            </a: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 (Индия)</a:t>
            </a:r>
          </a:p>
          <a:p>
            <a:pPr marL="285750" indent="-285750">
              <a:lnSpc>
                <a:spcPct val="229000"/>
              </a:lnSpc>
              <a:buFont typeface="Wingdings" pitchFamily="2" charset="2"/>
              <a:buChar char="v"/>
            </a:pP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Северо-Восточный университет (США)</a:t>
            </a:r>
          </a:p>
          <a:p>
            <a:pPr marL="285750" indent="-285750">
              <a:lnSpc>
                <a:spcPct val="229000"/>
              </a:lnSpc>
              <a:buFont typeface="Wingdings" pitchFamily="2" charset="2"/>
              <a:buChar char="v"/>
            </a:pPr>
            <a:r>
              <a:rPr lang="en-US" sz="2000" dirty="0" err="1">
                <a:latin typeface="PF Agora Sans Pro" panose="02000500000000020004" pitchFamily="2" charset="0"/>
                <a:cs typeface="Arial" pitchFamily="34" charset="0"/>
              </a:rPr>
              <a:t>Tuscia</a:t>
            </a:r>
            <a:r>
              <a:rPr lang="en-US" sz="2000" dirty="0">
                <a:latin typeface="PF Agora Sans Pro" panose="02000500000000020004" pitchFamily="2" charset="0"/>
                <a:cs typeface="Arial" pitchFamily="34" charset="0"/>
              </a:rPr>
              <a:t> University </a:t>
            </a: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(Индия)</a:t>
            </a:r>
          </a:p>
          <a:p>
            <a:pPr marL="285750" indent="-285750">
              <a:lnSpc>
                <a:spcPct val="229000"/>
              </a:lnSpc>
              <a:buFont typeface="Wingdings" pitchFamily="2" charset="2"/>
              <a:buChar char="v"/>
            </a:pPr>
            <a:r>
              <a:rPr lang="en-US" sz="2000" dirty="0">
                <a:latin typeface="PF Agora Sans Pro" panose="02000500000000020004" pitchFamily="2" charset="0"/>
                <a:cs typeface="Arial" pitchFamily="34" charset="0"/>
              </a:rPr>
              <a:t>Aristotle University of Thessaloniki (</a:t>
            </a:r>
            <a:r>
              <a:rPr lang="ru-RU" sz="2000" dirty="0">
                <a:latin typeface="PF Agora Sans Pro" panose="02000500000000020004" pitchFamily="2" charset="0"/>
                <a:cs typeface="Arial" pitchFamily="34" charset="0"/>
              </a:rPr>
              <a:t>Греция</a:t>
            </a:r>
            <a:r>
              <a:rPr lang="en-US" sz="2000" dirty="0">
                <a:latin typeface="PF Agora Sans Pro" panose="02000500000000020004" pitchFamily="2" charset="0"/>
                <a:cs typeface="Arial" pitchFamily="34" charset="0"/>
              </a:rPr>
              <a:t>)</a:t>
            </a:r>
            <a:endParaRPr lang="ru-RU" sz="2000" dirty="0">
              <a:latin typeface="PF Agora Sans Pro" panose="02000500000000020004" pitchFamily="2" charset="0"/>
              <a:cs typeface="Arial" pitchFamily="34" charset="0"/>
            </a:endParaRPr>
          </a:p>
        </p:txBody>
      </p:sp>
      <p:pic>
        <p:nvPicPr>
          <p:cNvPr id="11" name="Picture 11" descr="Z:\!Иванова\символика\Партнеры\solid intitute-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871" y="3275403"/>
            <a:ext cx="621364" cy="58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21" y="1179804"/>
            <a:ext cx="498295" cy="51324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26" y="1876063"/>
            <a:ext cx="524483" cy="5218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174" y="2559752"/>
            <a:ext cx="549466" cy="54946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22784" y="3942414"/>
            <a:ext cx="616554" cy="5866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PF Agora Sans Pro" panose="02000500000000020004" pitchFamily="2" charset="0"/>
            </a:endParaRPr>
          </a:p>
        </p:txBody>
      </p:sp>
      <p:pic>
        <p:nvPicPr>
          <p:cNvPr id="16" name="Picture 2" descr="ÐÐ°ÑÑÐ¸Ð½ÐºÐ¸ Ð¿Ð¾ Ð·Ð°Ð¿ÑÐ¾ÑÑ ÑÐ½Ð¸Ð²ÐµÑÑÐ¸ÑÐµÑÐ° Ð¿Ð°ÑÑÐ» Ð¸Ð½Ð´Ð¸Ñ Ð»Ð¾Ð³Ð¾ÑÐ¸Ð¿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" r="3465"/>
          <a:stretch/>
        </p:blipFill>
        <p:spPr bwMode="auto">
          <a:xfrm>
            <a:off x="1545648" y="4036343"/>
            <a:ext cx="560274" cy="37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818546" y="332656"/>
            <a:ext cx="1017399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Зарубежные партнёры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22784" y="4641570"/>
            <a:ext cx="616554" cy="5866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PF Agora Sans Pro" panose="02000500000000020004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22784" y="5340724"/>
            <a:ext cx="616554" cy="5866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PF Agora Sans Pro" panose="02000500000000020004" pitchFamily="2" charset="0"/>
            </a:endParaRPr>
          </a:p>
        </p:txBody>
      </p:sp>
      <p:pic>
        <p:nvPicPr>
          <p:cNvPr id="1028" name="Picture 4" descr="Northeastern University seal.sv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033" y="4649960"/>
            <a:ext cx="560274" cy="57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3" t="26675" r="15498" b="20402"/>
          <a:stretch/>
        </p:blipFill>
        <p:spPr bwMode="auto">
          <a:xfrm>
            <a:off x="1545648" y="5517232"/>
            <a:ext cx="576064" cy="21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522784" y="6068273"/>
            <a:ext cx="616554" cy="58668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atin typeface="PF Agora Sans Pro" panose="02000500000000020004" pitchFamily="2" charset="0"/>
            </a:endParaRPr>
          </a:p>
        </p:txBody>
      </p:sp>
      <p:pic>
        <p:nvPicPr>
          <p:cNvPr id="2" name="Picture 4" descr="ÐÐ°ÑÑÐ¸Ð½ÐºÐ¸ Ð¿Ð¾ Ð·Ð°Ð¿ÑÐ¾ÑÑ aristotle university of thessaloniki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07"/>
          <a:stretch/>
        </p:blipFill>
        <p:spPr bwMode="auto">
          <a:xfrm>
            <a:off x="1558575" y="6093514"/>
            <a:ext cx="539065" cy="53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4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03912" y="1913360"/>
            <a:ext cx="6073700" cy="18807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100" b="1" dirty="0">
                <a:latin typeface="PF Agora Sans Pro" panose="02000500000000020004" pitchFamily="2" charset="0"/>
                <a:cs typeface="Arial" pitchFamily="34" charset="0"/>
              </a:rPr>
              <a:t>Активно сотрудничают</a:t>
            </a: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 с корпоративными заказчиками:</a:t>
            </a:r>
          </a:p>
          <a:p>
            <a:endParaRPr lang="ru-RU" sz="2000" dirty="0">
              <a:latin typeface="PF Agora Sans Pro" panose="02000500000000020004" pitchFamily="2" charset="0"/>
              <a:cs typeface="Arial" pitchFamily="34" charset="0"/>
            </a:endParaRPr>
          </a:p>
          <a:p>
            <a:pPr marL="285750" indent="-28575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Экономический факультет</a:t>
            </a:r>
            <a:endParaRPr lang="ru-RU" sz="2100" dirty="0">
              <a:latin typeface="PF Agora Sans Pro" panose="02000500000000020004" pitchFamily="2" charset="0"/>
            </a:endParaRPr>
          </a:p>
          <a:p>
            <a:pPr marL="285750" indent="-285750">
              <a:lnSpc>
                <a:spcPts val="3400"/>
              </a:lnSpc>
              <a:buFont typeface="Wingdings" pitchFamily="2" charset="2"/>
              <a:buChar char="v"/>
            </a:pPr>
            <a:r>
              <a:rPr lang="ru-RU" sz="2100" dirty="0">
                <a:latin typeface="PF Agora Sans Pro" panose="02000500000000020004" pitchFamily="2" charset="0"/>
                <a:cs typeface="Arial" pitchFamily="34" charset="0"/>
              </a:rPr>
              <a:t>Медицинский институт, ФНМО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2052" y="1943334"/>
            <a:ext cx="3763787" cy="6649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92052" y="2728935"/>
            <a:ext cx="3763787" cy="6649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92052" y="3547573"/>
            <a:ext cx="3763787" cy="6649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4298465"/>
            <a:ext cx="1526830" cy="15268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92052" y="4341946"/>
            <a:ext cx="3763787" cy="66495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18546" y="332656"/>
            <a:ext cx="10173998" cy="567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b="1" dirty="0">
                <a:solidFill>
                  <a:srgbClr val="0070C0"/>
                </a:solidFill>
                <a:latin typeface="PF Agora Sans Pro" pitchFamily="2" charset="0"/>
              </a:rPr>
              <a:t>Развитие сотрудничества с корпоративными клиентами в 2018/2019 учебном году</a:t>
            </a:r>
          </a:p>
          <a:p>
            <a:pPr algn="l"/>
            <a:br>
              <a:rPr lang="ru-RU" sz="2200" b="1" dirty="0">
                <a:solidFill>
                  <a:srgbClr val="0070C0"/>
                </a:solidFill>
                <a:latin typeface="PF Agora Sans Pro" pitchFamily="2" charset="0"/>
              </a:rPr>
            </a:b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2" name="Picture 4" descr="ÐÐ°ÑÑÐ¸Ð½ÐºÐ¸ Ð¿Ð¾ Ð·Ð°Ð¿ÑÐ¾ÑÑ sheremetyev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4" b="18875"/>
          <a:stretch/>
        </p:blipFill>
        <p:spPr bwMode="auto">
          <a:xfrm>
            <a:off x="1367307" y="2018127"/>
            <a:ext cx="2834755" cy="51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30382" r="16139" b="30382"/>
          <a:stretch/>
        </p:blipFill>
        <p:spPr>
          <a:xfrm>
            <a:off x="1847528" y="4386851"/>
            <a:ext cx="1745975" cy="575144"/>
          </a:xfrm>
          <a:prstGeom prst="rect">
            <a:avLst/>
          </a:prstGeom>
        </p:spPr>
      </p:pic>
      <p:pic>
        <p:nvPicPr>
          <p:cNvPr id="2054" name="Picture 6" descr="ÐÐ°ÑÑÐ¸Ð½ÐºÐ¸ Ð¿Ð¾ Ð·Ð°Ð¿ÑÐ¾ÑÑ ÐÑÐ´Ñ ÐÐ´Ð¾ÑÐ¾Ð²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9" b="24920"/>
          <a:stretch/>
        </p:blipFill>
        <p:spPr bwMode="auto">
          <a:xfrm>
            <a:off x="2207568" y="3568590"/>
            <a:ext cx="1080120" cy="6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ÐÐ°ÑÑÐ¸Ð½ÐºÐ¸ Ð¿Ð¾ Ð·Ð°Ð¿ÑÐ¾ÑÑ Ð°Ð¾ Ð²Ð½ÑÐºÐ¾Ð²Ð¾ Ð°ÑÑÐ¾Ð¿Ð¾ÑÑ Ð»Ð¾Ð³Ð¾ÑÐ¸Ð¿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894" y="2785082"/>
            <a:ext cx="2281407" cy="54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2096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B0F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14208</TotalTime>
  <Words>495</Words>
  <Application>Microsoft Office PowerPoint</Application>
  <PresentationFormat>Широкоэкранный</PresentationFormat>
  <Paragraphs>119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Tahoma</vt:lpstr>
      <vt:lpstr>Trebuchet MS</vt:lpstr>
      <vt:lpstr>Wingdings</vt:lpstr>
      <vt:lpstr>Arial</vt:lpstr>
      <vt:lpstr>PF Agora Sans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Коте</dc:creator>
  <cp:lastModifiedBy>Васильев Александр Александрович</cp:lastModifiedBy>
  <cp:revision>437</cp:revision>
  <cp:lastPrinted>2019-08-28T07:59:00Z</cp:lastPrinted>
  <dcterms:created xsi:type="dcterms:W3CDTF">2015-08-04T11:21:35Z</dcterms:created>
  <dcterms:modified xsi:type="dcterms:W3CDTF">2019-08-28T09:17:27Z</dcterms:modified>
</cp:coreProperties>
</file>